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charts/chart4.xml" ContentType="application/vnd.openxmlformats-officedocument.drawingml.char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11" r:id="rId1"/>
    <p:sldMasterId id="2147484215" r:id="rId2"/>
    <p:sldMasterId id="2147484225" r:id="rId3"/>
    <p:sldMasterId id="2147484230" r:id="rId4"/>
    <p:sldMasterId id="2147484231" r:id="rId5"/>
  </p:sldMasterIdLst>
  <p:notesMasterIdLst>
    <p:notesMasterId r:id="rId27"/>
  </p:notesMasterIdLst>
  <p:handoutMasterIdLst>
    <p:handoutMasterId r:id="rId28"/>
  </p:handoutMasterIdLst>
  <p:sldIdLst>
    <p:sldId id="526" r:id="rId6"/>
    <p:sldId id="292" r:id="rId7"/>
    <p:sldId id="531" r:id="rId8"/>
    <p:sldId id="499" r:id="rId9"/>
    <p:sldId id="408" r:id="rId10"/>
    <p:sldId id="504" r:id="rId11"/>
    <p:sldId id="527" r:id="rId12"/>
    <p:sldId id="549" r:id="rId13"/>
    <p:sldId id="550" r:id="rId14"/>
    <p:sldId id="517" r:id="rId15"/>
    <p:sldId id="528" r:id="rId16"/>
    <p:sldId id="546" r:id="rId17"/>
    <p:sldId id="547" r:id="rId18"/>
    <p:sldId id="548" r:id="rId19"/>
    <p:sldId id="545" r:id="rId20"/>
    <p:sldId id="540" r:id="rId21"/>
    <p:sldId id="541" r:id="rId22"/>
    <p:sldId id="542" r:id="rId23"/>
    <p:sldId id="544" r:id="rId24"/>
    <p:sldId id="543" r:id="rId25"/>
    <p:sldId id="532" r:id="rId26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chemeClr val="tx1"/>
    </p:penClr>
  </p:showPr>
  <p:clrMru>
    <a:srgbClr val="000000"/>
    <a:srgbClr val="33CC33"/>
    <a:srgbClr val="99CC00"/>
    <a:srgbClr val="010000"/>
    <a:srgbClr val="404040"/>
    <a:srgbClr val="0066FF"/>
    <a:srgbClr val="CC66FF"/>
    <a:srgbClr val="9966FF"/>
    <a:srgbClr val="DDDDDD"/>
    <a:srgbClr val="EAEAEA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2166" autoAdjust="0"/>
    <p:restoredTop sz="82450" autoAdjust="0"/>
  </p:normalViewPr>
  <p:slideViewPr>
    <p:cSldViewPr>
      <p:cViewPr varScale="1">
        <p:scale>
          <a:sx n="74" d="100"/>
          <a:sy n="74" d="100"/>
        </p:scale>
        <p:origin x="-87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plotArea>
      <c:layout>
        <c:manualLayout>
          <c:layoutTarget val="inner"/>
          <c:xMode val="edge"/>
          <c:yMode val="edge"/>
          <c:x val="0.10056266404199476"/>
          <c:y val="3.8590227591414103E-2"/>
          <c:w val="0.57812687476565428"/>
          <c:h val="0.64546165462193961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The British Library</c:v>
                </c:pt>
              </c:strCache>
            </c:strRef>
          </c:tx>
          <c:cat>
            <c:strRef>
              <c:f>Sheet1!$A$2</c:f>
              <c:strCache>
                <c:ptCount val="1"/>
                <c:pt idx="0">
                  <c:v>RepTrakTM Pulse 2010</c:v>
                </c:pt>
              </c:strCache>
            </c:strRef>
          </c:cat>
          <c:val>
            <c:numRef>
              <c:f>Sheet1!$B$2</c:f>
              <c:numCache>
                <c:formatCode>0.0</c:formatCode>
                <c:ptCount val="1"/>
                <c:pt idx="0">
                  <c:v>87.525905125085259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BBC</c:v>
                </c:pt>
              </c:strCache>
            </c:strRef>
          </c:tx>
          <c:cat>
            <c:strRef>
              <c:f>Sheet1!$A$2</c:f>
              <c:strCache>
                <c:ptCount val="1"/>
                <c:pt idx="0">
                  <c:v>RepTrakTM Pulse 2010</c:v>
                </c:pt>
              </c:strCache>
            </c:strRef>
          </c:cat>
          <c:val>
            <c:numRef>
              <c:f>Sheet1!$C$2</c:f>
              <c:numCache>
                <c:formatCode>0.0</c:formatCode>
                <c:ptCount val="1"/>
                <c:pt idx="0">
                  <c:v>80.166083575000982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NHS (National Health Service)</c:v>
                </c:pt>
              </c:strCache>
            </c:strRef>
          </c:tx>
          <c:cat>
            <c:strRef>
              <c:f>Sheet1!$A$2</c:f>
              <c:strCache>
                <c:ptCount val="1"/>
                <c:pt idx="0">
                  <c:v>RepTrakTM Pulse 2010</c:v>
                </c:pt>
              </c:strCache>
            </c:strRef>
          </c:cat>
          <c:val>
            <c:numRef>
              <c:f>Sheet1!$D$2</c:f>
              <c:numCache>
                <c:formatCode>0.0</c:formatCode>
                <c:ptCount val="1"/>
                <c:pt idx="0">
                  <c:v>66.597979651894747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London Stock Exchange</c:v>
                </c:pt>
              </c:strCache>
            </c:strRef>
          </c:tx>
          <c:cat>
            <c:strRef>
              <c:f>Sheet1!$A$2</c:f>
              <c:strCache>
                <c:ptCount val="1"/>
                <c:pt idx="0">
                  <c:v>RepTrakTM Pulse 2010</c:v>
                </c:pt>
              </c:strCache>
            </c:strRef>
          </c:cat>
          <c:val>
            <c:numRef>
              <c:f>Sheet1!$E$2</c:f>
              <c:numCache>
                <c:formatCode>0.0</c:formatCode>
                <c:ptCount val="1"/>
                <c:pt idx="0">
                  <c:v>65.820390967028956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 of England</c:v>
                </c:pt>
              </c:strCache>
            </c:strRef>
          </c:tx>
          <c:cat>
            <c:strRef>
              <c:f>Sheet1!$A$2</c:f>
              <c:strCache>
                <c:ptCount val="1"/>
                <c:pt idx="0">
                  <c:v>RepTrakTM Pulse 2010</c:v>
                </c:pt>
              </c:strCache>
            </c:strRef>
          </c:cat>
          <c:val>
            <c:numRef>
              <c:f>Sheet1!$F$2</c:f>
              <c:numCache>
                <c:formatCode>0.0</c:formatCode>
                <c:ptCount val="1"/>
                <c:pt idx="0">
                  <c:v>64.802906736817619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City of London</c:v>
                </c:pt>
              </c:strCache>
            </c:strRef>
          </c:tx>
          <c:cat>
            <c:strRef>
              <c:f>Sheet1!$A$2</c:f>
              <c:strCache>
                <c:ptCount val="1"/>
                <c:pt idx="0">
                  <c:v>RepTrakTM Pulse 2010</c:v>
                </c:pt>
              </c:strCache>
            </c:strRef>
          </c:cat>
          <c:val>
            <c:numRef>
              <c:f>Sheet1!$G$2</c:f>
              <c:numCache>
                <c:formatCode>0.0</c:formatCode>
                <c:ptCount val="1"/>
                <c:pt idx="0">
                  <c:v>62.057160794243714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FSA (Financial Services Authority)</c:v>
                </c:pt>
              </c:strCache>
            </c:strRef>
          </c:tx>
          <c:cat>
            <c:strRef>
              <c:f>Sheet1!$A$2</c:f>
              <c:strCache>
                <c:ptCount val="1"/>
                <c:pt idx="0">
                  <c:v>RepTrakTM Pulse 2010</c:v>
                </c:pt>
              </c:strCache>
            </c:strRef>
          </c:cat>
          <c:val>
            <c:numRef>
              <c:f>Sheet1!$H$2</c:f>
              <c:numCache>
                <c:formatCode>0.0</c:formatCode>
                <c:ptCount val="1"/>
                <c:pt idx="0">
                  <c:v>60.327690857631808</c:v>
                </c:pt>
              </c:numCache>
            </c:numRef>
          </c:val>
        </c:ser>
        <c:dLbls>
          <c:showVal val="1"/>
        </c:dLbls>
        <c:axId val="77763712"/>
        <c:axId val="77765248"/>
      </c:barChart>
      <c:catAx>
        <c:axId val="7776371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7765248"/>
        <c:crosses val="autoZero"/>
        <c:auto val="1"/>
        <c:lblAlgn val="ctr"/>
        <c:lblOffset val="100"/>
      </c:catAx>
      <c:valAx>
        <c:axId val="77765248"/>
        <c:scaling>
          <c:orientation val="minMax"/>
        </c:scaling>
        <c:axPos val="l"/>
        <c:majorGridlines/>
        <c:numFmt formatCode="0.0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77637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2532597487814099"/>
          <c:y val="0.34341423075540267"/>
          <c:w val="0.27467402512186023"/>
          <c:h val="0.30806241685542773"/>
        </c:manualLayout>
      </c:layout>
      <c:txPr>
        <a:bodyPr/>
        <a:lstStyle/>
        <a:p>
          <a:pPr>
            <a:defRPr sz="1200"/>
          </a:pPr>
          <a:endParaRPr lang="en-US"/>
        </a:p>
      </c:txPr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18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UK NHS England</c:v>
                </c:pt>
              </c:strCache>
            </c:strRef>
          </c:tx>
          <c:dLbls>
            <c:txPr>
              <a:bodyPr/>
              <a:lstStyle/>
              <a:p>
                <a:pPr>
                  <a:defRPr b="1">
                    <a:solidFill>
                      <a:srgbClr val="000000"/>
                    </a:solidFill>
                  </a:defRPr>
                </a:pPr>
                <a:endParaRPr lang="en-US"/>
              </a:p>
            </c:txPr>
            <c:dLblPos val="outEnd"/>
            <c:showVal val="1"/>
          </c:dLbls>
          <c:cat>
            <c:strRef>
              <c:f>Sheet1!$A$2</c:f>
              <c:strCache>
                <c:ptCount val="1"/>
                <c:pt idx="0">
                  <c:v>Pulse score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70.5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UK NHS Scotland</c:v>
                </c:pt>
              </c:strCache>
            </c:strRef>
          </c:tx>
          <c:dLbls>
            <c:txPr>
              <a:bodyPr/>
              <a:lstStyle/>
              <a:p>
                <a:pPr>
                  <a:defRPr b="1">
                    <a:solidFill>
                      <a:srgbClr val="000000"/>
                    </a:solidFill>
                  </a:defRPr>
                </a:pPr>
                <a:endParaRPr lang="en-US"/>
              </a:p>
            </c:txPr>
            <c:dLblPos val="outEnd"/>
            <c:showVal val="1"/>
          </c:dLbls>
          <c:cat>
            <c:strRef>
              <c:f>Sheet1!$A$2</c:f>
              <c:strCache>
                <c:ptCount val="1"/>
                <c:pt idx="0">
                  <c:v>Pulse score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75.599999999999994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UK NHS Wales</c:v>
                </c:pt>
              </c:strCache>
            </c:strRef>
          </c:tx>
          <c:dLbls>
            <c:txPr>
              <a:bodyPr/>
              <a:lstStyle/>
              <a:p>
                <a:pPr>
                  <a:defRPr b="1">
                    <a:solidFill>
                      <a:srgbClr val="000000"/>
                    </a:solidFill>
                  </a:defRPr>
                </a:pPr>
                <a:endParaRPr lang="en-US"/>
              </a:p>
            </c:txPr>
            <c:dLblPos val="outEnd"/>
            <c:showVal val="1"/>
          </c:dLbls>
          <c:cat>
            <c:strRef>
              <c:f>Sheet1!$A$2</c:f>
              <c:strCache>
                <c:ptCount val="1"/>
                <c:pt idx="0">
                  <c:v>Pulse score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72.900000000000006</c:v>
                </c:pt>
              </c:numCache>
            </c:numRef>
          </c:val>
        </c:ser>
        <c:dLbls>
          <c:showVal val="1"/>
        </c:dLbls>
        <c:axId val="78389632"/>
        <c:axId val="78391168"/>
      </c:barChart>
      <c:catAx>
        <c:axId val="78389632"/>
        <c:scaling>
          <c:orientation val="minMax"/>
        </c:scaling>
        <c:axPos val="b"/>
        <c:tickLblPos val="nextTo"/>
        <c:crossAx val="78391168"/>
        <c:crosses val="autoZero"/>
        <c:auto val="1"/>
        <c:lblAlgn val="ctr"/>
        <c:lblOffset val="100"/>
      </c:catAx>
      <c:valAx>
        <c:axId val="78391168"/>
        <c:scaling>
          <c:orientation val="minMax"/>
        </c:scaling>
        <c:axPos val="l"/>
        <c:majorGridlines/>
        <c:numFmt formatCode="General" sourceLinked="1"/>
        <c:tickLblPos val="nextTo"/>
        <c:crossAx val="78389632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18"/>
  <c:chart>
    <c:plotArea>
      <c:layout>
        <c:manualLayout>
          <c:layoutTarget val="inner"/>
          <c:xMode val="edge"/>
          <c:yMode val="edge"/>
          <c:x val="7.4305320479799833E-2"/>
          <c:y val="8.9791901012373526E-2"/>
          <c:w val="0.67362053301029989"/>
          <c:h val="0.66837431859479424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UK NHS England</c:v>
                </c:pt>
              </c:strCache>
            </c:strRef>
          </c:tx>
          <c:dLbls>
            <c:txPr>
              <a:bodyPr rot="-5400000" vert="horz"/>
              <a:lstStyle/>
              <a:p>
                <a:pPr>
                  <a:defRPr sz="1400" b="1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Products</c:v>
                </c:pt>
                <c:pt idx="1">
                  <c:v>Innovation</c:v>
                </c:pt>
                <c:pt idx="2">
                  <c:v>Workplace</c:v>
                </c:pt>
                <c:pt idx="3">
                  <c:v>Citizenship</c:v>
                </c:pt>
                <c:pt idx="4">
                  <c:v>Governance</c:v>
                </c:pt>
                <c:pt idx="5">
                  <c:v>Leadership</c:v>
                </c:pt>
                <c:pt idx="6">
                  <c:v>Performance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67</c:v>
                </c:pt>
                <c:pt idx="1">
                  <c:v>62.1</c:v>
                </c:pt>
                <c:pt idx="2">
                  <c:v>64.099999999999994</c:v>
                </c:pt>
                <c:pt idx="3">
                  <c:v>61</c:v>
                </c:pt>
                <c:pt idx="4">
                  <c:v>60.6</c:v>
                </c:pt>
                <c:pt idx="5">
                  <c:v>55</c:v>
                </c:pt>
                <c:pt idx="6">
                  <c:v>55.5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UK NHS Scotland</c:v>
                </c:pt>
              </c:strCache>
            </c:strRef>
          </c:tx>
          <c:dLbls>
            <c:txPr>
              <a:bodyPr rot="-5400000" vert="horz"/>
              <a:lstStyle/>
              <a:p>
                <a:pPr>
                  <a:defRPr sz="1400" b="1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Products</c:v>
                </c:pt>
                <c:pt idx="1">
                  <c:v>Innovation</c:v>
                </c:pt>
                <c:pt idx="2">
                  <c:v>Workplace</c:v>
                </c:pt>
                <c:pt idx="3">
                  <c:v>Citizenship</c:v>
                </c:pt>
                <c:pt idx="4">
                  <c:v>Governance</c:v>
                </c:pt>
                <c:pt idx="5">
                  <c:v>Leadership</c:v>
                </c:pt>
                <c:pt idx="6">
                  <c:v>Performance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73.599999999999994</c:v>
                </c:pt>
                <c:pt idx="1">
                  <c:v>70.599999999999994</c:v>
                </c:pt>
                <c:pt idx="2">
                  <c:v>72.5</c:v>
                </c:pt>
                <c:pt idx="3">
                  <c:v>69.099999999999994</c:v>
                </c:pt>
                <c:pt idx="4">
                  <c:v>72.099999999999994</c:v>
                </c:pt>
                <c:pt idx="5">
                  <c:v>67.3</c:v>
                </c:pt>
                <c:pt idx="6">
                  <c:v>69.400000000000006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UK NHS Wales</c:v>
                </c:pt>
              </c:strCache>
            </c:strRef>
          </c:tx>
          <c:dLbls>
            <c:txPr>
              <a:bodyPr rot="-5400000" vert="horz"/>
              <a:lstStyle/>
              <a:p>
                <a:pPr>
                  <a:defRPr sz="1400" b="1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Products</c:v>
                </c:pt>
                <c:pt idx="1">
                  <c:v>Innovation</c:v>
                </c:pt>
                <c:pt idx="2">
                  <c:v>Workplace</c:v>
                </c:pt>
                <c:pt idx="3">
                  <c:v>Citizenship</c:v>
                </c:pt>
                <c:pt idx="4">
                  <c:v>Governance</c:v>
                </c:pt>
                <c:pt idx="5">
                  <c:v>Leadership</c:v>
                </c:pt>
                <c:pt idx="6">
                  <c:v>Performance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70.2</c:v>
                </c:pt>
                <c:pt idx="1">
                  <c:v>67.2</c:v>
                </c:pt>
                <c:pt idx="2">
                  <c:v>71.400000000000006</c:v>
                </c:pt>
                <c:pt idx="3">
                  <c:v>65.8</c:v>
                </c:pt>
                <c:pt idx="4">
                  <c:v>68.400000000000006</c:v>
                </c:pt>
                <c:pt idx="5">
                  <c:v>68.099999999999994</c:v>
                </c:pt>
                <c:pt idx="6">
                  <c:v>65.8</c:v>
                </c:pt>
              </c:numCache>
            </c:numRef>
          </c:val>
        </c:ser>
        <c:dLbls>
          <c:showVal val="1"/>
        </c:dLbls>
        <c:axId val="78620160"/>
        <c:axId val="78621696"/>
      </c:barChart>
      <c:catAx>
        <c:axId val="78620160"/>
        <c:scaling>
          <c:orientation val="minMax"/>
        </c:scaling>
        <c:axPos val="b"/>
        <c:tickLblPos val="nextTo"/>
        <c:crossAx val="78621696"/>
        <c:crosses val="autoZero"/>
        <c:auto val="1"/>
        <c:lblAlgn val="ctr"/>
        <c:lblOffset val="100"/>
      </c:catAx>
      <c:valAx>
        <c:axId val="78621696"/>
        <c:scaling>
          <c:orientation val="minMax"/>
        </c:scaling>
        <c:axPos val="l"/>
        <c:majorGridlines/>
        <c:numFmt formatCode="General" sourceLinked="1"/>
        <c:tickLblPos val="nextTo"/>
        <c:crossAx val="78620160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18"/>
  <c:chart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UK NHS England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>
                    <a:solidFill>
                      <a:srgbClr val="000000"/>
                    </a:solidFill>
                  </a:defRPr>
                </a:pPr>
                <a:endParaRPr lang="en-US"/>
              </a:p>
            </c:txPr>
            <c:dLblPos val="outEnd"/>
            <c:showVal val="1"/>
          </c:dLbls>
          <c:cat>
            <c:strRef>
              <c:f>Sheet1!$A$2:$A$6</c:f>
              <c:strCache>
                <c:ptCount val="5"/>
                <c:pt idx="0">
                  <c:v>Hear people say positive things</c:v>
                </c:pt>
                <c:pt idx="1">
                  <c:v>Recommend to others</c:v>
                </c:pt>
                <c:pt idx="2">
                  <c:v>Say positive</c:v>
                </c:pt>
                <c:pt idx="3">
                  <c:v>Benefit of doubt</c:v>
                </c:pt>
                <c:pt idx="4">
                  <c:v>Benefits, balance, and opportunities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60.4</c:v>
                </c:pt>
                <c:pt idx="1">
                  <c:v>70.599999999999994</c:v>
                </c:pt>
                <c:pt idx="2">
                  <c:v>70.7</c:v>
                </c:pt>
                <c:pt idx="3">
                  <c:v>68.8</c:v>
                </c:pt>
                <c:pt idx="4">
                  <c:v>52.5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UK NHS Scotland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>
                    <a:solidFill>
                      <a:srgbClr val="000000"/>
                    </a:solidFill>
                  </a:defRPr>
                </a:pPr>
                <a:endParaRPr lang="en-US"/>
              </a:p>
            </c:txPr>
            <c:dLblPos val="outEnd"/>
            <c:showVal val="1"/>
          </c:dLbls>
          <c:cat>
            <c:strRef>
              <c:f>Sheet1!$A$2:$A$6</c:f>
              <c:strCache>
                <c:ptCount val="5"/>
                <c:pt idx="0">
                  <c:v>Hear people say positive things</c:v>
                </c:pt>
                <c:pt idx="1">
                  <c:v>Recommend to others</c:v>
                </c:pt>
                <c:pt idx="2">
                  <c:v>Say positive</c:v>
                </c:pt>
                <c:pt idx="3">
                  <c:v>Benefit of doubt</c:v>
                </c:pt>
                <c:pt idx="4">
                  <c:v>Benefits, balance, and opportunities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72.2</c:v>
                </c:pt>
                <c:pt idx="1">
                  <c:v>76.400000000000006</c:v>
                </c:pt>
                <c:pt idx="2">
                  <c:v>75.5</c:v>
                </c:pt>
                <c:pt idx="3">
                  <c:v>74.7</c:v>
                </c:pt>
                <c:pt idx="4">
                  <c:v>70.2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UK NHS Wales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>
                    <a:solidFill>
                      <a:srgbClr val="000000"/>
                    </a:solidFill>
                  </a:defRPr>
                </a:pPr>
                <a:endParaRPr lang="en-US"/>
              </a:p>
            </c:txPr>
            <c:dLblPos val="outEnd"/>
            <c:showVal val="1"/>
          </c:dLbls>
          <c:cat>
            <c:strRef>
              <c:f>Sheet1!$A$2:$A$6</c:f>
              <c:strCache>
                <c:ptCount val="5"/>
                <c:pt idx="0">
                  <c:v>Hear people say positive things</c:v>
                </c:pt>
                <c:pt idx="1">
                  <c:v>Recommend to others</c:v>
                </c:pt>
                <c:pt idx="2">
                  <c:v>Say positive</c:v>
                </c:pt>
                <c:pt idx="3">
                  <c:v>Benefit of doubt</c:v>
                </c:pt>
                <c:pt idx="4">
                  <c:v>Benefits, balance, and opportunities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68.400000000000006</c:v>
                </c:pt>
                <c:pt idx="1">
                  <c:v>72.5</c:v>
                </c:pt>
                <c:pt idx="2">
                  <c:v>71.099999999999994</c:v>
                </c:pt>
                <c:pt idx="3">
                  <c:v>72.099999999999994</c:v>
                </c:pt>
                <c:pt idx="4">
                  <c:v>65.5</c:v>
                </c:pt>
              </c:numCache>
            </c:numRef>
          </c:val>
        </c:ser>
        <c:dLbls>
          <c:showVal val="1"/>
        </c:dLbls>
        <c:axId val="78272000"/>
        <c:axId val="78273536"/>
      </c:barChart>
      <c:catAx>
        <c:axId val="78272000"/>
        <c:scaling>
          <c:orientation val="minMax"/>
        </c:scaling>
        <c:axPos val="l"/>
        <c:tickLblPos val="nextTo"/>
        <c:crossAx val="78273536"/>
        <c:crosses val="autoZero"/>
        <c:auto val="1"/>
        <c:lblAlgn val="ctr"/>
        <c:lblOffset val="100"/>
      </c:catAx>
      <c:valAx>
        <c:axId val="78273536"/>
        <c:scaling>
          <c:orientation val="minMax"/>
        </c:scaling>
        <c:axPos val="b"/>
        <c:majorGridlines/>
        <c:numFmt formatCode="General" sourceLinked="1"/>
        <c:tickLblPos val="nextTo"/>
        <c:crossAx val="78272000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18"/>
  <c:chart>
    <c:autoTitleDeleted val="1"/>
    <c:plotArea>
      <c:layout>
        <c:manualLayout>
          <c:layoutTarget val="inner"/>
          <c:xMode val="edge"/>
          <c:yMode val="edge"/>
          <c:x val="0.24215766132681688"/>
          <c:y val="0.27847744726353652"/>
          <c:w val="0.74060095936283865"/>
          <c:h val="0.67831267619325364"/>
        </c:manualLayout>
      </c:layout>
      <c:barChart>
        <c:barDir val="bar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not at all familiar</c:v>
                </c:pt>
              </c:strCache>
            </c:strRef>
          </c:tx>
          <c:spPr>
            <a:solidFill>
              <a:schemeClr val="accent4"/>
            </a:solidFill>
          </c:spPr>
          <c:dLbls>
            <c:txPr>
              <a:bodyPr/>
              <a:lstStyle/>
              <a:p>
                <a:pPr>
                  <a:defRPr sz="1400" b="1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UK NHS England</c:v>
                </c:pt>
                <c:pt idx="1">
                  <c:v>UK NHS Scotland</c:v>
                </c:pt>
                <c:pt idx="2">
                  <c:v>UK NHS Wales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6.9000000000000034E-2</c:v>
                </c:pt>
                <c:pt idx="1">
                  <c:v>0.35200000000000031</c:v>
                </c:pt>
                <c:pt idx="2">
                  <c:v>0.39300000000000102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have only heard the name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UK NHS England</c:v>
                </c:pt>
                <c:pt idx="1">
                  <c:v>UK NHS Scotland</c:v>
                </c:pt>
                <c:pt idx="2">
                  <c:v>UK NHS Wales</c:v>
                </c:pt>
              </c:strCache>
            </c:strRef>
          </c:cat>
          <c:val>
            <c:numRef>
              <c:f>Sheet1!$C$2:$C$4</c:f>
              <c:numCache>
                <c:formatCode>0.0%</c:formatCode>
                <c:ptCount val="3"/>
                <c:pt idx="0">
                  <c:v>6.6000000000000003E-2</c:v>
                </c:pt>
                <c:pt idx="1">
                  <c:v>0.21500000000000039</c:v>
                </c:pt>
                <c:pt idx="2">
                  <c:v>0.20500000000000004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somewhat familiar</c:v>
                </c:pt>
              </c:strCache>
            </c:strRef>
          </c:tx>
          <c:spPr>
            <a:solidFill>
              <a:schemeClr val="accent1"/>
            </a:solidFill>
          </c:spPr>
          <c:dLbls>
            <c:txPr>
              <a:bodyPr/>
              <a:lstStyle/>
              <a:p>
                <a:pPr>
                  <a:defRPr sz="1400" b="1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UK NHS England</c:v>
                </c:pt>
                <c:pt idx="1">
                  <c:v>UK NHS Scotland</c:v>
                </c:pt>
                <c:pt idx="2">
                  <c:v>UK NHS Wales</c:v>
                </c:pt>
              </c:strCache>
            </c:strRef>
          </c:cat>
          <c:val>
            <c:numRef>
              <c:f>Sheet1!$D$2:$D$4</c:f>
              <c:numCache>
                <c:formatCode>0.0%</c:formatCode>
                <c:ptCount val="3"/>
                <c:pt idx="0">
                  <c:v>0.30200000000000032</c:v>
                </c:pt>
                <c:pt idx="1">
                  <c:v>0.253</c:v>
                </c:pt>
                <c:pt idx="2">
                  <c:v>0.22800000000000001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very familiar</c:v>
                </c:pt>
              </c:strCache>
            </c:strRef>
          </c:tx>
          <c:spPr>
            <a:solidFill>
              <a:srgbClr val="99CC00"/>
            </a:solidFill>
          </c:spPr>
          <c:dLbls>
            <c:txPr>
              <a:bodyPr/>
              <a:lstStyle/>
              <a:p>
                <a:pPr>
                  <a:defRPr sz="1400" b="1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UK NHS England</c:v>
                </c:pt>
                <c:pt idx="1">
                  <c:v>UK NHS Scotland</c:v>
                </c:pt>
                <c:pt idx="2">
                  <c:v>UK NHS Wales</c:v>
                </c:pt>
              </c:strCache>
            </c:strRef>
          </c:cat>
          <c:val>
            <c:numRef>
              <c:f>Sheet1!$E$2:$E$4</c:f>
              <c:numCache>
                <c:formatCode>0.0%</c:formatCode>
                <c:ptCount val="3"/>
                <c:pt idx="0">
                  <c:v>0.51800000000000002</c:v>
                </c:pt>
                <c:pt idx="1">
                  <c:v>0.10600000000000002</c:v>
                </c:pt>
                <c:pt idx="2">
                  <c:v>9.5000000000000043E-2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sure</c:v>
                </c:pt>
              </c:strCache>
            </c:strRef>
          </c:tx>
          <c:spPr>
            <a:solidFill>
              <a:schemeClr val="bg2"/>
            </a:solidFill>
          </c:spPr>
          <c:dLbls>
            <c:dLbl>
              <c:idx val="0"/>
              <c:layout>
                <c:manualLayout>
                  <c:x val="6.9444444444444588E-3"/>
                  <c:y val="-2.8248587570621556E-3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UK NHS England</c:v>
                </c:pt>
                <c:pt idx="1">
                  <c:v>UK NHS Scotland</c:v>
                </c:pt>
                <c:pt idx="2">
                  <c:v>UK NHS Wales</c:v>
                </c:pt>
              </c:strCache>
            </c:strRef>
          </c:cat>
          <c:val>
            <c:numRef>
              <c:f>Sheet1!$F$2:$F$4</c:f>
              <c:numCache>
                <c:formatCode>0.0%</c:formatCode>
                <c:ptCount val="3"/>
                <c:pt idx="0">
                  <c:v>4.3999999999999997E-2</c:v>
                </c:pt>
                <c:pt idx="1">
                  <c:v>7.5000000000000011E-2</c:v>
                </c:pt>
                <c:pt idx="2">
                  <c:v>7.9000000000000195E-2</c:v>
                </c:pt>
              </c:numCache>
            </c:numRef>
          </c:val>
        </c:ser>
        <c:dLbls>
          <c:showVal val="1"/>
        </c:dLbls>
        <c:gapWidth val="95"/>
        <c:overlap val="100"/>
        <c:axId val="81529088"/>
        <c:axId val="81547264"/>
      </c:barChart>
      <c:catAx>
        <c:axId val="81529088"/>
        <c:scaling>
          <c:orientation val="minMax"/>
        </c:scaling>
        <c:axPos val="l"/>
        <c:majorTickMark val="none"/>
        <c:tickLblPos val="nextTo"/>
        <c:crossAx val="81547264"/>
        <c:crosses val="autoZero"/>
        <c:auto val="1"/>
        <c:lblAlgn val="ctr"/>
        <c:lblOffset val="100"/>
      </c:catAx>
      <c:valAx>
        <c:axId val="81547264"/>
        <c:scaling>
          <c:orientation val="minMax"/>
        </c:scaling>
        <c:delete val="1"/>
        <c:axPos val="b"/>
        <c:numFmt formatCode="0%" sourceLinked="1"/>
        <c:tickLblPos val="none"/>
        <c:crossAx val="8152908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9.3102702439972762E-2"/>
          <c:w val="1"/>
          <c:h val="0.22060829201905319"/>
        </c:manualLayout>
      </c:layout>
      <c:txPr>
        <a:bodyPr/>
        <a:lstStyle/>
        <a:p>
          <a:pPr>
            <a:defRPr sz="1200" b="1"/>
          </a:pPr>
          <a:endParaRPr lang="en-US"/>
        </a:p>
      </c:txPr>
    </c:legend>
    <c:plotVisOnly val="1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0.20175</cdr:x>
      <cdr:y>0.38182</cdr:y>
    </cdr:from>
    <cdr:to>
      <cdr:x>0.30702</cdr:x>
      <cdr:y>0.6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52600" y="16002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48ABE43A-E808-4F6A-9370-BA8C7BFDBB8F}" type="datetime1">
              <a:rPr lang="en-US"/>
              <a:pPr>
                <a:defRPr/>
              </a:pPr>
              <a:t>5/24/2010</a:t>
            </a:fld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576E0A55-73AC-4FFB-9C55-2DDAD35145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5116D638-0161-4825-9DD7-4475AC9CD903}" type="datetime1">
              <a:rPr lang="en-US"/>
              <a:pPr>
                <a:defRPr/>
              </a:pPr>
              <a:t>5/24/2010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3177" tIns="46589" rIns="93177" bIns="46589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78592DEA-3EA5-43BB-A18E-FAA665EA5C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ＭＳ Ｐゴシック" pitchFamily="-106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231775" indent="-231775"/>
            <a:r>
              <a:rPr lang="en-US" smtClean="0">
                <a:ea typeface="ＭＳ Ｐゴシック" charset="-128"/>
              </a:rPr>
              <a:t>The goal of todays presentation is to provide you all with a top line understanding of </a:t>
            </a:r>
          </a:p>
          <a:p>
            <a:pPr marL="231775" indent="-231775">
              <a:buFontTx/>
              <a:buAutoNum type="arabicPeriod"/>
            </a:pPr>
            <a:r>
              <a:rPr lang="en-US" smtClean="0">
                <a:ea typeface="ＭＳ Ｐゴシック" charset="-128"/>
              </a:rPr>
              <a:t>how the US general public perceives your company</a:t>
            </a:r>
          </a:p>
          <a:p>
            <a:pPr marL="231775" indent="-231775">
              <a:buFontTx/>
              <a:buAutoNum type="arabicPeriod"/>
            </a:pPr>
            <a:r>
              <a:rPr lang="en-US" smtClean="0">
                <a:ea typeface="ＭＳ Ｐゴシック" charset="-128"/>
              </a:rPr>
              <a:t>What will make them support your</a:t>
            </a:r>
          </a:p>
          <a:p>
            <a:pPr marL="231775" indent="-231775">
              <a:buFontTx/>
              <a:buAutoNum type="arabicPeriod"/>
            </a:pPr>
            <a:r>
              <a:rPr lang="en-US" smtClean="0">
                <a:ea typeface="ＭＳ Ｐゴシック" charset="-128"/>
              </a:rPr>
              <a:t>And how you can create value from your corporate reputation </a:t>
            </a:r>
          </a:p>
          <a:p>
            <a:pPr marL="231775" indent="-231775">
              <a:buFontTx/>
              <a:buAutoNum type="arabicPeriod"/>
            </a:pPr>
            <a:endParaRPr lang="en-US" smtClean="0">
              <a:ea typeface="ＭＳ Ｐゴシック" charset="-128"/>
            </a:endParaRPr>
          </a:p>
          <a:p>
            <a:pPr marL="231775" indent="-231775"/>
            <a:r>
              <a:rPr lang="en-US" smtClean="0">
                <a:ea typeface="ＭＳ Ｐゴシック" charset="-128"/>
              </a:rPr>
              <a:t>We will start by introducing ourselves</a:t>
            </a:r>
          </a:p>
          <a:p>
            <a:pPr marL="231775" indent="-231775"/>
            <a:r>
              <a:rPr lang="en-US" smtClean="0">
                <a:ea typeface="ＭＳ Ｐゴシック" charset="-128"/>
              </a:rPr>
              <a:t>Then we will give you our insight in how reputation can be used to create value for companies</a:t>
            </a:r>
          </a:p>
          <a:p>
            <a:pPr marL="231775" indent="-231775"/>
            <a:r>
              <a:rPr lang="en-US" smtClean="0">
                <a:ea typeface="ＭＳ Ｐゴシック" charset="-128"/>
              </a:rPr>
              <a:t>Then we will present the top line results and insight from the 2009 study </a:t>
            </a:r>
          </a:p>
          <a:p>
            <a:pPr marL="231775" indent="-231775"/>
            <a:r>
              <a:rPr lang="en-US" smtClean="0">
                <a:ea typeface="ＭＳ Ｐゴシック" charset="-128"/>
              </a:rPr>
              <a:t>And finally we will outline how you can leverage the insights from this study and our experience in helping companies build strong relations with stakeholders</a:t>
            </a:r>
          </a:p>
          <a:p>
            <a:pPr marL="231775" indent="-231775"/>
            <a:endParaRPr lang="en-US" smtClean="0">
              <a:ea typeface="ＭＳ Ｐゴシック" charset="-128"/>
            </a:endParaRPr>
          </a:p>
          <a:p>
            <a:pPr marL="231775" indent="-231775"/>
            <a:r>
              <a:rPr lang="en-US" smtClean="0">
                <a:ea typeface="ＭＳ Ｐゴシック" charset="-128"/>
              </a:rPr>
              <a:t>Throughout feel free to send a question using the text message bar – we will address them as we go along or talk to them at the end</a:t>
            </a:r>
          </a:p>
          <a:p>
            <a:pPr marL="231775" indent="-231775"/>
            <a:endParaRPr lang="en-US" smtClean="0">
              <a:ea typeface="ＭＳ Ｐゴシック" charset="-128"/>
            </a:endParaRPr>
          </a:p>
          <a:p>
            <a:pPr marL="231775" indent="-231775"/>
            <a:endParaRPr lang="en-US" smtClean="0">
              <a:ea typeface="ＭＳ Ｐゴシック" charset="-128"/>
            </a:endParaRPr>
          </a:p>
          <a:p>
            <a:pPr marL="231775" indent="-231775"/>
            <a:endParaRPr lang="en-US" smtClean="0">
              <a:ea typeface="ＭＳ Ｐゴシック" charset="-128"/>
            </a:endParaRPr>
          </a:p>
          <a:p>
            <a:pPr marL="231775" indent="-231775">
              <a:buFontTx/>
              <a:buAutoNum type="arabicPeriod"/>
            </a:pPr>
            <a:endParaRPr lang="en-US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2688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81105D-FA86-4F4C-AC40-1F7D13F4087F}" type="slidenum">
              <a:rPr lang="en-US"/>
              <a:pPr/>
              <a:t>6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5445B9-F0E4-4815-9EF9-586C84BAC91F}" type="slidenum">
              <a:rPr lang="en-US"/>
              <a:pPr/>
              <a:t>10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5325"/>
            <a:ext cx="4648200" cy="3486150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4994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381000"/>
          </a:xfrm>
        </p:spPr>
        <p:txBody>
          <a:bodyPr/>
          <a:lstStyle>
            <a:lvl1pPr algn="l">
              <a:defRPr sz="2400" b="1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685800" y="2133600"/>
            <a:ext cx="6400800" cy="384175"/>
          </a:xfrm>
        </p:spPr>
        <p:txBody>
          <a:bodyPr/>
          <a:lstStyle>
            <a:lvl1pPr marL="0" indent="0" algn="l">
              <a:buNone/>
              <a:defRPr sz="2000" b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3600"/>
            <a:ext cx="8229600" cy="381000"/>
          </a:xfrm>
        </p:spPr>
        <p:txBody>
          <a:bodyPr/>
          <a:lstStyle>
            <a:lvl1pPr>
              <a:defRPr sz="2400" b="1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 sz="1200">
                <a:latin typeface="Arial" pitchFamily="34" charset="0"/>
                <a:cs typeface="Arial" pitchFamily="34" charset="0"/>
              </a:defRPr>
            </a:lvl3pPr>
            <a:lvl4pPr>
              <a:defRPr sz="1000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32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38200"/>
            <a:ext cx="4038600" cy="914400"/>
          </a:xfrm>
        </p:spPr>
        <p:txBody>
          <a:bodyPr/>
          <a:lstStyle>
            <a:lvl1pPr>
              <a:defRPr sz="1800">
                <a:latin typeface="Arial" pitchFamily="34" charset="0"/>
                <a:cs typeface="Arial" pitchFamily="34" charset="0"/>
              </a:defRPr>
            </a:lvl1pPr>
            <a:lvl2pPr>
              <a:defRPr sz="1400">
                <a:latin typeface="Arial" pitchFamily="34" charset="0"/>
                <a:cs typeface="Arial" pitchFamily="34" charset="0"/>
              </a:defRPr>
            </a:lvl2pPr>
            <a:lvl3pPr>
              <a:defRPr sz="1200">
                <a:latin typeface="Arial" pitchFamily="34" charset="0"/>
                <a:cs typeface="Arial" pitchFamily="34" charset="0"/>
              </a:defRPr>
            </a:lvl3pPr>
            <a:lvl4pPr>
              <a:defRPr sz="1100">
                <a:latin typeface="Arial" pitchFamily="34" charset="0"/>
                <a:cs typeface="Arial" pitchFamily="34" charset="0"/>
              </a:defRPr>
            </a:lvl4pPr>
            <a:lvl5pPr>
              <a:defRPr sz="10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838200"/>
            <a:ext cx="4038600" cy="914400"/>
          </a:xfrm>
        </p:spPr>
        <p:txBody>
          <a:bodyPr/>
          <a:lstStyle>
            <a:lvl1pPr>
              <a:defRPr sz="1800">
                <a:latin typeface="Arial" pitchFamily="34" charset="0"/>
                <a:cs typeface="Arial" pitchFamily="34" charset="0"/>
              </a:defRPr>
            </a:lvl1pPr>
            <a:lvl2pPr>
              <a:defRPr sz="1600">
                <a:latin typeface="Arial" pitchFamily="34" charset="0"/>
                <a:cs typeface="Arial" pitchFamily="34" charset="0"/>
              </a:defRPr>
            </a:lvl2pPr>
            <a:lvl3pPr>
              <a:defRPr sz="1200">
                <a:latin typeface="Arial" pitchFamily="34" charset="0"/>
                <a:cs typeface="Arial" pitchFamily="34" charset="0"/>
              </a:defRPr>
            </a:lvl3pPr>
            <a:lvl4pPr>
              <a:defRPr sz="1100">
                <a:latin typeface="Arial" pitchFamily="34" charset="0"/>
                <a:cs typeface="Arial" pitchFamily="34" charset="0"/>
              </a:defRPr>
            </a:lvl4pPr>
            <a:lvl5pPr>
              <a:defRPr sz="10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5562600" cy="4572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62000"/>
            <a:ext cx="5111750" cy="5364163"/>
          </a:xfrm>
        </p:spPr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 sz="20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800">
                <a:latin typeface="Arial" pitchFamily="34" charset="0"/>
                <a:cs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19400"/>
            <a:ext cx="7772400" cy="38100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200400"/>
            <a:ext cx="6400800" cy="381000"/>
          </a:xfrm>
        </p:spPr>
        <p:txBody>
          <a:bodyPr/>
          <a:lstStyle>
            <a:lvl1pPr marL="0" indent="0" algn="l">
              <a:buNone/>
              <a:defRPr sz="1800" b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381000"/>
          </a:xfrm>
        </p:spPr>
        <p:txBody>
          <a:bodyPr/>
          <a:lstStyle>
            <a:lvl1pPr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38200"/>
            <a:ext cx="4038600" cy="91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838200"/>
            <a:ext cx="4038600" cy="91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91275" y="304800"/>
            <a:ext cx="2066925" cy="144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" y="304800"/>
            <a:ext cx="6048375" cy="144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9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image" Target="../media/image5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jpe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1" descr="ppt_cover_030710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743075"/>
            <a:ext cx="9144000" cy="511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2057400"/>
            <a:ext cx="822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2292" name="Picture 3" descr="log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26300" y="228600"/>
            <a:ext cx="1677988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676400"/>
            <a:ext cx="8229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246063" y="6308725"/>
            <a:ext cx="8669337" cy="1588"/>
          </a:xfrm>
          <a:prstGeom prst="line">
            <a:avLst/>
          </a:prstGeom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2" r:id="rId1"/>
    <p:sldLayoutId id="2147484233" r:id="rId2"/>
    <p:sldLayoutId id="2147484234" r:id="rId3"/>
    <p:sldLayoutId id="2147484235" r:id="rId4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>
          <a:solidFill>
            <a:srgbClr val="7F7F7F"/>
          </a:solidFill>
          <a:latin typeface="Arial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>
          <a:solidFill>
            <a:srgbClr val="7F7F7F"/>
          </a:solidFill>
          <a:latin typeface="Arial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>
          <a:solidFill>
            <a:srgbClr val="7F7F7F"/>
          </a:solidFill>
          <a:latin typeface="Arial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>
          <a:solidFill>
            <a:srgbClr val="7F7F7F"/>
          </a:solidFill>
          <a:latin typeface="Arial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Calibri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Calibri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Calibri" pitchFamily="34" charset="0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Calibri" pitchFamily="34" charset="0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Calibri" pitchFamily="34" charset="0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Calibri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73" descr="top_pulse_gray_111808"/>
          <p:cNvPicPr>
            <a:picLocks noChangeAspect="1" noChangeArrowheads="1"/>
          </p:cNvPicPr>
          <p:nvPr/>
        </p:nvPicPr>
        <p:blipFill>
          <a:blip r:embed="rId11" cstate="print"/>
          <a:srcRect l="841"/>
          <a:stretch>
            <a:fillRect/>
          </a:stretch>
        </p:blipFill>
        <p:spPr bwMode="auto">
          <a:xfrm>
            <a:off x="0" y="457200"/>
            <a:ext cx="89916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 descr="logo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751763" y="76200"/>
            <a:ext cx="123825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6604000"/>
            <a:ext cx="91440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 descr="header"/>
          <p:cNvPicPr>
            <a:picLocks noChangeAspect="1" noChangeArrowheads="1"/>
          </p:cNvPicPr>
          <p:nvPr/>
        </p:nvPicPr>
        <p:blipFill>
          <a:blip r:embed="rId14" cstate="print"/>
          <a:srcRect l="4778" b="5208"/>
          <a:stretch>
            <a:fillRect/>
          </a:stretch>
        </p:blipFill>
        <p:spPr bwMode="auto">
          <a:xfrm>
            <a:off x="0" y="0"/>
            <a:ext cx="9144000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06" name="Footer Placeholder 4"/>
          <p:cNvSpPr txBox="1">
            <a:spLocks noGrp="1"/>
          </p:cNvSpPr>
          <p:nvPr/>
        </p:nvSpPr>
        <p:spPr bwMode="auto">
          <a:xfrm>
            <a:off x="0" y="6629400"/>
            <a:ext cx="4648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0" hangingPunct="0">
              <a:defRPr/>
            </a:pPr>
            <a:r>
              <a:rPr lang="en-US" sz="800">
                <a:solidFill>
                  <a:srgbClr val="2D343C"/>
                </a:solidFill>
                <a:ea typeface="ＭＳ Ｐゴシック" pitchFamily="34" charset="-128"/>
              </a:rPr>
              <a:t>Copyright © 2010 Reputation Institute. All rights reserved.</a:t>
            </a:r>
          </a:p>
        </p:txBody>
      </p:sp>
      <p:sp>
        <p:nvSpPr>
          <p:cNvPr id="1331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" y="304800"/>
            <a:ext cx="7569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56008" name="Text Box 8"/>
          <p:cNvSpPr txBox="1">
            <a:spLocks noChangeArrowheads="1"/>
          </p:cNvSpPr>
          <p:nvPr/>
        </p:nvSpPr>
        <p:spPr bwMode="auto">
          <a:xfrm>
            <a:off x="8610600" y="6629400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7160" tIns="0" rIns="137160" bIns="0" anchor="ctr"/>
          <a:lstStyle/>
          <a:p>
            <a:pPr algn="r" eaLnBrk="0" hangingPunct="0">
              <a:spcBef>
                <a:spcPct val="50000"/>
              </a:spcBef>
              <a:defRPr/>
            </a:pPr>
            <a:fld id="{CCEA875E-C951-4AE0-8AF2-2BF968BEDC82}" type="slidenum">
              <a:rPr lang="en-US" sz="800" b="1">
                <a:solidFill>
                  <a:srgbClr val="2D343C"/>
                </a:solidFill>
                <a:ea typeface="ＭＳ Ｐゴシック" pitchFamily="34" charset="-128"/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800" b="1">
              <a:solidFill>
                <a:srgbClr val="2D343C"/>
              </a:solidFill>
              <a:ea typeface="ＭＳ Ｐゴシック" pitchFamily="34" charset="-128"/>
            </a:endParaRPr>
          </a:p>
        </p:txBody>
      </p:sp>
      <p:sp>
        <p:nvSpPr>
          <p:cNvPr id="13321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382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6" r:id="rId1"/>
    <p:sldLayoutId id="2147484237" r:id="rId2"/>
    <p:sldLayoutId id="2147484238" r:id="rId3"/>
    <p:sldLayoutId id="2147484239" r:id="rId4"/>
    <p:sldLayoutId id="2147484240" r:id="rId5"/>
    <p:sldLayoutId id="2147484241" r:id="rId6"/>
    <p:sldLayoutId id="2147484242" r:id="rId7"/>
    <p:sldLayoutId id="2147484243" r:id="rId8"/>
    <p:sldLayoutId id="2147484244" r:id="rId9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000" b="1">
          <a:solidFill>
            <a:srgbClr val="1A0501"/>
          </a:solidFill>
          <a:latin typeface="+mj-lt"/>
          <a:ea typeface="+mj-ea"/>
          <a:cs typeface="ＭＳ Ｐゴシック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000" b="1">
          <a:solidFill>
            <a:srgbClr val="1A0501"/>
          </a:solidFill>
          <a:latin typeface="Arial" pitchFamily="34" charset="0"/>
          <a:ea typeface="ＭＳ Ｐゴシック" pitchFamily="34" charset="-128"/>
          <a:cs typeface="ＭＳ Ｐゴシック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000" b="1">
          <a:solidFill>
            <a:srgbClr val="1A0501"/>
          </a:solidFill>
          <a:latin typeface="Arial" pitchFamily="34" charset="0"/>
          <a:ea typeface="ＭＳ Ｐゴシック" pitchFamily="34" charset="-128"/>
          <a:cs typeface="ＭＳ Ｐゴシック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000" b="1">
          <a:solidFill>
            <a:srgbClr val="1A0501"/>
          </a:solidFill>
          <a:latin typeface="Arial" pitchFamily="34" charset="0"/>
          <a:ea typeface="ＭＳ Ｐゴシック" pitchFamily="34" charset="-128"/>
          <a:cs typeface="ＭＳ Ｐゴシック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000" b="1">
          <a:solidFill>
            <a:srgbClr val="1A0501"/>
          </a:solidFill>
          <a:latin typeface="Arial" pitchFamily="34" charset="0"/>
          <a:ea typeface="ＭＳ Ｐゴシック" pitchFamily="34" charset="-128"/>
          <a:cs typeface="ＭＳ Ｐゴシック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2000" b="1">
          <a:solidFill>
            <a:srgbClr val="1A0501"/>
          </a:solidFill>
          <a:latin typeface="Arial" pitchFamily="34" charset="0"/>
          <a:ea typeface="ＭＳ Ｐゴシック" pitchFamily="34" charset="-128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2000" b="1">
          <a:solidFill>
            <a:srgbClr val="1A0501"/>
          </a:solidFill>
          <a:latin typeface="Arial" pitchFamily="34" charset="0"/>
          <a:ea typeface="ＭＳ Ｐゴシック" pitchFamily="34" charset="-128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2000" b="1">
          <a:solidFill>
            <a:srgbClr val="1A0501"/>
          </a:solidFill>
          <a:latin typeface="Arial" pitchFamily="34" charset="0"/>
          <a:ea typeface="ＭＳ Ｐゴシック" pitchFamily="34" charset="-128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2000" b="1">
          <a:solidFill>
            <a:srgbClr val="1A0501"/>
          </a:solidFill>
          <a:latin typeface="Arial" pitchFamily="34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25000"/>
        <a:buFont typeface="Wingdings" pitchFamily="2" charset="2"/>
        <a:defRPr>
          <a:solidFill>
            <a:srgbClr val="000000"/>
          </a:solidFill>
          <a:latin typeface="+mn-lt"/>
          <a:ea typeface="+mn-ea"/>
          <a:cs typeface="ＭＳ Ｐゴシック"/>
        </a:defRPr>
      </a:lvl1pPr>
      <a:lvl2pPr marL="461963" indent="-231775" algn="l" rtl="0" eaLnBrk="0" fontAlgn="base" hangingPunct="0">
        <a:spcBef>
          <a:spcPct val="20000"/>
        </a:spcBef>
        <a:spcAft>
          <a:spcPct val="0"/>
        </a:spcAft>
        <a:buSzPct val="125000"/>
        <a:buFont typeface="Arial" pitchFamily="34" charset="0"/>
        <a:buChar char="•"/>
        <a:defRPr sz="1400">
          <a:solidFill>
            <a:srgbClr val="000000"/>
          </a:solidFill>
          <a:latin typeface="+mn-lt"/>
          <a:ea typeface="+mn-ea"/>
          <a:cs typeface="ＭＳ Ｐゴシック"/>
        </a:defRPr>
      </a:lvl2pPr>
      <a:lvl3pPr marL="738188" indent="-160338" algn="l" rtl="0" eaLnBrk="0" fontAlgn="base" hangingPunct="0">
        <a:spcBef>
          <a:spcPct val="20000"/>
        </a:spcBef>
        <a:spcAft>
          <a:spcPct val="0"/>
        </a:spcAft>
        <a:buSzPct val="125000"/>
        <a:buFont typeface="Wingdings" pitchFamily="2" charset="2"/>
        <a:buChar char="§"/>
        <a:defRPr sz="1000">
          <a:solidFill>
            <a:srgbClr val="000000"/>
          </a:solidFill>
          <a:latin typeface="Verdana" pitchFamily="34" charset="0"/>
          <a:ea typeface="+mn-ea"/>
          <a:cs typeface="ＭＳ Ｐゴシック"/>
        </a:defRPr>
      </a:lvl3pPr>
      <a:lvl4pPr marL="1085850" indent="-173038" algn="l" rtl="0" eaLnBrk="0" fontAlgn="base" hangingPunct="0">
        <a:spcBef>
          <a:spcPct val="20000"/>
        </a:spcBef>
        <a:spcAft>
          <a:spcPct val="0"/>
        </a:spcAft>
        <a:buSzPct val="125000"/>
        <a:buFont typeface="Wingdings" pitchFamily="2" charset="2"/>
        <a:buChar char="§"/>
        <a:defRPr sz="900">
          <a:solidFill>
            <a:srgbClr val="000000"/>
          </a:solidFill>
          <a:latin typeface="Verdana" pitchFamily="34" charset="0"/>
          <a:ea typeface="+mn-ea"/>
          <a:cs typeface="ＭＳ Ｐゴシック"/>
        </a:defRPr>
      </a:lvl4pPr>
      <a:lvl5pPr marL="1431925" indent="-173038" algn="l" rtl="0" eaLnBrk="0" fontAlgn="base" hangingPunct="0">
        <a:spcBef>
          <a:spcPct val="20000"/>
        </a:spcBef>
        <a:spcAft>
          <a:spcPct val="0"/>
        </a:spcAft>
        <a:buSzPct val="125000"/>
        <a:buFont typeface="Wingdings" pitchFamily="2" charset="2"/>
        <a:buChar char="§"/>
        <a:defRPr sz="900">
          <a:solidFill>
            <a:srgbClr val="000000"/>
          </a:solidFill>
          <a:latin typeface="Verdana" pitchFamily="34" charset="0"/>
          <a:ea typeface="+mn-ea"/>
          <a:cs typeface="ＭＳ Ｐゴシック"/>
        </a:defRPr>
      </a:lvl5pPr>
      <a:lvl6pPr marL="1889125" indent="-173038" algn="l" rtl="0" fontAlgn="base">
        <a:spcBef>
          <a:spcPct val="20000"/>
        </a:spcBef>
        <a:spcAft>
          <a:spcPct val="0"/>
        </a:spcAft>
        <a:buSzPct val="125000"/>
        <a:buFont typeface="Wingdings" pitchFamily="2" charset="2"/>
        <a:buChar char="§"/>
        <a:defRPr sz="900">
          <a:solidFill>
            <a:srgbClr val="000000"/>
          </a:solidFill>
          <a:latin typeface="Verdana" pitchFamily="34" charset="0"/>
          <a:ea typeface="+mn-ea"/>
        </a:defRPr>
      </a:lvl6pPr>
      <a:lvl7pPr marL="2346325" indent="-173038" algn="l" rtl="0" fontAlgn="base">
        <a:spcBef>
          <a:spcPct val="20000"/>
        </a:spcBef>
        <a:spcAft>
          <a:spcPct val="0"/>
        </a:spcAft>
        <a:buSzPct val="125000"/>
        <a:buFont typeface="Wingdings" pitchFamily="2" charset="2"/>
        <a:buChar char="§"/>
        <a:defRPr sz="900">
          <a:solidFill>
            <a:srgbClr val="000000"/>
          </a:solidFill>
          <a:latin typeface="Verdana" pitchFamily="34" charset="0"/>
          <a:ea typeface="+mn-ea"/>
        </a:defRPr>
      </a:lvl7pPr>
      <a:lvl8pPr marL="2803525" indent="-173038" algn="l" rtl="0" fontAlgn="base">
        <a:spcBef>
          <a:spcPct val="20000"/>
        </a:spcBef>
        <a:spcAft>
          <a:spcPct val="0"/>
        </a:spcAft>
        <a:buSzPct val="125000"/>
        <a:buFont typeface="Wingdings" pitchFamily="2" charset="2"/>
        <a:buChar char="§"/>
        <a:defRPr sz="900">
          <a:solidFill>
            <a:srgbClr val="000000"/>
          </a:solidFill>
          <a:latin typeface="Verdana" pitchFamily="34" charset="0"/>
          <a:ea typeface="+mn-ea"/>
        </a:defRPr>
      </a:lvl8pPr>
      <a:lvl9pPr marL="3260725" indent="-173038" algn="l" rtl="0" fontAlgn="base">
        <a:spcBef>
          <a:spcPct val="20000"/>
        </a:spcBef>
        <a:spcAft>
          <a:spcPct val="0"/>
        </a:spcAft>
        <a:buSzPct val="125000"/>
        <a:buFont typeface="Wingdings" pitchFamily="2" charset="2"/>
        <a:buChar char="§"/>
        <a:defRPr sz="900">
          <a:solidFill>
            <a:srgbClr val="000000"/>
          </a:solidFill>
          <a:latin typeface="Verdana" pitchFamily="34" charset="0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8" descr="ppt_workdoc_divider_030910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555875"/>
            <a:ext cx="91440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3200400"/>
            <a:ext cx="8229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819400"/>
            <a:ext cx="8229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5" r:id="rId1"/>
    <p:sldLayoutId id="2147484246" r:id="rId2"/>
    <p:sldLayoutId id="2147484247" r:id="rId3"/>
    <p:sldLayoutId id="2147484248" r:id="rId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2D343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2D343C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2D343C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2D343C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2D343C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rgbClr val="2D343C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rgbClr val="2D343C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rgbClr val="2D343C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rgbClr val="2D343C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>
          <a:solidFill>
            <a:srgbClr val="2D343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8" descr="ppt_back_030710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792538"/>
            <a:ext cx="9144000" cy="306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685800"/>
            <a:ext cx="67818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1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0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0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0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0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0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0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0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0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1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73" descr="top_pulse_gray_111808"/>
          <p:cNvPicPr>
            <a:picLocks noChangeAspect="1" noChangeArrowheads="1"/>
          </p:cNvPicPr>
          <p:nvPr/>
        </p:nvPicPr>
        <p:blipFill>
          <a:blip r:embed="rId13" cstate="print"/>
          <a:srcRect l="841"/>
          <a:stretch>
            <a:fillRect/>
          </a:stretch>
        </p:blipFill>
        <p:spPr bwMode="auto">
          <a:xfrm>
            <a:off x="0" y="457200"/>
            <a:ext cx="89916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 descr="logo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751763" y="76200"/>
            <a:ext cx="123825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6604000"/>
            <a:ext cx="91440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 descr="header"/>
          <p:cNvPicPr>
            <a:picLocks noChangeAspect="1" noChangeArrowheads="1"/>
          </p:cNvPicPr>
          <p:nvPr/>
        </p:nvPicPr>
        <p:blipFill>
          <a:blip r:embed="rId16" cstate="print"/>
          <a:srcRect l="4778" b="5208"/>
          <a:stretch>
            <a:fillRect/>
          </a:stretch>
        </p:blipFill>
        <p:spPr bwMode="auto">
          <a:xfrm>
            <a:off x="0" y="0"/>
            <a:ext cx="9144000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06" name="Footer Placeholder 4"/>
          <p:cNvSpPr txBox="1">
            <a:spLocks noGrp="1"/>
          </p:cNvSpPr>
          <p:nvPr/>
        </p:nvSpPr>
        <p:spPr bwMode="auto">
          <a:xfrm>
            <a:off x="0" y="6629400"/>
            <a:ext cx="4648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0" hangingPunct="0">
              <a:defRPr/>
            </a:pPr>
            <a:r>
              <a:rPr lang="en-US" sz="800">
                <a:solidFill>
                  <a:srgbClr val="2D343C"/>
                </a:solidFill>
                <a:ea typeface="ＭＳ Ｐゴシック" pitchFamily="34" charset="-128"/>
              </a:rPr>
              <a:t>Copyright © 2010 Reputation Institute. All rights reserved.</a:t>
            </a:r>
          </a:p>
        </p:txBody>
      </p:sp>
      <p:sp>
        <p:nvSpPr>
          <p:cNvPr id="1639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" y="304800"/>
            <a:ext cx="7569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56008" name="Text Box 8"/>
          <p:cNvSpPr txBox="1">
            <a:spLocks noChangeArrowheads="1"/>
          </p:cNvSpPr>
          <p:nvPr/>
        </p:nvSpPr>
        <p:spPr bwMode="auto">
          <a:xfrm>
            <a:off x="8610600" y="6629400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7160" tIns="0" rIns="137160" bIns="0" anchor="ctr"/>
          <a:lstStyle/>
          <a:p>
            <a:pPr algn="r" eaLnBrk="0" hangingPunct="0">
              <a:spcBef>
                <a:spcPct val="50000"/>
              </a:spcBef>
              <a:defRPr/>
            </a:pPr>
            <a:fld id="{A987FF0E-1D0E-4D71-8EEB-CECBE0344E6F}" type="slidenum">
              <a:rPr lang="en-US" sz="800" b="1">
                <a:solidFill>
                  <a:srgbClr val="2D343C"/>
                </a:solidFill>
                <a:ea typeface="ＭＳ Ｐゴシック" pitchFamily="34" charset="-128"/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800" b="1">
              <a:solidFill>
                <a:srgbClr val="2D343C"/>
              </a:solidFill>
              <a:ea typeface="ＭＳ Ｐゴシック" pitchFamily="34" charset="-128"/>
            </a:endParaRPr>
          </a:p>
        </p:txBody>
      </p:sp>
      <p:sp>
        <p:nvSpPr>
          <p:cNvPr id="1639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382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4" r:id="rId1"/>
    <p:sldLayoutId id="2147484255" r:id="rId2"/>
    <p:sldLayoutId id="2147484256" r:id="rId3"/>
    <p:sldLayoutId id="2147484257" r:id="rId4"/>
    <p:sldLayoutId id="2147484258" r:id="rId5"/>
    <p:sldLayoutId id="2147484259" r:id="rId6"/>
    <p:sldLayoutId id="2147484260" r:id="rId7"/>
    <p:sldLayoutId id="2147484261" r:id="rId8"/>
    <p:sldLayoutId id="2147484262" r:id="rId9"/>
    <p:sldLayoutId id="2147484263" r:id="rId10"/>
    <p:sldLayoutId id="2147484264" r:id="rId11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000" b="1">
          <a:solidFill>
            <a:srgbClr val="1A0501"/>
          </a:solidFill>
          <a:latin typeface="+mj-lt"/>
          <a:ea typeface="+mj-ea"/>
          <a:cs typeface="ＭＳ Ｐゴシック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000" b="1">
          <a:solidFill>
            <a:srgbClr val="1A0501"/>
          </a:solidFill>
          <a:latin typeface="Arial" pitchFamily="34" charset="0"/>
          <a:ea typeface="ＭＳ Ｐゴシック" pitchFamily="34" charset="-128"/>
          <a:cs typeface="ＭＳ Ｐゴシック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000" b="1">
          <a:solidFill>
            <a:srgbClr val="1A0501"/>
          </a:solidFill>
          <a:latin typeface="Arial" pitchFamily="34" charset="0"/>
          <a:ea typeface="ＭＳ Ｐゴシック" pitchFamily="34" charset="-128"/>
          <a:cs typeface="ＭＳ Ｐゴシック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000" b="1">
          <a:solidFill>
            <a:srgbClr val="1A0501"/>
          </a:solidFill>
          <a:latin typeface="Arial" pitchFamily="34" charset="0"/>
          <a:ea typeface="ＭＳ Ｐゴシック" pitchFamily="34" charset="-128"/>
          <a:cs typeface="ＭＳ Ｐゴシック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000" b="1">
          <a:solidFill>
            <a:srgbClr val="1A0501"/>
          </a:solidFill>
          <a:latin typeface="Arial" pitchFamily="34" charset="0"/>
          <a:ea typeface="ＭＳ Ｐゴシック" pitchFamily="34" charset="-128"/>
          <a:cs typeface="ＭＳ Ｐゴシック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2000" b="1">
          <a:solidFill>
            <a:srgbClr val="1A0501"/>
          </a:solidFill>
          <a:latin typeface="Arial" pitchFamily="34" charset="0"/>
          <a:ea typeface="ＭＳ Ｐゴシック" pitchFamily="34" charset="-128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2000" b="1">
          <a:solidFill>
            <a:srgbClr val="1A0501"/>
          </a:solidFill>
          <a:latin typeface="Arial" pitchFamily="34" charset="0"/>
          <a:ea typeface="ＭＳ Ｐゴシック" pitchFamily="34" charset="-128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2000" b="1">
          <a:solidFill>
            <a:srgbClr val="1A0501"/>
          </a:solidFill>
          <a:latin typeface="Arial" pitchFamily="34" charset="0"/>
          <a:ea typeface="ＭＳ Ｐゴシック" pitchFamily="34" charset="-128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2000" b="1">
          <a:solidFill>
            <a:srgbClr val="1A0501"/>
          </a:solidFill>
          <a:latin typeface="Arial" pitchFamily="34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25000"/>
        <a:buFont typeface="Wingdings" pitchFamily="2" charset="2"/>
        <a:defRPr>
          <a:solidFill>
            <a:srgbClr val="000000"/>
          </a:solidFill>
          <a:latin typeface="+mn-lt"/>
          <a:ea typeface="+mn-ea"/>
          <a:cs typeface="ＭＳ Ｐゴシック"/>
        </a:defRPr>
      </a:lvl1pPr>
      <a:lvl2pPr marL="461963" indent="-231775" algn="l" rtl="0" eaLnBrk="0" fontAlgn="base" hangingPunct="0">
        <a:spcBef>
          <a:spcPct val="20000"/>
        </a:spcBef>
        <a:spcAft>
          <a:spcPct val="0"/>
        </a:spcAft>
        <a:buSzPct val="125000"/>
        <a:buFont typeface="Arial" pitchFamily="34" charset="0"/>
        <a:buChar char="•"/>
        <a:defRPr sz="1400">
          <a:solidFill>
            <a:srgbClr val="000000"/>
          </a:solidFill>
          <a:latin typeface="+mn-lt"/>
          <a:ea typeface="+mn-ea"/>
          <a:cs typeface="ＭＳ Ｐゴシック"/>
        </a:defRPr>
      </a:lvl2pPr>
      <a:lvl3pPr marL="738188" indent="-160338" algn="l" rtl="0" eaLnBrk="0" fontAlgn="base" hangingPunct="0">
        <a:spcBef>
          <a:spcPct val="20000"/>
        </a:spcBef>
        <a:spcAft>
          <a:spcPct val="0"/>
        </a:spcAft>
        <a:buSzPct val="125000"/>
        <a:buFont typeface="Wingdings" pitchFamily="2" charset="2"/>
        <a:buChar char="§"/>
        <a:defRPr sz="1000">
          <a:solidFill>
            <a:srgbClr val="000000"/>
          </a:solidFill>
          <a:latin typeface="Verdana" pitchFamily="34" charset="0"/>
          <a:ea typeface="+mn-ea"/>
          <a:cs typeface="ＭＳ Ｐゴシック"/>
        </a:defRPr>
      </a:lvl3pPr>
      <a:lvl4pPr marL="1085850" indent="-173038" algn="l" rtl="0" eaLnBrk="0" fontAlgn="base" hangingPunct="0">
        <a:spcBef>
          <a:spcPct val="20000"/>
        </a:spcBef>
        <a:spcAft>
          <a:spcPct val="0"/>
        </a:spcAft>
        <a:buSzPct val="125000"/>
        <a:buFont typeface="Wingdings" pitchFamily="2" charset="2"/>
        <a:buChar char="§"/>
        <a:defRPr sz="900">
          <a:solidFill>
            <a:srgbClr val="000000"/>
          </a:solidFill>
          <a:latin typeface="Verdana" pitchFamily="34" charset="0"/>
          <a:ea typeface="+mn-ea"/>
          <a:cs typeface="ＭＳ Ｐゴシック"/>
        </a:defRPr>
      </a:lvl4pPr>
      <a:lvl5pPr marL="1431925" indent="-173038" algn="l" rtl="0" eaLnBrk="0" fontAlgn="base" hangingPunct="0">
        <a:spcBef>
          <a:spcPct val="20000"/>
        </a:spcBef>
        <a:spcAft>
          <a:spcPct val="0"/>
        </a:spcAft>
        <a:buSzPct val="125000"/>
        <a:buFont typeface="Wingdings" pitchFamily="2" charset="2"/>
        <a:buChar char="§"/>
        <a:defRPr sz="900">
          <a:solidFill>
            <a:srgbClr val="000000"/>
          </a:solidFill>
          <a:latin typeface="Verdana" pitchFamily="34" charset="0"/>
          <a:ea typeface="+mn-ea"/>
          <a:cs typeface="ＭＳ Ｐゴシック"/>
        </a:defRPr>
      </a:lvl5pPr>
      <a:lvl6pPr marL="1889125" indent="-173038" algn="l" rtl="0" fontAlgn="base">
        <a:spcBef>
          <a:spcPct val="20000"/>
        </a:spcBef>
        <a:spcAft>
          <a:spcPct val="0"/>
        </a:spcAft>
        <a:buSzPct val="125000"/>
        <a:buFont typeface="Wingdings" pitchFamily="2" charset="2"/>
        <a:buChar char="§"/>
        <a:defRPr sz="900">
          <a:solidFill>
            <a:srgbClr val="000000"/>
          </a:solidFill>
          <a:latin typeface="Verdana" pitchFamily="34" charset="0"/>
          <a:ea typeface="+mn-ea"/>
        </a:defRPr>
      </a:lvl6pPr>
      <a:lvl7pPr marL="2346325" indent="-173038" algn="l" rtl="0" fontAlgn="base">
        <a:spcBef>
          <a:spcPct val="20000"/>
        </a:spcBef>
        <a:spcAft>
          <a:spcPct val="0"/>
        </a:spcAft>
        <a:buSzPct val="125000"/>
        <a:buFont typeface="Wingdings" pitchFamily="2" charset="2"/>
        <a:buChar char="§"/>
        <a:defRPr sz="900">
          <a:solidFill>
            <a:srgbClr val="000000"/>
          </a:solidFill>
          <a:latin typeface="Verdana" pitchFamily="34" charset="0"/>
          <a:ea typeface="+mn-ea"/>
        </a:defRPr>
      </a:lvl7pPr>
      <a:lvl8pPr marL="2803525" indent="-173038" algn="l" rtl="0" fontAlgn="base">
        <a:spcBef>
          <a:spcPct val="20000"/>
        </a:spcBef>
        <a:spcAft>
          <a:spcPct val="0"/>
        </a:spcAft>
        <a:buSzPct val="125000"/>
        <a:buFont typeface="Wingdings" pitchFamily="2" charset="2"/>
        <a:buChar char="§"/>
        <a:defRPr sz="900">
          <a:solidFill>
            <a:srgbClr val="000000"/>
          </a:solidFill>
          <a:latin typeface="Verdana" pitchFamily="34" charset="0"/>
          <a:ea typeface="+mn-ea"/>
        </a:defRPr>
      </a:lvl8pPr>
      <a:lvl9pPr marL="3260725" indent="-173038" algn="l" rtl="0" fontAlgn="base">
        <a:spcBef>
          <a:spcPct val="20000"/>
        </a:spcBef>
        <a:spcAft>
          <a:spcPct val="0"/>
        </a:spcAft>
        <a:buSzPct val="125000"/>
        <a:buFont typeface="Wingdings" pitchFamily="2" charset="2"/>
        <a:buChar char="§"/>
        <a:defRPr sz="900">
          <a:solidFill>
            <a:srgbClr val="000000"/>
          </a:solidFill>
          <a:latin typeface="Verdana" pitchFamily="34" charset="0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GRP%202010%20-%20Cty%20Media%20-%20UK.xls!Ind%20Pulse%20Cty!R1C1:R27C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11" Type="http://schemas.openxmlformats.org/officeDocument/2006/relationships/image" Target="../media/image22.jpeg"/><Relationship Id="rId5" Type="http://schemas.openxmlformats.org/officeDocument/2006/relationships/image" Target="../media/image16.pn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gif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GRP%202010%20-%20Cty%20Media%20-%20UK.xls!SB%20Dist%20Tops%20Cty!R6C1:R19C5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590800"/>
            <a:ext cx="8229600" cy="381000"/>
          </a:xfrm>
        </p:spPr>
        <p:txBody>
          <a:bodyPr/>
          <a:lstStyle/>
          <a:p>
            <a:r>
              <a:rPr lang="en-US" sz="1800" dirty="0" smtClean="0">
                <a:cs typeface="Arial" pitchFamily="34" charset="0"/>
              </a:rPr>
              <a:t/>
            </a:r>
            <a:br>
              <a:rPr lang="en-US" sz="1800" dirty="0" smtClean="0">
                <a:cs typeface="Arial" pitchFamily="34" charset="0"/>
              </a:rPr>
            </a:br>
            <a:r>
              <a:rPr lang="en-US" sz="1800" dirty="0" smtClean="0">
                <a:cs typeface="Arial" pitchFamily="34" charset="0"/>
              </a:rPr>
              <a:t/>
            </a:r>
            <a:br>
              <a:rPr lang="en-US" sz="1800" dirty="0" smtClean="0">
                <a:cs typeface="Arial" pitchFamily="34" charset="0"/>
              </a:rPr>
            </a:br>
            <a:r>
              <a:rPr lang="en-US" sz="1800" dirty="0" smtClean="0">
                <a:cs typeface="Arial" pitchFamily="34" charset="0"/>
              </a:rPr>
              <a:t/>
            </a:r>
            <a:br>
              <a:rPr lang="en-US" sz="1800" dirty="0" smtClean="0">
                <a:cs typeface="Arial" pitchFamily="34" charset="0"/>
              </a:rPr>
            </a:br>
            <a:r>
              <a:rPr lang="en-US" sz="1800" dirty="0" smtClean="0">
                <a:cs typeface="Arial" pitchFamily="34" charset="0"/>
              </a:rPr>
              <a:t>ICSA</a:t>
            </a:r>
            <a:br>
              <a:rPr lang="en-US" sz="1800" dirty="0" smtClean="0">
                <a:cs typeface="Arial" pitchFamily="34" charset="0"/>
              </a:rPr>
            </a:br>
            <a:r>
              <a:rPr lang="en-US" sz="1800" dirty="0" smtClean="0">
                <a:cs typeface="Arial" pitchFamily="34" charset="0"/>
              </a:rPr>
              <a:t>London</a:t>
            </a:r>
            <a:br>
              <a:rPr lang="en-US" sz="1800" dirty="0" smtClean="0">
                <a:cs typeface="Arial" pitchFamily="34" charset="0"/>
              </a:rPr>
            </a:br>
            <a:r>
              <a:rPr lang="en-US" sz="1800" dirty="0" smtClean="0">
                <a:cs typeface="Arial" pitchFamily="34" charset="0"/>
              </a:rPr>
              <a:t/>
            </a:r>
            <a:br>
              <a:rPr lang="en-US" sz="1800" dirty="0" smtClean="0">
                <a:cs typeface="Arial" pitchFamily="34" charset="0"/>
              </a:rPr>
            </a:br>
            <a:r>
              <a:rPr lang="en-US" sz="1800" dirty="0" smtClean="0">
                <a:cs typeface="Arial" pitchFamily="34" charset="0"/>
              </a:rPr>
              <a:t>May 2010</a:t>
            </a:r>
            <a:endParaRPr lang="en-US" sz="1800" dirty="0" smtClean="0"/>
          </a:p>
        </p:txBody>
      </p:sp>
      <p:sp>
        <p:nvSpPr>
          <p:cNvPr id="12291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292225"/>
            <a:ext cx="6400800" cy="3841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200" dirty="0" smtClean="0"/>
              <a:t>NHS roundtable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200" dirty="0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200" dirty="0" smtClean="0"/>
              <a:t>2010 Global Reputation Pulse Study – UK Results</a:t>
            </a:r>
          </a:p>
        </p:txBody>
      </p:sp>
      <p:sp>
        <p:nvSpPr>
          <p:cNvPr id="17412" name="Footer Placeholder 4"/>
          <p:cNvSpPr txBox="1">
            <a:spLocks noGrp="1"/>
          </p:cNvSpPr>
          <p:nvPr/>
        </p:nvSpPr>
        <p:spPr bwMode="auto">
          <a:xfrm>
            <a:off x="185738" y="6584950"/>
            <a:ext cx="4648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defTabSz="457200" eaLnBrk="0" hangingPunct="0"/>
            <a:r>
              <a:rPr lang="en-US" sz="800">
                <a:solidFill>
                  <a:srgbClr val="FFFFFF"/>
                </a:solidFill>
                <a:cs typeface="Arial" pitchFamily="34" charset="0"/>
              </a:rPr>
              <a:t>Copyright © 2010 Reputation Institute. All rights reserved.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52400" y="6400800"/>
            <a:ext cx="6397625" cy="277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>
              <a:spcBef>
                <a:spcPct val="20000"/>
              </a:spcBef>
              <a:buSzPct val="125000"/>
              <a:buFont typeface="Wingdings" pitchFamily="-109" charset="2"/>
              <a:buNone/>
              <a:defRPr/>
            </a:pPr>
            <a:r>
              <a:rPr lang="en-US" sz="1200" b="1" dirty="0">
                <a:solidFill>
                  <a:prstClr val="white"/>
                </a:solidFill>
                <a:cs typeface="Arial" pitchFamily="34" charset="0"/>
              </a:rPr>
              <a:t>The World’s Most Reputable Companies: </a:t>
            </a:r>
            <a:r>
              <a:rPr lang="en-US" sz="1200" dirty="0">
                <a:solidFill>
                  <a:prstClr val="white"/>
                </a:solidFill>
                <a:cs typeface="Arial" pitchFamily="34" charset="0"/>
              </a:rPr>
              <a:t>An Online Study of Consumers in </a:t>
            </a:r>
            <a:r>
              <a:rPr lang="en-US" sz="1200" dirty="0" smtClean="0">
                <a:solidFill>
                  <a:prstClr val="white"/>
                </a:solidFill>
                <a:cs typeface="Arial" pitchFamily="34" charset="0"/>
              </a:rPr>
              <a:t>34 </a:t>
            </a:r>
            <a:r>
              <a:rPr lang="en-US" sz="1200" dirty="0">
                <a:solidFill>
                  <a:prstClr val="white"/>
                </a:solidFill>
                <a:cs typeface="Arial" pitchFamily="34" charset="0"/>
              </a:rPr>
              <a:t>Countries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</a:p>
        </p:txBody>
      </p:sp>
      <p:sp>
        <p:nvSpPr>
          <p:cNvPr id="20483" name="Content Placeholder 4"/>
          <p:cNvSpPr>
            <a:spLocks noGrp="1"/>
          </p:cNvSpPr>
          <p:nvPr>
            <p:ph idx="1"/>
          </p:nvPr>
        </p:nvSpPr>
        <p:spPr>
          <a:xfrm>
            <a:off x="228600" y="1905000"/>
            <a:ext cx="8915400" cy="914400"/>
          </a:xfrm>
        </p:spPr>
        <p:txBody>
          <a:bodyPr/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cs typeface="Arial" pitchFamily="34" charset="0"/>
              </a:rPr>
              <a:t>Welcome and introduction			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endParaRPr lang="en-US" dirty="0" smtClean="0">
              <a:cs typeface="Arial" pitchFamily="34" charset="0"/>
            </a:endParaRP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cs typeface="Arial" pitchFamily="34" charset="0"/>
              </a:rPr>
              <a:t>UK 2010 Global Pulse results of the listed and publicly-owned companies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endParaRPr lang="en-US" dirty="0" smtClean="0">
              <a:cs typeface="Arial" pitchFamily="34" charset="0"/>
            </a:endParaRP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>
                <a:cs typeface="Arial" pitchFamily="34" charset="0"/>
              </a:rPr>
              <a:t>2010 Pulse results of NHS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endParaRPr lang="en-US" dirty="0" smtClean="0">
              <a:cs typeface="Arial" pitchFamily="34" charset="0"/>
            </a:endParaRP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05400"/>
            <a:ext cx="6400800" cy="1371600"/>
          </a:xfrm>
        </p:spPr>
        <p:txBody>
          <a:bodyPr/>
          <a:lstStyle/>
          <a:p>
            <a:r>
              <a:rPr lang="en-GB" sz="2000" b="1" dirty="0" smtClean="0"/>
              <a:t>The accountability challenge</a:t>
            </a:r>
            <a:endParaRPr lang="en-GB" sz="2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7"/>
            <a:ext cx="9182100" cy="4883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3"/>
          <p:cNvSpPr>
            <a:spLocks noGrp="1"/>
          </p:cNvSpPr>
          <p:nvPr>
            <p:ph type="ctrTitle"/>
          </p:nvPr>
        </p:nvSpPr>
        <p:spPr>
          <a:xfrm>
            <a:off x="685800" y="2590800"/>
            <a:ext cx="7772400" cy="381000"/>
          </a:xfrm>
        </p:spPr>
        <p:txBody>
          <a:bodyPr/>
          <a:lstStyle/>
          <a:p>
            <a:r>
              <a:rPr lang="en-US" dirty="0" smtClean="0"/>
              <a:t>UK Global Pulse 2010 </a:t>
            </a:r>
            <a:br>
              <a:rPr lang="en-US" dirty="0" smtClean="0"/>
            </a:br>
            <a:r>
              <a:rPr lang="en-US" dirty="0" smtClean="0"/>
              <a:t>Results </a:t>
            </a:r>
            <a:br>
              <a:rPr lang="en-US" dirty="0" smtClean="0"/>
            </a:br>
            <a:r>
              <a:rPr lang="en-US" dirty="0" smtClean="0"/>
              <a:t>(Listed and Private companies)</a:t>
            </a:r>
          </a:p>
        </p:txBody>
      </p:sp>
      <p:sp>
        <p:nvSpPr>
          <p:cNvPr id="3" name="Title 3"/>
          <p:cNvSpPr txBox="1">
            <a:spLocks/>
          </p:cNvSpPr>
          <p:nvPr/>
        </p:nvSpPr>
        <p:spPr bwMode="auto">
          <a:xfrm>
            <a:off x="685800" y="3886200"/>
            <a:ext cx="777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eaLnBrk="0" hangingPunct="0"/>
            <a:r>
              <a:rPr lang="en-US" sz="2000" dirty="0" smtClean="0"/>
              <a:t>Reputation Institute UK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2D343C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D343C"/>
                </a:solidFill>
              </a:rPr>
              <a:t>Annual Global Reputation Pulse Study 2010</a:t>
            </a:r>
          </a:p>
        </p:txBody>
      </p:sp>
      <p:sp>
        <p:nvSpPr>
          <p:cNvPr id="36867" name="Content Placeholder 9"/>
          <p:cNvSpPr>
            <a:spLocks/>
          </p:cNvSpPr>
          <p:nvPr/>
        </p:nvSpPr>
        <p:spPr bwMode="auto">
          <a:xfrm>
            <a:off x="342900" y="838200"/>
            <a:ext cx="43053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7338" indent="-287338" eaLnBrk="0" hangingPunct="0">
              <a:spcBef>
                <a:spcPct val="20000"/>
              </a:spcBef>
              <a:buSzPct val="125000"/>
              <a:buFont typeface="Arial" pitchFamily="34" charset="0"/>
              <a:buChar char="•"/>
            </a:pPr>
            <a:endParaRPr lang="en-US" sz="1600" dirty="0">
              <a:solidFill>
                <a:srgbClr val="2D343C"/>
              </a:solidFill>
              <a:cs typeface="Arial" pitchFamily="34" charset="0"/>
            </a:endParaRPr>
          </a:p>
          <a:p>
            <a:pPr marL="287338" indent="-287338" eaLnBrk="0" hangingPunct="0">
              <a:spcBef>
                <a:spcPct val="20000"/>
              </a:spcBef>
              <a:buSzPct val="125000"/>
              <a:buFont typeface="Arial" pitchFamily="34" charset="0"/>
              <a:buChar char="•"/>
            </a:pPr>
            <a:endParaRPr lang="en-US" sz="1600" dirty="0">
              <a:solidFill>
                <a:srgbClr val="2D343C"/>
              </a:solidFill>
              <a:cs typeface="Arial" pitchFamily="34" charset="0"/>
            </a:endParaRPr>
          </a:p>
          <a:p>
            <a:pPr marL="287338" indent="-287338" eaLnBrk="0" hangingPunct="0">
              <a:spcBef>
                <a:spcPct val="20000"/>
              </a:spcBef>
              <a:buSzPct val="125000"/>
              <a:buFont typeface="Arial" pitchFamily="34" charset="0"/>
              <a:buChar char="•"/>
            </a:pPr>
            <a:endParaRPr lang="en-US" sz="1600" dirty="0">
              <a:solidFill>
                <a:srgbClr val="2D343C"/>
              </a:solidFill>
              <a:cs typeface="Arial" pitchFamily="34" charset="0"/>
            </a:endParaRPr>
          </a:p>
          <a:p>
            <a:pPr marL="287338" indent="-287338" algn="ctr" eaLnBrk="0" hangingPunct="0">
              <a:spcBef>
                <a:spcPct val="20000"/>
              </a:spcBef>
              <a:buSzPct val="125000"/>
              <a:buFont typeface="Arial" pitchFamily="34" charset="0"/>
              <a:buNone/>
            </a:pPr>
            <a:endParaRPr lang="da-DK" sz="1600" dirty="0">
              <a:cs typeface="Arial" pitchFamily="34" charset="0"/>
            </a:endParaRPr>
          </a:p>
          <a:p>
            <a:pPr marL="287338" indent="-287338" algn="ctr" eaLnBrk="0" hangingPunct="0">
              <a:spcBef>
                <a:spcPct val="20000"/>
              </a:spcBef>
              <a:buSzPct val="125000"/>
              <a:buFont typeface="Arial" pitchFamily="34" charset="0"/>
              <a:buNone/>
            </a:pPr>
            <a:r>
              <a:rPr lang="da-DK" sz="1600" dirty="0" smtClean="0">
                <a:cs typeface="Arial" pitchFamily="34" charset="0"/>
              </a:rPr>
              <a:t>UK </a:t>
            </a:r>
            <a:r>
              <a:rPr lang="da-DK" sz="1600" dirty="0">
                <a:cs typeface="Arial" pitchFamily="34" charset="0"/>
              </a:rPr>
              <a:t>Reputation Pulse 2010 </a:t>
            </a:r>
          </a:p>
          <a:p>
            <a:pPr marL="287338" indent="-287338" eaLnBrk="0" hangingPunct="0">
              <a:spcBef>
                <a:spcPct val="20000"/>
              </a:spcBef>
              <a:buSzPct val="125000"/>
              <a:buFont typeface="Arial" pitchFamily="34" charset="0"/>
              <a:buNone/>
            </a:pPr>
            <a:endParaRPr lang="en-US" sz="1600" dirty="0">
              <a:cs typeface="Arial" pitchFamily="34" charset="0"/>
            </a:endParaRPr>
          </a:p>
          <a:p>
            <a:pPr marL="287338" indent="-287338" eaLnBrk="0" hangingPunct="0">
              <a:spcBef>
                <a:spcPct val="20000"/>
              </a:spcBef>
              <a:buSzPct val="125000"/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2D343C"/>
                </a:solidFill>
                <a:cs typeface="Arial" pitchFamily="34" charset="0"/>
              </a:rPr>
              <a:t>Objective: The </a:t>
            </a:r>
            <a:r>
              <a:rPr lang="en-US" sz="1600" dirty="0">
                <a:solidFill>
                  <a:srgbClr val="2D343C"/>
                </a:solidFill>
                <a:cs typeface="Arial" pitchFamily="34" charset="0"/>
              </a:rPr>
              <a:t>Reputation of the largest 150 </a:t>
            </a:r>
            <a:r>
              <a:rPr lang="en-US" sz="1600" dirty="0" smtClean="0">
                <a:solidFill>
                  <a:srgbClr val="2D343C"/>
                </a:solidFill>
                <a:cs typeface="Arial" pitchFamily="34" charset="0"/>
              </a:rPr>
              <a:t>UK </a:t>
            </a:r>
            <a:r>
              <a:rPr lang="en-US" sz="1600" dirty="0">
                <a:solidFill>
                  <a:srgbClr val="2D343C"/>
                </a:solidFill>
                <a:cs typeface="Arial" pitchFamily="34" charset="0"/>
              </a:rPr>
              <a:t>companies </a:t>
            </a:r>
          </a:p>
          <a:p>
            <a:pPr marL="287338" indent="-287338" eaLnBrk="0" hangingPunct="0">
              <a:spcBef>
                <a:spcPct val="20000"/>
              </a:spcBef>
              <a:buSzPct val="125000"/>
              <a:buFont typeface="Arial" pitchFamily="34" charset="0"/>
              <a:buChar char="•"/>
            </a:pPr>
            <a:endParaRPr lang="en-US" sz="1600" dirty="0">
              <a:solidFill>
                <a:srgbClr val="2D343C"/>
              </a:solidFill>
              <a:cs typeface="Arial" pitchFamily="34" charset="0"/>
            </a:endParaRPr>
          </a:p>
          <a:p>
            <a:pPr marL="287338" indent="-287338" eaLnBrk="0" hangingPunct="0">
              <a:spcBef>
                <a:spcPct val="20000"/>
              </a:spcBef>
              <a:buSzPct val="125000"/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2D343C"/>
                </a:solidFill>
                <a:cs typeface="Arial" pitchFamily="34" charset="0"/>
              </a:rPr>
              <a:t>Target: General </a:t>
            </a:r>
            <a:r>
              <a:rPr lang="en-US" sz="1600" dirty="0">
                <a:solidFill>
                  <a:srgbClr val="2D343C"/>
                </a:solidFill>
                <a:cs typeface="Arial" pitchFamily="34" charset="0"/>
              </a:rPr>
              <a:t>public, familiar with the companies </a:t>
            </a:r>
            <a:r>
              <a:rPr lang="en-US" sz="1600" dirty="0" smtClean="0">
                <a:solidFill>
                  <a:srgbClr val="2D343C"/>
                </a:solidFill>
                <a:cs typeface="Arial" pitchFamily="34" charset="0"/>
              </a:rPr>
              <a:t>Online </a:t>
            </a:r>
            <a:r>
              <a:rPr lang="en-US" sz="1600" dirty="0">
                <a:solidFill>
                  <a:srgbClr val="2D343C"/>
                </a:solidFill>
                <a:cs typeface="Arial" pitchFamily="34" charset="0"/>
              </a:rPr>
              <a:t>Survey: January and February, </a:t>
            </a:r>
            <a:r>
              <a:rPr lang="en-US" sz="1600" dirty="0" smtClean="0">
                <a:solidFill>
                  <a:srgbClr val="2D343C"/>
                </a:solidFill>
                <a:cs typeface="Arial" pitchFamily="34" charset="0"/>
              </a:rPr>
              <a:t>2010</a:t>
            </a:r>
          </a:p>
          <a:p>
            <a:pPr marL="287338" indent="-287338" eaLnBrk="0" hangingPunct="0">
              <a:spcBef>
                <a:spcPct val="20000"/>
              </a:spcBef>
              <a:buSzPct val="125000"/>
              <a:buFont typeface="Arial" pitchFamily="34" charset="0"/>
              <a:buChar char="•"/>
            </a:pPr>
            <a:endParaRPr lang="en-US" sz="1600" dirty="0" smtClean="0">
              <a:solidFill>
                <a:srgbClr val="2D343C"/>
              </a:solidFill>
              <a:cs typeface="Arial" pitchFamily="34" charset="0"/>
            </a:endParaRPr>
          </a:p>
          <a:p>
            <a:pPr marL="287338" indent="-287338" eaLnBrk="0" hangingPunct="0">
              <a:spcBef>
                <a:spcPct val="20000"/>
              </a:spcBef>
              <a:buSzPct val="125000"/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2D343C"/>
                </a:solidFill>
                <a:cs typeface="Arial" pitchFamily="34" charset="0"/>
              </a:rPr>
              <a:t>Questionnaire: Global Reputation Pulse model</a:t>
            </a:r>
            <a:endParaRPr lang="en-US" sz="1600" dirty="0">
              <a:solidFill>
                <a:srgbClr val="2D343C"/>
              </a:solidFill>
              <a:cs typeface="Arial" pitchFamily="34" charset="0"/>
            </a:endParaRPr>
          </a:p>
          <a:p>
            <a:pPr marL="287338" indent="-287338" eaLnBrk="0" hangingPunct="0">
              <a:spcBef>
                <a:spcPct val="20000"/>
              </a:spcBef>
              <a:buSzPct val="125000"/>
              <a:buFont typeface="Arial" pitchFamily="34" charset="0"/>
              <a:buChar char="•"/>
            </a:pPr>
            <a:endParaRPr lang="en-US" sz="1600" dirty="0">
              <a:solidFill>
                <a:srgbClr val="2D343C"/>
              </a:solidFill>
              <a:cs typeface="Arial" pitchFamily="34" charset="0"/>
            </a:endParaRP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-50800" y="4864100"/>
            <a:ext cx="9144000" cy="168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endParaRPr lang="en-US" sz="1050" dirty="0">
              <a:solidFill>
                <a:srgbClr val="1A0501"/>
              </a:solidFill>
            </a:endParaRPr>
          </a:p>
          <a:p>
            <a:pPr algn="ctr">
              <a:lnSpc>
                <a:spcPct val="120000"/>
              </a:lnSpc>
              <a:defRPr/>
            </a:pPr>
            <a:r>
              <a:rPr lang="en-US" b="1" dirty="0"/>
              <a:t> </a:t>
            </a:r>
            <a:r>
              <a:rPr lang="en-US" sz="1600" b="1" dirty="0"/>
              <a:t>24 Industries</a:t>
            </a:r>
            <a:r>
              <a:rPr lang="en-US" sz="1200" b="1" dirty="0"/>
              <a:t/>
            </a:r>
            <a:br>
              <a:rPr lang="en-US" sz="1200" b="1" dirty="0"/>
            </a:br>
            <a:r>
              <a:rPr lang="en-US" sz="1200" dirty="0">
                <a:solidFill>
                  <a:srgbClr val="2D343C"/>
                </a:solidFill>
              </a:rPr>
              <a:t>Airlines &amp; Aerospace • Automotive • Beverage • Chemicals • Computer • Conglomerate • Construction &amp; Engineering • Consumer Products • Electrical &amp; Electronics • Energy • Financial – Bank • Financial – Diversified Services • Financial – Insurance • Food Manufacturing • Industrial Products • Information &amp; Media • Pharmaceuticals • Raw Materials • Retail – Food • Retail – General • Services • Telecommunications • Transport &amp; Logistics • Utilities </a:t>
            </a:r>
            <a:endParaRPr lang="en-US" sz="1400" dirty="0">
              <a:solidFill>
                <a:srgbClr val="2D343C"/>
              </a:solidFill>
            </a:endParaRPr>
          </a:p>
          <a:p>
            <a:pPr>
              <a:defRPr/>
            </a:pPr>
            <a:endParaRPr lang="en-US" sz="1200" dirty="0">
              <a:solidFill>
                <a:srgbClr val="2D343C"/>
              </a:solidFill>
            </a:endParaRPr>
          </a:p>
        </p:txBody>
      </p:sp>
      <p:pic>
        <p:nvPicPr>
          <p:cNvPr id="36869" name="Picture 5" descr="Global Pulse Map"/>
          <p:cNvPicPr>
            <a:picLocks noChangeAspect="1" noChangeArrowheads="1"/>
          </p:cNvPicPr>
          <p:nvPr/>
        </p:nvPicPr>
        <p:blipFill>
          <a:blip r:embed="rId3" cstate="print"/>
          <a:srcRect l="1164" t="4745" r="1019" b="2719"/>
          <a:stretch>
            <a:fillRect/>
          </a:stretch>
        </p:blipFill>
        <p:spPr bwMode="auto">
          <a:xfrm>
            <a:off x="4800600" y="2514600"/>
            <a:ext cx="4114800" cy="191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5486400" y="1752600"/>
            <a:ext cx="2133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ea typeface="ＭＳ Ｐゴシック" pitchFamily="34" charset="-128"/>
            </a:endParaRPr>
          </a:p>
        </p:txBody>
      </p:sp>
      <p:sp>
        <p:nvSpPr>
          <p:cNvPr id="39945" name="Text Box 9"/>
          <p:cNvSpPr txBox="1">
            <a:spLocks noChangeArrowheads="1"/>
          </p:cNvSpPr>
          <p:nvPr/>
        </p:nvSpPr>
        <p:spPr bwMode="auto">
          <a:xfrm>
            <a:off x="4953000" y="1524000"/>
            <a:ext cx="36576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a-DK" sz="1600" dirty="0" smtClean="0">
                <a:ea typeface="ＭＳ Ｐゴシック" pitchFamily="34" charset="-128"/>
              </a:rPr>
              <a:t>UK </a:t>
            </a:r>
            <a:r>
              <a:rPr lang="da-DK" sz="1600" dirty="0">
                <a:ea typeface="ＭＳ Ｐゴシック" pitchFamily="34" charset="-128"/>
              </a:rPr>
              <a:t>Component of Global Reputation Study (across 34 countries )</a:t>
            </a:r>
            <a:endParaRPr lang="en-US" sz="1600" dirty="0">
              <a:ea typeface="ＭＳ Ｐゴシック" pitchFamily="34" charset="-128"/>
            </a:endParaRPr>
          </a:p>
        </p:txBody>
      </p:sp>
      <p:pic>
        <p:nvPicPr>
          <p:cNvPr id="9" name="Picture 8" descr="uk-great-britain1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828800" y="1219200"/>
            <a:ext cx="1041400" cy="624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63" name="Object 15"/>
          <p:cNvGraphicFramePr>
            <a:graphicFrameLocks noChangeAspect="1"/>
          </p:cNvGraphicFramePr>
          <p:nvPr/>
        </p:nvGraphicFramePr>
        <p:xfrm>
          <a:off x="1981200" y="820382"/>
          <a:ext cx="5105400" cy="5771813"/>
        </p:xfrm>
        <a:graphic>
          <a:graphicData uri="http://schemas.openxmlformats.org/presentationml/2006/ole">
            <p:oleObj spid="_x0000_s110594" name="Worksheet" r:id="rId4" imgW="4305300" imgH="4867275" progId="Excel.Sheet.8">
              <p:link/>
            </p:oleObj>
          </a:graphicData>
        </a:graphic>
      </p:graphicFrame>
      <p:sp>
        <p:nvSpPr>
          <p:cNvPr id="2051" name="Line 2"/>
          <p:cNvSpPr>
            <a:spLocks noChangeShapeType="1"/>
          </p:cNvSpPr>
          <p:nvPr/>
        </p:nvSpPr>
        <p:spPr bwMode="auto">
          <a:xfrm flipV="1">
            <a:off x="2833687" y="1066800"/>
            <a:ext cx="3276600" cy="48768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4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Industry reputations in the UK in 2010</a:t>
            </a:r>
          </a:p>
        </p:txBody>
      </p:sp>
      <p:sp>
        <p:nvSpPr>
          <p:cNvPr id="2055" name="Line 13"/>
          <p:cNvSpPr>
            <a:spLocks noChangeShapeType="1"/>
          </p:cNvSpPr>
          <p:nvPr/>
        </p:nvSpPr>
        <p:spPr bwMode="auto">
          <a:xfrm>
            <a:off x="3986212" y="5868988"/>
            <a:ext cx="28800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4"/>
          <p:cNvSpPr>
            <a:spLocks noChangeArrowheads="1"/>
          </p:cNvSpPr>
          <p:nvPr/>
        </p:nvSpPr>
        <p:spPr bwMode="auto">
          <a:xfrm>
            <a:off x="6858000" y="5638800"/>
            <a:ext cx="914400" cy="381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1A0501"/>
            </a:solidFill>
            <a:round/>
            <a:headEnd/>
            <a:tailEnd/>
          </a:ln>
        </p:spPr>
        <p:txBody>
          <a:bodyPr wrap="none" lIns="91429" tIns="45714" rIns="91429" bIns="45714" anchor="ctr"/>
          <a:lstStyle/>
          <a:p>
            <a:pPr algn="ctr"/>
            <a:r>
              <a:rPr lang="en-US" sz="1100" b="1" dirty="0">
                <a:solidFill>
                  <a:srgbClr val="000000"/>
                </a:solidFill>
              </a:rPr>
              <a:t>Global Mean</a:t>
            </a:r>
          </a:p>
          <a:p>
            <a:pPr algn="ctr"/>
            <a:r>
              <a:rPr lang="en-US" sz="1100" b="1" dirty="0">
                <a:solidFill>
                  <a:srgbClr val="000000"/>
                </a:solidFill>
              </a:rPr>
              <a:t> 64.2</a:t>
            </a:r>
            <a:endParaRPr lang="en-US" sz="11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drives corporate reputation in the UK in 2010?</a:t>
            </a:r>
          </a:p>
        </p:txBody>
      </p:sp>
      <p:sp>
        <p:nvSpPr>
          <p:cNvPr id="21" name="AutoShape 34"/>
          <p:cNvSpPr>
            <a:spLocks noChangeArrowheads="1"/>
          </p:cNvSpPr>
          <p:nvPr/>
        </p:nvSpPr>
        <p:spPr bwMode="auto">
          <a:xfrm rot="9244202">
            <a:off x="3395663" y="2078037"/>
            <a:ext cx="1624012" cy="1687513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endParaRPr lang="en-US"/>
          </a:p>
        </p:txBody>
      </p:sp>
      <p:sp>
        <p:nvSpPr>
          <p:cNvPr id="22" name="AutoShape 35"/>
          <p:cNvSpPr>
            <a:spLocks noChangeArrowheads="1"/>
          </p:cNvSpPr>
          <p:nvPr/>
        </p:nvSpPr>
        <p:spPr bwMode="auto">
          <a:xfrm rot="6162265">
            <a:off x="2908300" y="2679700"/>
            <a:ext cx="1639888" cy="1674812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en-US"/>
          </a:p>
        </p:txBody>
      </p:sp>
      <p:sp>
        <p:nvSpPr>
          <p:cNvPr id="23" name="AutoShape 36"/>
          <p:cNvSpPr>
            <a:spLocks noChangeArrowheads="1"/>
          </p:cNvSpPr>
          <p:nvPr/>
        </p:nvSpPr>
        <p:spPr bwMode="auto">
          <a:xfrm rot="3064896">
            <a:off x="3083719" y="3399631"/>
            <a:ext cx="1636713" cy="170497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en-US"/>
          </a:p>
        </p:txBody>
      </p:sp>
      <p:sp>
        <p:nvSpPr>
          <p:cNvPr id="24" name="AutoShape 37"/>
          <p:cNvSpPr>
            <a:spLocks noChangeArrowheads="1"/>
          </p:cNvSpPr>
          <p:nvPr/>
        </p:nvSpPr>
        <p:spPr bwMode="auto">
          <a:xfrm>
            <a:off x="3770313" y="3721100"/>
            <a:ext cx="1627187" cy="1722437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AutoShape 38"/>
          <p:cNvSpPr>
            <a:spLocks noChangeArrowheads="1"/>
          </p:cNvSpPr>
          <p:nvPr/>
        </p:nvSpPr>
        <p:spPr bwMode="auto">
          <a:xfrm rot="18499292">
            <a:off x="4430713" y="3395662"/>
            <a:ext cx="1627187" cy="1712913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6" name="AutoShape 39"/>
          <p:cNvSpPr>
            <a:spLocks noChangeArrowheads="1"/>
          </p:cNvSpPr>
          <p:nvPr/>
        </p:nvSpPr>
        <p:spPr bwMode="auto">
          <a:xfrm rot="15443630">
            <a:off x="4592637" y="2655888"/>
            <a:ext cx="1636713" cy="1731962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7" name="AutoShape 40"/>
          <p:cNvSpPr>
            <a:spLocks noChangeArrowheads="1"/>
          </p:cNvSpPr>
          <p:nvPr/>
        </p:nvSpPr>
        <p:spPr bwMode="auto">
          <a:xfrm rot="12391173">
            <a:off x="4125913" y="2084387"/>
            <a:ext cx="1617662" cy="17272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endParaRPr lang="en-US"/>
          </a:p>
        </p:txBody>
      </p:sp>
      <p:pic>
        <p:nvPicPr>
          <p:cNvPr id="36" name="Picture 41" descr="Scorecard - Pulse - Hollo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1754187"/>
            <a:ext cx="3821113" cy="388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3048000" y="2481262"/>
            <a:ext cx="3159125" cy="2557463"/>
            <a:chOff x="2064" y="1746"/>
            <a:chExt cx="1639" cy="1327"/>
          </a:xfrm>
        </p:grpSpPr>
        <p:sp>
          <p:nvSpPr>
            <p:cNvPr id="29" name="Text Box 43"/>
            <p:cNvSpPr txBox="1">
              <a:spLocks noChangeArrowheads="1"/>
            </p:cNvSpPr>
            <p:nvPr/>
          </p:nvSpPr>
          <p:spPr bwMode="auto">
            <a:xfrm>
              <a:off x="2880" y="1746"/>
              <a:ext cx="535" cy="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da-DK" sz="1600" b="1" dirty="0" smtClean="0">
                  <a:solidFill>
                    <a:schemeClr val="bg1"/>
                  </a:solidFill>
                </a:rPr>
                <a:t>18.4%</a:t>
              </a:r>
              <a:endParaRPr lang="da-DK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Text Box 43"/>
            <p:cNvSpPr txBox="1">
              <a:spLocks noChangeArrowheads="1"/>
            </p:cNvSpPr>
            <p:nvPr/>
          </p:nvSpPr>
          <p:spPr bwMode="auto">
            <a:xfrm>
              <a:off x="2304" y="1746"/>
              <a:ext cx="535" cy="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da-DK" sz="1600" b="1" dirty="0" smtClean="0">
                  <a:solidFill>
                    <a:schemeClr val="bg1"/>
                  </a:solidFill>
                </a:rPr>
                <a:t>12.0%</a:t>
              </a:r>
              <a:endParaRPr lang="da-DK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Text Box 43"/>
            <p:cNvSpPr txBox="1">
              <a:spLocks noChangeArrowheads="1"/>
            </p:cNvSpPr>
            <p:nvPr/>
          </p:nvSpPr>
          <p:spPr bwMode="auto">
            <a:xfrm>
              <a:off x="3168" y="2179"/>
              <a:ext cx="535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da-DK" sz="1600" b="1" dirty="0" smtClean="0">
                  <a:solidFill>
                    <a:schemeClr val="bg1"/>
                  </a:solidFill>
                </a:rPr>
                <a:t>12.5%</a:t>
              </a:r>
              <a:endParaRPr lang="da-DK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Text Box 43"/>
            <p:cNvSpPr txBox="1">
              <a:spLocks noChangeArrowheads="1"/>
            </p:cNvSpPr>
            <p:nvPr/>
          </p:nvSpPr>
          <p:spPr bwMode="auto">
            <a:xfrm>
              <a:off x="2064" y="2179"/>
              <a:ext cx="535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da-DK" sz="1600" b="1" dirty="0" smtClean="0">
                  <a:solidFill>
                    <a:schemeClr val="bg1"/>
                  </a:solidFill>
                </a:rPr>
                <a:t>12.6%</a:t>
              </a:r>
              <a:endParaRPr lang="da-DK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Text Box 43"/>
            <p:cNvSpPr txBox="1">
              <a:spLocks noChangeArrowheads="1"/>
            </p:cNvSpPr>
            <p:nvPr/>
          </p:nvSpPr>
          <p:spPr bwMode="auto">
            <a:xfrm>
              <a:off x="3024" y="2659"/>
              <a:ext cx="535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da-DK" sz="1600" b="1" dirty="0" smtClean="0">
                  <a:solidFill>
                    <a:schemeClr val="bg1"/>
                  </a:solidFill>
                </a:rPr>
                <a:t>13.5%</a:t>
              </a:r>
              <a:endParaRPr lang="da-DK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Text Box 43"/>
            <p:cNvSpPr txBox="1">
              <a:spLocks noChangeArrowheads="1"/>
            </p:cNvSpPr>
            <p:nvPr/>
          </p:nvSpPr>
          <p:spPr bwMode="auto">
            <a:xfrm>
              <a:off x="2112" y="2659"/>
              <a:ext cx="535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da-DK" sz="1600" b="1" dirty="0" smtClean="0">
                  <a:solidFill>
                    <a:schemeClr val="bg1"/>
                  </a:solidFill>
                </a:rPr>
                <a:t>14.0%</a:t>
              </a:r>
              <a:endParaRPr lang="da-DK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Text Box 43"/>
            <p:cNvSpPr txBox="1">
              <a:spLocks noChangeArrowheads="1"/>
            </p:cNvSpPr>
            <p:nvPr/>
          </p:nvSpPr>
          <p:spPr bwMode="auto">
            <a:xfrm>
              <a:off x="2592" y="2898"/>
              <a:ext cx="535" cy="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da-DK" sz="1600" b="1" dirty="0" smtClean="0">
                  <a:solidFill>
                    <a:schemeClr val="bg1"/>
                  </a:solidFill>
                </a:rPr>
                <a:t>16.1%</a:t>
              </a:r>
              <a:endParaRPr lang="da-DK" sz="1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51" name="Picture 50" descr="uk-great-britain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038600" y="1068387"/>
            <a:ext cx="1041400" cy="624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7759700" cy="381000"/>
          </a:xfrm>
        </p:spPr>
        <p:txBody>
          <a:bodyPr/>
          <a:lstStyle/>
          <a:p>
            <a:r>
              <a:rPr lang="en-US" dirty="0" smtClean="0"/>
              <a:t>Top 10 reputations in UK in 2010: Privately owned companies</a:t>
            </a:r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2952750" y="1295400"/>
            <a:ext cx="441325" cy="4818063"/>
            <a:chOff x="4277875" y="381000"/>
            <a:chExt cx="522727" cy="5706903"/>
          </a:xfrm>
        </p:grpSpPr>
        <p:sp>
          <p:nvSpPr>
            <p:cNvPr id="38951" name="Rectangle 14"/>
            <p:cNvSpPr>
              <a:spLocks noChangeArrowheads="1"/>
            </p:cNvSpPr>
            <p:nvPr/>
          </p:nvSpPr>
          <p:spPr bwMode="auto">
            <a:xfrm>
              <a:off x="4429899" y="381000"/>
              <a:ext cx="370702" cy="437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>
                  <a:solidFill>
                    <a:srgbClr val="404040"/>
                  </a:solidFill>
                </a:rPr>
                <a:t>1</a:t>
              </a:r>
            </a:p>
          </p:txBody>
        </p:sp>
        <p:sp>
          <p:nvSpPr>
            <p:cNvPr id="38952" name="Rectangle 15"/>
            <p:cNvSpPr>
              <a:spLocks noChangeArrowheads="1"/>
            </p:cNvSpPr>
            <p:nvPr/>
          </p:nvSpPr>
          <p:spPr bwMode="auto">
            <a:xfrm>
              <a:off x="4429899" y="966496"/>
              <a:ext cx="370703" cy="437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>
                  <a:solidFill>
                    <a:srgbClr val="404040"/>
                  </a:solidFill>
                </a:rPr>
                <a:t>2</a:t>
              </a:r>
            </a:p>
          </p:txBody>
        </p:sp>
        <p:sp>
          <p:nvSpPr>
            <p:cNvPr id="38953" name="Rectangle 16"/>
            <p:cNvSpPr>
              <a:spLocks noChangeArrowheads="1"/>
            </p:cNvSpPr>
            <p:nvPr/>
          </p:nvSpPr>
          <p:spPr bwMode="auto">
            <a:xfrm>
              <a:off x="4429899" y="1551992"/>
              <a:ext cx="370703" cy="437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>
                  <a:solidFill>
                    <a:srgbClr val="404040"/>
                  </a:solidFill>
                </a:rPr>
                <a:t>3</a:t>
              </a:r>
            </a:p>
          </p:txBody>
        </p:sp>
        <p:sp>
          <p:nvSpPr>
            <p:cNvPr id="38954" name="Rectangle 17"/>
            <p:cNvSpPr>
              <a:spLocks noChangeArrowheads="1"/>
            </p:cNvSpPr>
            <p:nvPr/>
          </p:nvSpPr>
          <p:spPr bwMode="auto">
            <a:xfrm>
              <a:off x="4429899" y="2137488"/>
              <a:ext cx="370703" cy="437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>
                  <a:solidFill>
                    <a:srgbClr val="404040"/>
                  </a:solidFill>
                </a:rPr>
                <a:t>4</a:t>
              </a:r>
            </a:p>
          </p:txBody>
        </p:sp>
        <p:sp>
          <p:nvSpPr>
            <p:cNvPr id="38955" name="Rectangle 18"/>
            <p:cNvSpPr>
              <a:spLocks noChangeArrowheads="1"/>
            </p:cNvSpPr>
            <p:nvPr/>
          </p:nvSpPr>
          <p:spPr bwMode="auto">
            <a:xfrm>
              <a:off x="4429899" y="2722984"/>
              <a:ext cx="370703" cy="437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>
                  <a:solidFill>
                    <a:srgbClr val="404040"/>
                  </a:solidFill>
                </a:rPr>
                <a:t>5</a:t>
              </a:r>
            </a:p>
          </p:txBody>
        </p:sp>
        <p:sp>
          <p:nvSpPr>
            <p:cNvPr id="38956" name="Rectangle 19"/>
            <p:cNvSpPr>
              <a:spLocks noChangeArrowheads="1"/>
            </p:cNvSpPr>
            <p:nvPr/>
          </p:nvSpPr>
          <p:spPr bwMode="auto">
            <a:xfrm>
              <a:off x="4429899" y="3308480"/>
              <a:ext cx="370703" cy="437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>
                  <a:solidFill>
                    <a:srgbClr val="404040"/>
                  </a:solidFill>
                </a:rPr>
                <a:t>6</a:t>
              </a:r>
            </a:p>
          </p:txBody>
        </p:sp>
        <p:sp>
          <p:nvSpPr>
            <p:cNvPr id="38957" name="Rectangle 20"/>
            <p:cNvSpPr>
              <a:spLocks noChangeArrowheads="1"/>
            </p:cNvSpPr>
            <p:nvPr/>
          </p:nvSpPr>
          <p:spPr bwMode="auto">
            <a:xfrm>
              <a:off x="4429899" y="3893976"/>
              <a:ext cx="370703" cy="437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>
                  <a:solidFill>
                    <a:srgbClr val="404040"/>
                  </a:solidFill>
                </a:rPr>
                <a:t>7</a:t>
              </a:r>
            </a:p>
          </p:txBody>
        </p:sp>
        <p:sp>
          <p:nvSpPr>
            <p:cNvPr id="38958" name="Rectangle 21"/>
            <p:cNvSpPr>
              <a:spLocks noChangeArrowheads="1"/>
            </p:cNvSpPr>
            <p:nvPr/>
          </p:nvSpPr>
          <p:spPr bwMode="auto">
            <a:xfrm>
              <a:off x="4429899" y="4479472"/>
              <a:ext cx="370703" cy="437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>
                  <a:solidFill>
                    <a:srgbClr val="404040"/>
                  </a:solidFill>
                </a:rPr>
                <a:t>8</a:t>
              </a:r>
            </a:p>
          </p:txBody>
        </p:sp>
        <p:sp>
          <p:nvSpPr>
            <p:cNvPr id="38959" name="Rectangle 22"/>
            <p:cNvSpPr>
              <a:spLocks noChangeArrowheads="1"/>
            </p:cNvSpPr>
            <p:nvPr/>
          </p:nvSpPr>
          <p:spPr bwMode="auto">
            <a:xfrm>
              <a:off x="4429899" y="5064968"/>
              <a:ext cx="370703" cy="437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>
                  <a:solidFill>
                    <a:srgbClr val="404040"/>
                  </a:solidFill>
                </a:rPr>
                <a:t>9</a:t>
              </a:r>
            </a:p>
          </p:txBody>
        </p:sp>
        <p:sp>
          <p:nvSpPr>
            <p:cNvPr id="38960" name="Rectangle 23"/>
            <p:cNvSpPr>
              <a:spLocks noChangeArrowheads="1"/>
            </p:cNvSpPr>
            <p:nvPr/>
          </p:nvSpPr>
          <p:spPr bwMode="auto">
            <a:xfrm>
              <a:off x="4277875" y="5650468"/>
              <a:ext cx="522727" cy="437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>
                  <a:solidFill>
                    <a:srgbClr val="404040"/>
                  </a:solidFill>
                </a:rPr>
                <a:t>10</a:t>
              </a:r>
            </a:p>
          </p:txBody>
        </p:sp>
      </p:grpSp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3071813" y="1697038"/>
            <a:ext cx="2960687" cy="3956050"/>
            <a:chOff x="3581399" y="857620"/>
            <a:chExt cx="4800601" cy="4685556"/>
          </a:xfrm>
        </p:grpSpPr>
        <p:cxnSp>
          <p:nvCxnSpPr>
            <p:cNvPr id="38942" name="Straight Connector 25"/>
            <p:cNvCxnSpPr>
              <a:cxnSpLocks noChangeShapeType="1"/>
            </p:cNvCxnSpPr>
            <p:nvPr/>
          </p:nvCxnSpPr>
          <p:spPr bwMode="auto">
            <a:xfrm>
              <a:off x="3581399" y="857620"/>
              <a:ext cx="4800601" cy="1588"/>
            </a:xfrm>
            <a:prstGeom prst="line">
              <a:avLst/>
            </a:prstGeom>
            <a:noFill/>
            <a:ln w="9525">
              <a:solidFill>
                <a:srgbClr val="BABABA"/>
              </a:solidFill>
              <a:round/>
              <a:headEnd/>
              <a:tailEnd/>
            </a:ln>
          </p:spPr>
        </p:cxnSp>
        <p:cxnSp>
          <p:nvCxnSpPr>
            <p:cNvPr id="38943" name="Straight Connector 26"/>
            <p:cNvCxnSpPr>
              <a:cxnSpLocks noChangeShapeType="1"/>
            </p:cNvCxnSpPr>
            <p:nvPr/>
          </p:nvCxnSpPr>
          <p:spPr bwMode="auto">
            <a:xfrm>
              <a:off x="3581399" y="1443116"/>
              <a:ext cx="4800601" cy="1588"/>
            </a:xfrm>
            <a:prstGeom prst="line">
              <a:avLst/>
            </a:prstGeom>
            <a:noFill/>
            <a:ln w="9525">
              <a:solidFill>
                <a:srgbClr val="BABABA"/>
              </a:solidFill>
              <a:round/>
              <a:headEnd/>
              <a:tailEnd/>
            </a:ln>
          </p:spPr>
        </p:cxnSp>
        <p:cxnSp>
          <p:nvCxnSpPr>
            <p:cNvPr id="38944" name="Straight Connector 27"/>
            <p:cNvCxnSpPr>
              <a:cxnSpLocks noChangeShapeType="1"/>
            </p:cNvCxnSpPr>
            <p:nvPr/>
          </p:nvCxnSpPr>
          <p:spPr bwMode="auto">
            <a:xfrm>
              <a:off x="3581399" y="2028612"/>
              <a:ext cx="4800601" cy="1588"/>
            </a:xfrm>
            <a:prstGeom prst="line">
              <a:avLst/>
            </a:prstGeom>
            <a:noFill/>
            <a:ln w="9525">
              <a:solidFill>
                <a:srgbClr val="BABABA"/>
              </a:solidFill>
              <a:round/>
              <a:headEnd/>
              <a:tailEnd/>
            </a:ln>
          </p:spPr>
        </p:cxnSp>
        <p:cxnSp>
          <p:nvCxnSpPr>
            <p:cNvPr id="38945" name="Straight Connector 28"/>
            <p:cNvCxnSpPr>
              <a:cxnSpLocks noChangeShapeType="1"/>
            </p:cNvCxnSpPr>
            <p:nvPr/>
          </p:nvCxnSpPr>
          <p:spPr bwMode="auto">
            <a:xfrm>
              <a:off x="3581399" y="2614108"/>
              <a:ext cx="4800601" cy="1588"/>
            </a:xfrm>
            <a:prstGeom prst="line">
              <a:avLst/>
            </a:prstGeom>
            <a:noFill/>
            <a:ln w="9525">
              <a:solidFill>
                <a:srgbClr val="BABABA"/>
              </a:solidFill>
              <a:round/>
              <a:headEnd/>
              <a:tailEnd/>
            </a:ln>
          </p:spPr>
        </p:cxnSp>
        <p:cxnSp>
          <p:nvCxnSpPr>
            <p:cNvPr id="38946" name="Straight Connector 29"/>
            <p:cNvCxnSpPr>
              <a:cxnSpLocks noChangeShapeType="1"/>
            </p:cNvCxnSpPr>
            <p:nvPr/>
          </p:nvCxnSpPr>
          <p:spPr bwMode="auto">
            <a:xfrm>
              <a:off x="3581399" y="3199604"/>
              <a:ext cx="4800601" cy="1588"/>
            </a:xfrm>
            <a:prstGeom prst="line">
              <a:avLst/>
            </a:prstGeom>
            <a:noFill/>
            <a:ln w="9525">
              <a:solidFill>
                <a:srgbClr val="BABABA"/>
              </a:solidFill>
              <a:round/>
              <a:headEnd/>
              <a:tailEnd/>
            </a:ln>
          </p:spPr>
        </p:cxnSp>
        <p:cxnSp>
          <p:nvCxnSpPr>
            <p:cNvPr id="38947" name="Straight Connector 30"/>
            <p:cNvCxnSpPr>
              <a:cxnSpLocks noChangeShapeType="1"/>
            </p:cNvCxnSpPr>
            <p:nvPr/>
          </p:nvCxnSpPr>
          <p:spPr bwMode="auto">
            <a:xfrm>
              <a:off x="3581399" y="3785100"/>
              <a:ext cx="4800601" cy="1588"/>
            </a:xfrm>
            <a:prstGeom prst="line">
              <a:avLst/>
            </a:prstGeom>
            <a:noFill/>
            <a:ln w="9525">
              <a:solidFill>
                <a:srgbClr val="BABABA"/>
              </a:solidFill>
              <a:round/>
              <a:headEnd/>
              <a:tailEnd/>
            </a:ln>
          </p:spPr>
        </p:cxnSp>
        <p:cxnSp>
          <p:nvCxnSpPr>
            <p:cNvPr id="38948" name="Straight Connector 31"/>
            <p:cNvCxnSpPr>
              <a:cxnSpLocks noChangeShapeType="1"/>
            </p:cNvCxnSpPr>
            <p:nvPr/>
          </p:nvCxnSpPr>
          <p:spPr bwMode="auto">
            <a:xfrm>
              <a:off x="3581399" y="4370596"/>
              <a:ext cx="4800601" cy="1588"/>
            </a:xfrm>
            <a:prstGeom prst="line">
              <a:avLst/>
            </a:prstGeom>
            <a:noFill/>
            <a:ln w="9525">
              <a:solidFill>
                <a:srgbClr val="BABABA"/>
              </a:solidFill>
              <a:round/>
              <a:headEnd/>
              <a:tailEnd/>
            </a:ln>
          </p:spPr>
        </p:cxnSp>
        <p:cxnSp>
          <p:nvCxnSpPr>
            <p:cNvPr id="38949" name="Straight Connector 32"/>
            <p:cNvCxnSpPr>
              <a:cxnSpLocks noChangeShapeType="1"/>
            </p:cNvCxnSpPr>
            <p:nvPr/>
          </p:nvCxnSpPr>
          <p:spPr bwMode="auto">
            <a:xfrm>
              <a:off x="3581399" y="4956092"/>
              <a:ext cx="4800601" cy="1588"/>
            </a:xfrm>
            <a:prstGeom prst="line">
              <a:avLst/>
            </a:prstGeom>
            <a:noFill/>
            <a:ln w="9525">
              <a:solidFill>
                <a:srgbClr val="BABABA"/>
              </a:solidFill>
              <a:round/>
              <a:headEnd/>
              <a:tailEnd/>
            </a:ln>
          </p:spPr>
        </p:cxnSp>
        <p:cxnSp>
          <p:nvCxnSpPr>
            <p:cNvPr id="38950" name="Straight Connector 33"/>
            <p:cNvCxnSpPr>
              <a:cxnSpLocks noChangeShapeType="1"/>
            </p:cNvCxnSpPr>
            <p:nvPr/>
          </p:nvCxnSpPr>
          <p:spPr bwMode="auto">
            <a:xfrm>
              <a:off x="3581399" y="5541588"/>
              <a:ext cx="4800601" cy="1588"/>
            </a:xfrm>
            <a:prstGeom prst="line">
              <a:avLst/>
            </a:prstGeom>
            <a:noFill/>
            <a:ln w="9525">
              <a:solidFill>
                <a:srgbClr val="BABABA"/>
              </a:solidFill>
              <a:round/>
              <a:headEnd/>
              <a:tailEnd/>
            </a:ln>
          </p:spPr>
        </p:cxnSp>
      </p:grpSp>
      <p:sp>
        <p:nvSpPr>
          <p:cNvPr id="72" name="Title 1"/>
          <p:cNvSpPr txBox="1">
            <a:spLocks/>
          </p:cNvSpPr>
          <p:nvPr/>
        </p:nvSpPr>
        <p:spPr bwMode="auto">
          <a:xfrm>
            <a:off x="4203700" y="935038"/>
            <a:ext cx="8001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en-US" b="1" kern="0" dirty="0">
                <a:solidFill>
                  <a:srgbClr val="1A0501"/>
                </a:solidFill>
                <a:ea typeface="+mj-ea"/>
              </a:rPr>
              <a:t>2010</a:t>
            </a:r>
          </a:p>
        </p:txBody>
      </p:sp>
      <p:sp>
        <p:nvSpPr>
          <p:cNvPr id="42064" name="Text Box 80"/>
          <p:cNvSpPr txBox="1">
            <a:spLocks noChangeArrowheads="1"/>
          </p:cNvSpPr>
          <p:nvPr/>
        </p:nvSpPr>
        <p:spPr bwMode="auto">
          <a:xfrm>
            <a:off x="457200" y="838200"/>
            <a:ext cx="3505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ea typeface="ＭＳ Ｐゴシック" pitchFamily="34" charset="-128"/>
            </a:endParaRPr>
          </a:p>
        </p:txBody>
      </p:sp>
      <p:grpSp>
        <p:nvGrpSpPr>
          <p:cNvPr id="4" name="Group 46"/>
          <p:cNvGrpSpPr/>
          <p:nvPr/>
        </p:nvGrpSpPr>
        <p:grpSpPr>
          <a:xfrm>
            <a:off x="4038600" y="5715001"/>
            <a:ext cx="2257667" cy="457200"/>
            <a:chOff x="4038600" y="5715001"/>
            <a:chExt cx="2257667" cy="457200"/>
          </a:xfrm>
        </p:grpSpPr>
        <p:pic>
          <p:nvPicPr>
            <p:cNvPr id="17305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38600" y="5715001"/>
              <a:ext cx="110038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" name="TextBox 35"/>
            <p:cNvSpPr txBox="1"/>
            <p:nvPr/>
          </p:nvSpPr>
          <p:spPr>
            <a:xfrm>
              <a:off x="5380632" y="5769592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(74,48)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47"/>
          <p:cNvGrpSpPr/>
          <p:nvPr/>
        </p:nvGrpSpPr>
        <p:grpSpPr>
          <a:xfrm>
            <a:off x="4070465" y="5239592"/>
            <a:ext cx="2228074" cy="369332"/>
            <a:chOff x="4070465" y="5239592"/>
            <a:chExt cx="2228074" cy="369332"/>
          </a:xfrm>
        </p:grpSpPr>
        <p:pic>
          <p:nvPicPr>
            <p:cNvPr id="173060" name="Picture 4" descr="http://www.newhopeshoes.com/Footwear/clarks/logo_clarks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70465" y="5257800"/>
              <a:ext cx="1034935" cy="289902"/>
            </a:xfrm>
            <a:prstGeom prst="rect">
              <a:avLst/>
            </a:prstGeom>
            <a:noFill/>
          </p:spPr>
        </p:pic>
        <p:sp>
          <p:nvSpPr>
            <p:cNvPr id="37" name="TextBox 36"/>
            <p:cNvSpPr txBox="1"/>
            <p:nvPr/>
          </p:nvSpPr>
          <p:spPr>
            <a:xfrm>
              <a:off x="5382904" y="5239592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(75,44)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6" name="Group 48"/>
          <p:cNvGrpSpPr/>
          <p:nvPr/>
        </p:nvGrpSpPr>
        <p:grpSpPr>
          <a:xfrm>
            <a:off x="4114800" y="4724400"/>
            <a:ext cx="2186011" cy="409448"/>
            <a:chOff x="4114800" y="4724400"/>
            <a:chExt cx="2186011" cy="409448"/>
          </a:xfrm>
        </p:grpSpPr>
        <p:pic>
          <p:nvPicPr>
            <p:cNvPr id="173062" name="Picture 6" descr="http://thesparesstore.co.uk/ESW/Images/dyson_logo2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14800" y="4724400"/>
              <a:ext cx="990600" cy="409448"/>
            </a:xfrm>
            <a:prstGeom prst="rect">
              <a:avLst/>
            </a:prstGeom>
            <a:noFill/>
          </p:spPr>
        </p:pic>
        <p:sp>
          <p:nvSpPr>
            <p:cNvPr id="39" name="TextBox 38"/>
            <p:cNvSpPr txBox="1"/>
            <p:nvPr/>
          </p:nvSpPr>
          <p:spPr>
            <a:xfrm>
              <a:off x="5385176" y="4750536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(76,08)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7" name="Group 49"/>
          <p:cNvGrpSpPr/>
          <p:nvPr/>
        </p:nvGrpSpPr>
        <p:grpSpPr>
          <a:xfrm>
            <a:off x="4186238" y="4219575"/>
            <a:ext cx="2116845" cy="428625"/>
            <a:chOff x="4186238" y="4219575"/>
            <a:chExt cx="2116845" cy="428625"/>
          </a:xfrm>
        </p:grpSpPr>
        <p:pic>
          <p:nvPicPr>
            <p:cNvPr id="173065" name="Picture 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186238" y="4219575"/>
              <a:ext cx="771525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TextBox 39"/>
            <p:cNvSpPr txBox="1"/>
            <p:nvPr/>
          </p:nvSpPr>
          <p:spPr>
            <a:xfrm>
              <a:off x="5387448" y="4234184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(76,22)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8" name="Group 50"/>
          <p:cNvGrpSpPr/>
          <p:nvPr/>
        </p:nvGrpSpPr>
        <p:grpSpPr>
          <a:xfrm>
            <a:off x="3962400" y="3701512"/>
            <a:ext cx="2329307" cy="413288"/>
            <a:chOff x="3962400" y="3701512"/>
            <a:chExt cx="2329307" cy="413288"/>
          </a:xfrm>
        </p:grpSpPr>
        <p:pic>
          <p:nvPicPr>
            <p:cNvPr id="173066" name="Picture 1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962400" y="3701512"/>
              <a:ext cx="1219199" cy="413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" name="TextBox 40"/>
            <p:cNvSpPr txBox="1"/>
            <p:nvPr/>
          </p:nvSpPr>
          <p:spPr>
            <a:xfrm>
              <a:off x="5376072" y="3745128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(76,62)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9" name="Group 51"/>
          <p:cNvGrpSpPr/>
          <p:nvPr/>
        </p:nvGrpSpPr>
        <p:grpSpPr>
          <a:xfrm>
            <a:off x="4343400" y="3200400"/>
            <a:ext cx="1964227" cy="473225"/>
            <a:chOff x="4343400" y="3200400"/>
            <a:chExt cx="1964227" cy="473225"/>
          </a:xfrm>
        </p:grpSpPr>
        <p:pic>
          <p:nvPicPr>
            <p:cNvPr id="173067" name="Picture 1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343400" y="3200400"/>
              <a:ext cx="526720" cy="473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" name="TextBox 41"/>
            <p:cNvSpPr txBox="1"/>
            <p:nvPr/>
          </p:nvSpPr>
          <p:spPr>
            <a:xfrm>
              <a:off x="5391992" y="3242424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(76,76)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0" name="Group 52"/>
          <p:cNvGrpSpPr/>
          <p:nvPr/>
        </p:nvGrpSpPr>
        <p:grpSpPr>
          <a:xfrm>
            <a:off x="4265206" y="2743200"/>
            <a:ext cx="2044693" cy="438151"/>
            <a:chOff x="4265206" y="2743200"/>
            <a:chExt cx="2044693" cy="438151"/>
          </a:xfrm>
        </p:grpSpPr>
        <p:pic>
          <p:nvPicPr>
            <p:cNvPr id="173069" name="Picture 13" descr="United Biscuits Logo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265206" y="2743200"/>
              <a:ext cx="687794" cy="438151"/>
            </a:xfrm>
            <a:prstGeom prst="rect">
              <a:avLst/>
            </a:prstGeom>
            <a:noFill/>
          </p:spPr>
        </p:pic>
        <p:sp>
          <p:nvSpPr>
            <p:cNvPr id="43" name="TextBox 42"/>
            <p:cNvSpPr txBox="1"/>
            <p:nvPr/>
          </p:nvSpPr>
          <p:spPr>
            <a:xfrm>
              <a:off x="5394264" y="2767016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(77,65)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1" name="Group 53"/>
          <p:cNvGrpSpPr/>
          <p:nvPr/>
        </p:nvGrpSpPr>
        <p:grpSpPr>
          <a:xfrm>
            <a:off x="3810000" y="2277960"/>
            <a:ext cx="2502171" cy="371634"/>
            <a:chOff x="3810000" y="2277960"/>
            <a:chExt cx="2502171" cy="371634"/>
          </a:xfrm>
        </p:grpSpPr>
        <p:pic>
          <p:nvPicPr>
            <p:cNvPr id="173071" name="Picture 15" descr="John Lewis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810000" y="2286000"/>
              <a:ext cx="1524000" cy="363594"/>
            </a:xfrm>
            <a:prstGeom prst="rect">
              <a:avLst/>
            </a:prstGeom>
            <a:noFill/>
          </p:spPr>
        </p:pic>
        <p:sp>
          <p:nvSpPr>
            <p:cNvPr id="44" name="TextBox 43"/>
            <p:cNvSpPr txBox="1"/>
            <p:nvPr/>
          </p:nvSpPr>
          <p:spPr>
            <a:xfrm>
              <a:off x="5396536" y="2277960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(81,81)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2" name="Group 54"/>
          <p:cNvGrpSpPr/>
          <p:nvPr/>
        </p:nvGrpSpPr>
        <p:grpSpPr>
          <a:xfrm>
            <a:off x="3733800" y="1788904"/>
            <a:ext cx="2594291" cy="369332"/>
            <a:chOff x="3733800" y="1788904"/>
            <a:chExt cx="2594291" cy="369332"/>
          </a:xfrm>
        </p:grpSpPr>
        <p:pic>
          <p:nvPicPr>
            <p:cNvPr id="173077" name="Picture 21" descr="http://www.originalprop.com/blog/wp-content/uploads/2008/05/christies-logo-x380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733800" y="1789496"/>
              <a:ext cx="1676400" cy="344104"/>
            </a:xfrm>
            <a:prstGeom prst="rect">
              <a:avLst/>
            </a:prstGeom>
            <a:noFill/>
          </p:spPr>
        </p:pic>
        <p:sp>
          <p:nvSpPr>
            <p:cNvPr id="45" name="TextBox 44"/>
            <p:cNvSpPr txBox="1"/>
            <p:nvPr/>
          </p:nvSpPr>
          <p:spPr>
            <a:xfrm>
              <a:off x="5412456" y="1788904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(83,57)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3" name="Group 55"/>
          <p:cNvGrpSpPr/>
          <p:nvPr/>
        </p:nvGrpSpPr>
        <p:grpSpPr>
          <a:xfrm>
            <a:off x="4315538" y="1258904"/>
            <a:ext cx="2014825" cy="377354"/>
            <a:chOff x="4315538" y="1258904"/>
            <a:chExt cx="2014825" cy="377354"/>
          </a:xfrm>
        </p:grpSpPr>
        <p:pic>
          <p:nvPicPr>
            <p:cNvPr id="38" name="Picture 2" descr="http://www.vitalbaby.co.uk/media/uploads/image/BootsLogo.jp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315538" y="1295400"/>
              <a:ext cx="561262" cy="340858"/>
            </a:xfrm>
            <a:prstGeom prst="rect">
              <a:avLst/>
            </a:prstGeom>
            <a:noFill/>
          </p:spPr>
        </p:pic>
        <p:sp>
          <p:nvSpPr>
            <p:cNvPr id="46" name="TextBox 45"/>
            <p:cNvSpPr txBox="1"/>
            <p:nvPr/>
          </p:nvSpPr>
          <p:spPr>
            <a:xfrm>
              <a:off x="5414728" y="1258904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(87,19)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2952750" y="1295400"/>
            <a:ext cx="441325" cy="4818063"/>
            <a:chOff x="4277875" y="381000"/>
            <a:chExt cx="522727" cy="5706903"/>
          </a:xfrm>
        </p:grpSpPr>
        <p:sp>
          <p:nvSpPr>
            <p:cNvPr id="38951" name="Rectangle 14"/>
            <p:cNvSpPr>
              <a:spLocks noChangeArrowheads="1"/>
            </p:cNvSpPr>
            <p:nvPr/>
          </p:nvSpPr>
          <p:spPr bwMode="auto">
            <a:xfrm>
              <a:off x="4429899" y="381000"/>
              <a:ext cx="370702" cy="437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>
                  <a:solidFill>
                    <a:srgbClr val="404040"/>
                  </a:solidFill>
                </a:rPr>
                <a:t>1</a:t>
              </a:r>
            </a:p>
          </p:txBody>
        </p:sp>
        <p:sp>
          <p:nvSpPr>
            <p:cNvPr id="38952" name="Rectangle 15"/>
            <p:cNvSpPr>
              <a:spLocks noChangeArrowheads="1"/>
            </p:cNvSpPr>
            <p:nvPr/>
          </p:nvSpPr>
          <p:spPr bwMode="auto">
            <a:xfrm>
              <a:off x="4429899" y="966496"/>
              <a:ext cx="370703" cy="437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>
                  <a:solidFill>
                    <a:srgbClr val="404040"/>
                  </a:solidFill>
                </a:rPr>
                <a:t>2</a:t>
              </a:r>
            </a:p>
          </p:txBody>
        </p:sp>
        <p:sp>
          <p:nvSpPr>
            <p:cNvPr id="38953" name="Rectangle 16"/>
            <p:cNvSpPr>
              <a:spLocks noChangeArrowheads="1"/>
            </p:cNvSpPr>
            <p:nvPr/>
          </p:nvSpPr>
          <p:spPr bwMode="auto">
            <a:xfrm>
              <a:off x="4429899" y="1551992"/>
              <a:ext cx="370703" cy="437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>
                  <a:solidFill>
                    <a:srgbClr val="404040"/>
                  </a:solidFill>
                </a:rPr>
                <a:t>3</a:t>
              </a:r>
            </a:p>
          </p:txBody>
        </p:sp>
        <p:sp>
          <p:nvSpPr>
            <p:cNvPr id="38954" name="Rectangle 17"/>
            <p:cNvSpPr>
              <a:spLocks noChangeArrowheads="1"/>
            </p:cNvSpPr>
            <p:nvPr/>
          </p:nvSpPr>
          <p:spPr bwMode="auto">
            <a:xfrm>
              <a:off x="4429899" y="2137488"/>
              <a:ext cx="370703" cy="437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>
                  <a:solidFill>
                    <a:srgbClr val="404040"/>
                  </a:solidFill>
                </a:rPr>
                <a:t>4</a:t>
              </a:r>
            </a:p>
          </p:txBody>
        </p:sp>
        <p:sp>
          <p:nvSpPr>
            <p:cNvPr id="38955" name="Rectangle 18"/>
            <p:cNvSpPr>
              <a:spLocks noChangeArrowheads="1"/>
            </p:cNvSpPr>
            <p:nvPr/>
          </p:nvSpPr>
          <p:spPr bwMode="auto">
            <a:xfrm>
              <a:off x="4429899" y="2722984"/>
              <a:ext cx="370703" cy="437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>
                  <a:solidFill>
                    <a:srgbClr val="404040"/>
                  </a:solidFill>
                </a:rPr>
                <a:t>5</a:t>
              </a:r>
            </a:p>
          </p:txBody>
        </p:sp>
        <p:sp>
          <p:nvSpPr>
            <p:cNvPr id="38956" name="Rectangle 19"/>
            <p:cNvSpPr>
              <a:spLocks noChangeArrowheads="1"/>
            </p:cNvSpPr>
            <p:nvPr/>
          </p:nvSpPr>
          <p:spPr bwMode="auto">
            <a:xfrm>
              <a:off x="4429899" y="3308480"/>
              <a:ext cx="370703" cy="437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>
                  <a:solidFill>
                    <a:srgbClr val="404040"/>
                  </a:solidFill>
                </a:rPr>
                <a:t>6</a:t>
              </a:r>
            </a:p>
          </p:txBody>
        </p:sp>
        <p:sp>
          <p:nvSpPr>
            <p:cNvPr id="38957" name="Rectangle 20"/>
            <p:cNvSpPr>
              <a:spLocks noChangeArrowheads="1"/>
            </p:cNvSpPr>
            <p:nvPr/>
          </p:nvSpPr>
          <p:spPr bwMode="auto">
            <a:xfrm>
              <a:off x="4429899" y="3893976"/>
              <a:ext cx="370703" cy="437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>
                  <a:solidFill>
                    <a:srgbClr val="404040"/>
                  </a:solidFill>
                </a:rPr>
                <a:t>7</a:t>
              </a:r>
            </a:p>
          </p:txBody>
        </p:sp>
        <p:sp>
          <p:nvSpPr>
            <p:cNvPr id="38958" name="Rectangle 21"/>
            <p:cNvSpPr>
              <a:spLocks noChangeArrowheads="1"/>
            </p:cNvSpPr>
            <p:nvPr/>
          </p:nvSpPr>
          <p:spPr bwMode="auto">
            <a:xfrm>
              <a:off x="4429899" y="4479472"/>
              <a:ext cx="370703" cy="437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>
                  <a:solidFill>
                    <a:srgbClr val="404040"/>
                  </a:solidFill>
                </a:rPr>
                <a:t>8</a:t>
              </a:r>
            </a:p>
          </p:txBody>
        </p:sp>
        <p:sp>
          <p:nvSpPr>
            <p:cNvPr id="38959" name="Rectangle 22"/>
            <p:cNvSpPr>
              <a:spLocks noChangeArrowheads="1"/>
            </p:cNvSpPr>
            <p:nvPr/>
          </p:nvSpPr>
          <p:spPr bwMode="auto">
            <a:xfrm>
              <a:off x="4429899" y="5064968"/>
              <a:ext cx="370703" cy="437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>
                  <a:solidFill>
                    <a:srgbClr val="404040"/>
                  </a:solidFill>
                </a:rPr>
                <a:t>9</a:t>
              </a:r>
            </a:p>
          </p:txBody>
        </p:sp>
        <p:sp>
          <p:nvSpPr>
            <p:cNvPr id="38960" name="Rectangle 23"/>
            <p:cNvSpPr>
              <a:spLocks noChangeArrowheads="1"/>
            </p:cNvSpPr>
            <p:nvPr/>
          </p:nvSpPr>
          <p:spPr bwMode="auto">
            <a:xfrm>
              <a:off x="4277875" y="5650468"/>
              <a:ext cx="522727" cy="437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>
                  <a:solidFill>
                    <a:srgbClr val="404040"/>
                  </a:solidFill>
                </a:rPr>
                <a:t>10</a:t>
              </a:r>
            </a:p>
          </p:txBody>
        </p:sp>
      </p:grpSp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3071813" y="1697038"/>
            <a:ext cx="2960687" cy="3956050"/>
            <a:chOff x="3581399" y="857620"/>
            <a:chExt cx="4800601" cy="4685556"/>
          </a:xfrm>
        </p:grpSpPr>
        <p:cxnSp>
          <p:nvCxnSpPr>
            <p:cNvPr id="38942" name="Straight Connector 25"/>
            <p:cNvCxnSpPr>
              <a:cxnSpLocks noChangeShapeType="1"/>
            </p:cNvCxnSpPr>
            <p:nvPr/>
          </p:nvCxnSpPr>
          <p:spPr bwMode="auto">
            <a:xfrm>
              <a:off x="3581399" y="857620"/>
              <a:ext cx="4800601" cy="1588"/>
            </a:xfrm>
            <a:prstGeom prst="line">
              <a:avLst/>
            </a:prstGeom>
            <a:noFill/>
            <a:ln w="9525">
              <a:solidFill>
                <a:srgbClr val="BABABA"/>
              </a:solidFill>
              <a:round/>
              <a:headEnd/>
              <a:tailEnd/>
            </a:ln>
          </p:spPr>
        </p:cxnSp>
        <p:cxnSp>
          <p:nvCxnSpPr>
            <p:cNvPr id="38943" name="Straight Connector 26"/>
            <p:cNvCxnSpPr>
              <a:cxnSpLocks noChangeShapeType="1"/>
            </p:cNvCxnSpPr>
            <p:nvPr/>
          </p:nvCxnSpPr>
          <p:spPr bwMode="auto">
            <a:xfrm>
              <a:off x="3581399" y="1443116"/>
              <a:ext cx="4800601" cy="1588"/>
            </a:xfrm>
            <a:prstGeom prst="line">
              <a:avLst/>
            </a:prstGeom>
            <a:noFill/>
            <a:ln w="9525">
              <a:solidFill>
                <a:srgbClr val="BABABA"/>
              </a:solidFill>
              <a:round/>
              <a:headEnd/>
              <a:tailEnd/>
            </a:ln>
          </p:spPr>
        </p:cxnSp>
        <p:cxnSp>
          <p:nvCxnSpPr>
            <p:cNvPr id="38944" name="Straight Connector 27"/>
            <p:cNvCxnSpPr>
              <a:cxnSpLocks noChangeShapeType="1"/>
            </p:cNvCxnSpPr>
            <p:nvPr/>
          </p:nvCxnSpPr>
          <p:spPr bwMode="auto">
            <a:xfrm>
              <a:off x="3581399" y="2028612"/>
              <a:ext cx="4800601" cy="1588"/>
            </a:xfrm>
            <a:prstGeom prst="line">
              <a:avLst/>
            </a:prstGeom>
            <a:noFill/>
            <a:ln w="9525">
              <a:solidFill>
                <a:srgbClr val="BABABA"/>
              </a:solidFill>
              <a:round/>
              <a:headEnd/>
              <a:tailEnd/>
            </a:ln>
          </p:spPr>
        </p:cxnSp>
        <p:cxnSp>
          <p:nvCxnSpPr>
            <p:cNvPr id="38945" name="Straight Connector 28"/>
            <p:cNvCxnSpPr>
              <a:cxnSpLocks noChangeShapeType="1"/>
            </p:cNvCxnSpPr>
            <p:nvPr/>
          </p:nvCxnSpPr>
          <p:spPr bwMode="auto">
            <a:xfrm>
              <a:off x="3581399" y="2614108"/>
              <a:ext cx="4800601" cy="1588"/>
            </a:xfrm>
            <a:prstGeom prst="line">
              <a:avLst/>
            </a:prstGeom>
            <a:noFill/>
            <a:ln w="9525">
              <a:solidFill>
                <a:srgbClr val="BABABA"/>
              </a:solidFill>
              <a:round/>
              <a:headEnd/>
              <a:tailEnd/>
            </a:ln>
          </p:spPr>
        </p:cxnSp>
        <p:cxnSp>
          <p:nvCxnSpPr>
            <p:cNvPr id="38946" name="Straight Connector 29"/>
            <p:cNvCxnSpPr>
              <a:cxnSpLocks noChangeShapeType="1"/>
            </p:cNvCxnSpPr>
            <p:nvPr/>
          </p:nvCxnSpPr>
          <p:spPr bwMode="auto">
            <a:xfrm>
              <a:off x="3581399" y="3199604"/>
              <a:ext cx="4800601" cy="1588"/>
            </a:xfrm>
            <a:prstGeom prst="line">
              <a:avLst/>
            </a:prstGeom>
            <a:noFill/>
            <a:ln w="9525">
              <a:solidFill>
                <a:srgbClr val="BABABA"/>
              </a:solidFill>
              <a:round/>
              <a:headEnd/>
              <a:tailEnd/>
            </a:ln>
          </p:spPr>
        </p:cxnSp>
        <p:cxnSp>
          <p:nvCxnSpPr>
            <p:cNvPr id="38947" name="Straight Connector 30"/>
            <p:cNvCxnSpPr>
              <a:cxnSpLocks noChangeShapeType="1"/>
            </p:cNvCxnSpPr>
            <p:nvPr/>
          </p:nvCxnSpPr>
          <p:spPr bwMode="auto">
            <a:xfrm>
              <a:off x="3581399" y="3785100"/>
              <a:ext cx="4800601" cy="1588"/>
            </a:xfrm>
            <a:prstGeom prst="line">
              <a:avLst/>
            </a:prstGeom>
            <a:noFill/>
            <a:ln w="9525">
              <a:solidFill>
                <a:srgbClr val="BABABA"/>
              </a:solidFill>
              <a:round/>
              <a:headEnd/>
              <a:tailEnd/>
            </a:ln>
          </p:spPr>
        </p:cxnSp>
        <p:cxnSp>
          <p:nvCxnSpPr>
            <p:cNvPr id="38948" name="Straight Connector 31"/>
            <p:cNvCxnSpPr>
              <a:cxnSpLocks noChangeShapeType="1"/>
            </p:cNvCxnSpPr>
            <p:nvPr/>
          </p:nvCxnSpPr>
          <p:spPr bwMode="auto">
            <a:xfrm>
              <a:off x="3581399" y="4370596"/>
              <a:ext cx="4800601" cy="1588"/>
            </a:xfrm>
            <a:prstGeom prst="line">
              <a:avLst/>
            </a:prstGeom>
            <a:noFill/>
            <a:ln w="9525">
              <a:solidFill>
                <a:srgbClr val="BABABA"/>
              </a:solidFill>
              <a:round/>
              <a:headEnd/>
              <a:tailEnd/>
            </a:ln>
          </p:spPr>
        </p:cxnSp>
        <p:cxnSp>
          <p:nvCxnSpPr>
            <p:cNvPr id="38949" name="Straight Connector 32"/>
            <p:cNvCxnSpPr>
              <a:cxnSpLocks noChangeShapeType="1"/>
            </p:cNvCxnSpPr>
            <p:nvPr/>
          </p:nvCxnSpPr>
          <p:spPr bwMode="auto">
            <a:xfrm>
              <a:off x="3581399" y="4956092"/>
              <a:ext cx="4800601" cy="1588"/>
            </a:xfrm>
            <a:prstGeom prst="line">
              <a:avLst/>
            </a:prstGeom>
            <a:noFill/>
            <a:ln w="9525">
              <a:solidFill>
                <a:srgbClr val="BABABA"/>
              </a:solidFill>
              <a:round/>
              <a:headEnd/>
              <a:tailEnd/>
            </a:ln>
          </p:spPr>
        </p:cxnSp>
        <p:cxnSp>
          <p:nvCxnSpPr>
            <p:cNvPr id="38950" name="Straight Connector 33"/>
            <p:cNvCxnSpPr>
              <a:cxnSpLocks noChangeShapeType="1"/>
            </p:cNvCxnSpPr>
            <p:nvPr/>
          </p:nvCxnSpPr>
          <p:spPr bwMode="auto">
            <a:xfrm>
              <a:off x="3581399" y="5541588"/>
              <a:ext cx="4800601" cy="1588"/>
            </a:xfrm>
            <a:prstGeom prst="line">
              <a:avLst/>
            </a:prstGeom>
            <a:noFill/>
            <a:ln w="9525">
              <a:solidFill>
                <a:srgbClr val="BABABA"/>
              </a:solidFill>
              <a:round/>
              <a:headEnd/>
              <a:tailEnd/>
            </a:ln>
          </p:spPr>
        </p:cxnSp>
      </p:grpSp>
      <p:sp>
        <p:nvSpPr>
          <p:cNvPr id="72" name="Title 1"/>
          <p:cNvSpPr txBox="1">
            <a:spLocks/>
          </p:cNvSpPr>
          <p:nvPr/>
        </p:nvSpPr>
        <p:spPr bwMode="auto">
          <a:xfrm>
            <a:off x="4203700" y="935038"/>
            <a:ext cx="8001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en-US" b="1" kern="0" dirty="0">
                <a:solidFill>
                  <a:srgbClr val="1A0501"/>
                </a:solidFill>
                <a:ea typeface="+mj-ea"/>
              </a:rPr>
              <a:t>2010</a:t>
            </a:r>
          </a:p>
        </p:txBody>
      </p:sp>
      <p:sp>
        <p:nvSpPr>
          <p:cNvPr id="42064" name="Text Box 80"/>
          <p:cNvSpPr txBox="1">
            <a:spLocks noChangeArrowheads="1"/>
          </p:cNvSpPr>
          <p:nvPr/>
        </p:nvSpPr>
        <p:spPr bwMode="auto">
          <a:xfrm>
            <a:off x="457200" y="838200"/>
            <a:ext cx="3505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ea typeface="ＭＳ Ｐゴシック" pitchFamily="34" charset="-128"/>
            </a:endParaRPr>
          </a:p>
        </p:txBody>
      </p:sp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7759700" cy="381000"/>
          </a:xfrm>
        </p:spPr>
        <p:txBody>
          <a:bodyPr/>
          <a:lstStyle/>
          <a:p>
            <a:r>
              <a:rPr lang="en-US" dirty="0" smtClean="0"/>
              <a:t>Top 10 reputations in UK in 2010: Listed companies</a:t>
            </a:r>
          </a:p>
        </p:txBody>
      </p:sp>
      <p:grpSp>
        <p:nvGrpSpPr>
          <p:cNvPr id="4" name="Group 58"/>
          <p:cNvGrpSpPr/>
          <p:nvPr/>
        </p:nvGrpSpPr>
        <p:grpSpPr>
          <a:xfrm>
            <a:off x="3886200" y="1258904"/>
            <a:ext cx="2880899" cy="369332"/>
            <a:chOff x="3886200" y="1258904"/>
            <a:chExt cx="2880899" cy="369332"/>
          </a:xfrm>
        </p:grpSpPr>
        <p:pic>
          <p:nvPicPr>
            <p:cNvPr id="41" name="Picture 2" descr="Rolls-Royce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86200" y="1286620"/>
              <a:ext cx="1371600" cy="313900"/>
            </a:xfrm>
            <a:prstGeom prst="rect">
              <a:avLst/>
            </a:prstGeom>
            <a:noFill/>
          </p:spPr>
        </p:pic>
        <p:sp>
          <p:nvSpPr>
            <p:cNvPr id="36" name="TextBox 35"/>
            <p:cNvSpPr txBox="1"/>
            <p:nvPr/>
          </p:nvSpPr>
          <p:spPr>
            <a:xfrm>
              <a:off x="5851464" y="1258904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(85,86)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57"/>
          <p:cNvGrpSpPr/>
          <p:nvPr/>
        </p:nvGrpSpPr>
        <p:grpSpPr>
          <a:xfrm>
            <a:off x="4186073" y="1758386"/>
            <a:ext cx="2569650" cy="369332"/>
            <a:chOff x="4186073" y="1758386"/>
            <a:chExt cx="2569650" cy="369332"/>
          </a:xfrm>
        </p:grpSpPr>
        <p:pic>
          <p:nvPicPr>
            <p:cNvPr id="40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186073" y="1781127"/>
              <a:ext cx="843127" cy="323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TextBox 37"/>
            <p:cNvSpPr txBox="1"/>
            <p:nvPr/>
          </p:nvSpPr>
          <p:spPr>
            <a:xfrm>
              <a:off x="5840088" y="1758386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(84,66)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6" name="Group 56"/>
          <p:cNvGrpSpPr/>
          <p:nvPr/>
        </p:nvGrpSpPr>
        <p:grpSpPr>
          <a:xfrm>
            <a:off x="4267200" y="2246263"/>
            <a:ext cx="2490795" cy="420737"/>
            <a:chOff x="4267200" y="2246263"/>
            <a:chExt cx="2490795" cy="420737"/>
          </a:xfrm>
        </p:grpSpPr>
        <p:pic>
          <p:nvPicPr>
            <p:cNvPr id="188440" name="Picture 24" descr="M&amp;S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67200" y="2246263"/>
              <a:ext cx="762000" cy="420737"/>
            </a:xfrm>
            <a:prstGeom prst="rect">
              <a:avLst/>
            </a:prstGeom>
            <a:noFill/>
          </p:spPr>
        </p:pic>
        <p:sp>
          <p:nvSpPr>
            <p:cNvPr id="39" name="TextBox 38"/>
            <p:cNvSpPr txBox="1"/>
            <p:nvPr/>
          </p:nvSpPr>
          <p:spPr>
            <a:xfrm>
              <a:off x="5842360" y="2271965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(80,62)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7" name="Group 55"/>
          <p:cNvGrpSpPr/>
          <p:nvPr/>
        </p:nvGrpSpPr>
        <p:grpSpPr>
          <a:xfrm>
            <a:off x="3657600" y="2739704"/>
            <a:ext cx="3102667" cy="369332"/>
            <a:chOff x="3657600" y="2739704"/>
            <a:chExt cx="3102667" cy="369332"/>
          </a:xfrm>
        </p:grpSpPr>
        <p:pic>
          <p:nvPicPr>
            <p:cNvPr id="188435" name="Picture 1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657600" y="2786258"/>
              <a:ext cx="18383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" name="TextBox 41"/>
            <p:cNvSpPr txBox="1"/>
            <p:nvPr/>
          </p:nvSpPr>
          <p:spPr>
            <a:xfrm>
              <a:off x="5844632" y="2739704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(79,64)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8" name="Group 54"/>
          <p:cNvGrpSpPr/>
          <p:nvPr/>
        </p:nvGrpSpPr>
        <p:grpSpPr>
          <a:xfrm>
            <a:off x="3581400" y="3246952"/>
            <a:ext cx="3181139" cy="369332"/>
            <a:chOff x="3581400" y="3246952"/>
            <a:chExt cx="3181139" cy="369332"/>
          </a:xfrm>
        </p:grpSpPr>
        <p:pic>
          <p:nvPicPr>
            <p:cNvPr id="188434" name="Picture 18" descr="Morrison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581400" y="3270891"/>
              <a:ext cx="1981200" cy="321454"/>
            </a:xfrm>
            <a:prstGeom prst="rect">
              <a:avLst/>
            </a:prstGeom>
            <a:noFill/>
          </p:spPr>
        </p:pic>
        <p:sp>
          <p:nvSpPr>
            <p:cNvPr id="43" name="TextBox 42"/>
            <p:cNvSpPr txBox="1"/>
            <p:nvPr/>
          </p:nvSpPr>
          <p:spPr>
            <a:xfrm>
              <a:off x="5846904" y="3246952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(78,73)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9" name="Group 53"/>
          <p:cNvGrpSpPr/>
          <p:nvPr/>
        </p:nvGrpSpPr>
        <p:grpSpPr>
          <a:xfrm>
            <a:off x="3581400" y="3729362"/>
            <a:ext cx="3183411" cy="369332"/>
            <a:chOff x="3581400" y="3729362"/>
            <a:chExt cx="3183411" cy="369332"/>
          </a:xfrm>
        </p:grpSpPr>
        <p:pic>
          <p:nvPicPr>
            <p:cNvPr id="188430" name="Picture 14" descr="Tate &amp; Lyle.sv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581400" y="3742578"/>
              <a:ext cx="2000250" cy="342901"/>
            </a:xfrm>
            <a:prstGeom prst="rect">
              <a:avLst/>
            </a:prstGeom>
            <a:noFill/>
          </p:spPr>
        </p:pic>
        <p:sp>
          <p:nvSpPr>
            <p:cNvPr id="44" name="TextBox 43"/>
            <p:cNvSpPr txBox="1"/>
            <p:nvPr/>
          </p:nvSpPr>
          <p:spPr>
            <a:xfrm>
              <a:off x="5849176" y="3729362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(77,63)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0" name="Group 52"/>
          <p:cNvGrpSpPr/>
          <p:nvPr/>
        </p:nvGrpSpPr>
        <p:grpSpPr>
          <a:xfrm>
            <a:off x="3686175" y="4243852"/>
            <a:ext cx="3080908" cy="371475"/>
            <a:chOff x="3686175" y="4243852"/>
            <a:chExt cx="3080908" cy="371475"/>
          </a:xfrm>
        </p:grpSpPr>
        <p:pic>
          <p:nvPicPr>
            <p:cNvPr id="188428" name="Picture 1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686175" y="4243852"/>
              <a:ext cx="1724025" cy="371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" name="TextBox 44"/>
            <p:cNvSpPr txBox="1"/>
            <p:nvPr/>
          </p:nvSpPr>
          <p:spPr>
            <a:xfrm>
              <a:off x="5851448" y="4244923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(77,24)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1" name="Group 51"/>
          <p:cNvGrpSpPr/>
          <p:nvPr/>
        </p:nvGrpSpPr>
        <p:grpSpPr>
          <a:xfrm>
            <a:off x="4351160" y="4715561"/>
            <a:ext cx="2404547" cy="369332"/>
            <a:chOff x="4351160" y="4715561"/>
            <a:chExt cx="2404547" cy="369332"/>
          </a:xfrm>
        </p:grpSpPr>
        <p:pic>
          <p:nvPicPr>
            <p:cNvPr id="188425" name="Picture 9" descr="GlaxoSmithKline - GSK - global pharmaceutical company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351160" y="4719252"/>
              <a:ext cx="1059040" cy="361951"/>
            </a:xfrm>
            <a:prstGeom prst="rect">
              <a:avLst/>
            </a:prstGeom>
            <a:noFill/>
          </p:spPr>
        </p:pic>
        <p:sp>
          <p:nvSpPr>
            <p:cNvPr id="46" name="TextBox 45"/>
            <p:cNvSpPr txBox="1"/>
            <p:nvPr/>
          </p:nvSpPr>
          <p:spPr>
            <a:xfrm>
              <a:off x="5840072" y="4715561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(76,71)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2" name="Group 50"/>
          <p:cNvGrpSpPr/>
          <p:nvPr/>
        </p:nvGrpSpPr>
        <p:grpSpPr>
          <a:xfrm>
            <a:off x="4114800" y="5211634"/>
            <a:ext cx="2643179" cy="446216"/>
            <a:chOff x="4114800" y="5211634"/>
            <a:chExt cx="2643179" cy="446216"/>
          </a:xfrm>
        </p:grpSpPr>
        <p:pic>
          <p:nvPicPr>
            <p:cNvPr id="188423" name="Picture 7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114800" y="5211634"/>
              <a:ext cx="990600" cy="446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" name="TextBox 46"/>
            <p:cNvSpPr txBox="1"/>
            <p:nvPr/>
          </p:nvSpPr>
          <p:spPr>
            <a:xfrm>
              <a:off x="5842344" y="5250076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(76,51)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3" name="Group 49"/>
          <p:cNvGrpSpPr/>
          <p:nvPr/>
        </p:nvGrpSpPr>
        <p:grpSpPr>
          <a:xfrm>
            <a:off x="3886200" y="5746252"/>
            <a:ext cx="2874051" cy="381000"/>
            <a:chOff x="3886200" y="5746252"/>
            <a:chExt cx="2874051" cy="381000"/>
          </a:xfrm>
        </p:grpSpPr>
        <p:pic>
          <p:nvPicPr>
            <p:cNvPr id="188420" name="Picture 4" descr="Tescologo.sv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886200" y="5746252"/>
              <a:ext cx="1360714" cy="381000"/>
            </a:xfrm>
            <a:prstGeom prst="rect">
              <a:avLst/>
            </a:prstGeom>
            <a:noFill/>
          </p:spPr>
        </p:pic>
        <p:sp>
          <p:nvSpPr>
            <p:cNvPr id="48" name="TextBox 47"/>
            <p:cNvSpPr txBox="1"/>
            <p:nvPr/>
          </p:nvSpPr>
          <p:spPr>
            <a:xfrm>
              <a:off x="5844616" y="5752086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(76,24)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11"/>
          <p:cNvSpPr>
            <a:spLocks noGrp="1" noChangeArrowheads="1"/>
          </p:cNvSpPr>
          <p:nvPr>
            <p:ph type="title"/>
          </p:nvPr>
        </p:nvSpPr>
        <p:spPr>
          <a:xfrm>
            <a:off x="190500" y="304800"/>
            <a:ext cx="8648700" cy="381000"/>
          </a:xfrm>
          <a:noFill/>
        </p:spPr>
        <p:txBody>
          <a:bodyPr/>
          <a:lstStyle/>
          <a:p>
            <a:pPr eaLnBrk="1" hangingPunct="1"/>
            <a:r>
              <a:rPr lang="en-US" sz="1800" dirty="0" smtClean="0"/>
              <a:t>Support for the most and least reputable companies in the UK</a:t>
            </a:r>
          </a:p>
        </p:txBody>
      </p:sp>
      <p:graphicFrame>
        <p:nvGraphicFramePr>
          <p:cNvPr id="5128" name="Object 8"/>
          <p:cNvGraphicFramePr>
            <a:graphicFrameLocks noChangeAspect="1"/>
          </p:cNvGraphicFramePr>
          <p:nvPr/>
        </p:nvGraphicFramePr>
        <p:xfrm>
          <a:off x="228600" y="1295400"/>
          <a:ext cx="8677648" cy="4419600"/>
        </p:xfrm>
        <a:graphic>
          <a:graphicData uri="http://schemas.openxmlformats.org/presentationml/2006/ole">
            <p:oleObj spid="_x0000_s118786" name="Worksheet" r:id="rId4" imgW="7162661" imgH="3647890" progId="Excel.Sheet.8">
              <p:link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3"/>
          <p:cNvSpPr>
            <a:spLocks noGrp="1"/>
          </p:cNvSpPr>
          <p:nvPr>
            <p:ph type="ctrTitle"/>
          </p:nvPr>
        </p:nvSpPr>
        <p:spPr>
          <a:xfrm>
            <a:off x="685800" y="2590800"/>
            <a:ext cx="7772400" cy="381000"/>
          </a:xfrm>
        </p:spPr>
        <p:txBody>
          <a:bodyPr/>
          <a:lstStyle/>
          <a:p>
            <a:r>
              <a:rPr lang="en-US" dirty="0" smtClean="0">
                <a:cs typeface="Arial" pitchFamily="34" charset="0"/>
              </a:rPr>
              <a:t>NHS in 2010</a:t>
            </a:r>
            <a:endParaRPr lang="en-US" dirty="0" smtClean="0"/>
          </a:p>
        </p:txBody>
      </p:sp>
      <p:sp>
        <p:nvSpPr>
          <p:cNvPr id="3" name="Title 3"/>
          <p:cNvSpPr txBox="1">
            <a:spLocks/>
          </p:cNvSpPr>
          <p:nvPr/>
        </p:nvSpPr>
        <p:spPr bwMode="auto">
          <a:xfrm>
            <a:off x="685800" y="3886200"/>
            <a:ext cx="777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eaLnBrk="0" hangingPunct="0"/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2D343C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7569200" cy="381000"/>
          </a:xfrm>
        </p:spPr>
        <p:txBody>
          <a:bodyPr/>
          <a:lstStyle/>
          <a:p>
            <a:r>
              <a:rPr lang="en-US" dirty="0" smtClean="0"/>
              <a:t>2010 Reputation scores for UK Public Entities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0" y="838200"/>
          <a:ext cx="85344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2010 Reputation scores for UK Public Entities - Dimensions</a:t>
            </a:r>
            <a:endParaRPr lang="en-US" dirty="0"/>
          </a:p>
        </p:txBody>
      </p:sp>
      <p:pic>
        <p:nvPicPr>
          <p:cNvPr id="1976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057400"/>
            <a:ext cx="8111386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7569200" cy="381000"/>
          </a:xfrm>
        </p:spPr>
        <p:txBody>
          <a:bodyPr/>
          <a:lstStyle/>
          <a:p>
            <a:r>
              <a:rPr lang="en-US" dirty="0" smtClean="0"/>
              <a:t>2010 Reputation scores for UK Public Entities – Supportive Behaviors</a:t>
            </a:r>
            <a:endParaRPr lang="en-US" dirty="0"/>
          </a:p>
        </p:txBody>
      </p:sp>
      <p:pic>
        <p:nvPicPr>
          <p:cNvPr id="4" name="Content Placeholder 3" descr="public_entities2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1828800"/>
            <a:ext cx="8537774" cy="3720186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2010 England Reputation drivers for NHS</a:t>
            </a:r>
          </a:p>
        </p:txBody>
      </p:sp>
      <p:sp>
        <p:nvSpPr>
          <p:cNvPr id="21" name="AutoShape 34"/>
          <p:cNvSpPr>
            <a:spLocks noChangeArrowheads="1"/>
          </p:cNvSpPr>
          <p:nvPr/>
        </p:nvSpPr>
        <p:spPr bwMode="auto">
          <a:xfrm rot="9244202">
            <a:off x="3395663" y="2078037"/>
            <a:ext cx="1624012" cy="1687513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endParaRPr lang="en-US"/>
          </a:p>
        </p:txBody>
      </p:sp>
      <p:sp>
        <p:nvSpPr>
          <p:cNvPr id="22" name="AutoShape 35"/>
          <p:cNvSpPr>
            <a:spLocks noChangeArrowheads="1"/>
          </p:cNvSpPr>
          <p:nvPr/>
        </p:nvSpPr>
        <p:spPr bwMode="auto">
          <a:xfrm rot="6162265">
            <a:off x="2908300" y="2679700"/>
            <a:ext cx="1639888" cy="1674812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en-US"/>
          </a:p>
        </p:txBody>
      </p:sp>
      <p:sp>
        <p:nvSpPr>
          <p:cNvPr id="23" name="AutoShape 36"/>
          <p:cNvSpPr>
            <a:spLocks noChangeArrowheads="1"/>
          </p:cNvSpPr>
          <p:nvPr/>
        </p:nvSpPr>
        <p:spPr bwMode="auto">
          <a:xfrm rot="3064896">
            <a:off x="3083719" y="3399631"/>
            <a:ext cx="1636713" cy="1704975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en-US"/>
          </a:p>
        </p:txBody>
      </p:sp>
      <p:sp>
        <p:nvSpPr>
          <p:cNvPr id="24" name="AutoShape 37"/>
          <p:cNvSpPr>
            <a:spLocks noChangeArrowheads="1"/>
          </p:cNvSpPr>
          <p:nvPr/>
        </p:nvSpPr>
        <p:spPr bwMode="auto">
          <a:xfrm>
            <a:off x="3770313" y="3721100"/>
            <a:ext cx="1627187" cy="1722437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AutoShape 38"/>
          <p:cNvSpPr>
            <a:spLocks noChangeArrowheads="1"/>
          </p:cNvSpPr>
          <p:nvPr/>
        </p:nvSpPr>
        <p:spPr bwMode="auto">
          <a:xfrm rot="18499292">
            <a:off x="4430713" y="3395662"/>
            <a:ext cx="1627187" cy="1712913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6" name="AutoShape 39"/>
          <p:cNvSpPr>
            <a:spLocks noChangeArrowheads="1"/>
          </p:cNvSpPr>
          <p:nvPr/>
        </p:nvSpPr>
        <p:spPr bwMode="auto">
          <a:xfrm rot="15443630">
            <a:off x="4592637" y="2655888"/>
            <a:ext cx="1636713" cy="1731962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7" name="AutoShape 40"/>
          <p:cNvSpPr>
            <a:spLocks noChangeArrowheads="1"/>
          </p:cNvSpPr>
          <p:nvPr/>
        </p:nvSpPr>
        <p:spPr bwMode="auto">
          <a:xfrm rot="12391173">
            <a:off x="4125913" y="2084387"/>
            <a:ext cx="1617662" cy="17272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endParaRPr lang="en-US"/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3048000" y="2481262"/>
            <a:ext cx="3159125" cy="2557463"/>
            <a:chOff x="2064" y="1746"/>
            <a:chExt cx="1639" cy="1327"/>
          </a:xfrm>
        </p:grpSpPr>
        <p:sp>
          <p:nvSpPr>
            <p:cNvPr id="29" name="Text Box 43"/>
            <p:cNvSpPr txBox="1">
              <a:spLocks noChangeArrowheads="1"/>
            </p:cNvSpPr>
            <p:nvPr/>
          </p:nvSpPr>
          <p:spPr bwMode="auto">
            <a:xfrm>
              <a:off x="2880" y="1746"/>
              <a:ext cx="535" cy="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da-DK" sz="1600" b="1" dirty="0" smtClean="0">
                  <a:solidFill>
                    <a:schemeClr val="bg1"/>
                  </a:solidFill>
                </a:rPr>
                <a:t>22.3%</a:t>
              </a:r>
              <a:endParaRPr lang="da-DK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Text Box 43"/>
            <p:cNvSpPr txBox="1">
              <a:spLocks noChangeArrowheads="1"/>
            </p:cNvSpPr>
            <p:nvPr/>
          </p:nvSpPr>
          <p:spPr bwMode="auto">
            <a:xfrm>
              <a:off x="2304" y="1746"/>
              <a:ext cx="535" cy="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da-DK" sz="1600" b="1" dirty="0" smtClean="0">
                  <a:solidFill>
                    <a:schemeClr val="bg1"/>
                  </a:solidFill>
                </a:rPr>
                <a:t>10.2%</a:t>
              </a:r>
              <a:endParaRPr lang="da-DK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Text Box 43"/>
            <p:cNvSpPr txBox="1">
              <a:spLocks noChangeArrowheads="1"/>
            </p:cNvSpPr>
            <p:nvPr/>
          </p:nvSpPr>
          <p:spPr bwMode="auto">
            <a:xfrm>
              <a:off x="3168" y="2179"/>
              <a:ext cx="535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da-DK" sz="1600" b="1" dirty="0" smtClean="0">
                  <a:solidFill>
                    <a:schemeClr val="bg1"/>
                  </a:solidFill>
                </a:rPr>
                <a:t>15.9%</a:t>
              </a:r>
              <a:endParaRPr lang="da-DK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Text Box 43"/>
            <p:cNvSpPr txBox="1">
              <a:spLocks noChangeArrowheads="1"/>
            </p:cNvSpPr>
            <p:nvPr/>
          </p:nvSpPr>
          <p:spPr bwMode="auto">
            <a:xfrm>
              <a:off x="2064" y="2179"/>
              <a:ext cx="535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da-DK" sz="1600" b="1" dirty="0" smtClean="0">
                  <a:solidFill>
                    <a:schemeClr val="bg1"/>
                  </a:solidFill>
                </a:rPr>
                <a:t>10.8%</a:t>
              </a:r>
              <a:endParaRPr lang="da-DK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Text Box 43"/>
            <p:cNvSpPr txBox="1">
              <a:spLocks noChangeArrowheads="1"/>
            </p:cNvSpPr>
            <p:nvPr/>
          </p:nvSpPr>
          <p:spPr bwMode="auto">
            <a:xfrm>
              <a:off x="3024" y="2659"/>
              <a:ext cx="535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da-DK" sz="1600" b="1" dirty="0" smtClean="0">
                  <a:solidFill>
                    <a:schemeClr val="bg1"/>
                  </a:solidFill>
                </a:rPr>
                <a:t>13.0%</a:t>
              </a:r>
              <a:endParaRPr lang="da-DK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Text Box 43"/>
            <p:cNvSpPr txBox="1">
              <a:spLocks noChangeArrowheads="1"/>
            </p:cNvSpPr>
            <p:nvPr/>
          </p:nvSpPr>
          <p:spPr bwMode="auto">
            <a:xfrm>
              <a:off x="2112" y="2659"/>
              <a:ext cx="535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da-DK" sz="1600" b="1" dirty="0" smtClean="0">
                  <a:solidFill>
                    <a:schemeClr val="bg1"/>
                  </a:solidFill>
                </a:rPr>
                <a:t>12.2%</a:t>
              </a:r>
              <a:endParaRPr lang="da-DK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Text Box 43"/>
            <p:cNvSpPr txBox="1">
              <a:spLocks noChangeArrowheads="1"/>
            </p:cNvSpPr>
            <p:nvPr/>
          </p:nvSpPr>
          <p:spPr bwMode="auto">
            <a:xfrm>
              <a:off x="2592" y="2898"/>
              <a:ext cx="535" cy="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da-DK" sz="1600" b="1" dirty="0" smtClean="0">
                  <a:solidFill>
                    <a:schemeClr val="bg1"/>
                  </a:solidFill>
                </a:rPr>
                <a:t>15.5%</a:t>
              </a:r>
              <a:endParaRPr lang="da-DK" sz="1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6" name="Picture 41" descr="Scorecard - Pulse - Hollo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1754187"/>
            <a:ext cx="3821113" cy="388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7634" name="Picture 2" descr="}}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838200"/>
            <a:ext cx="1412875" cy="84772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</p:pic>
      <p:pic>
        <p:nvPicPr>
          <p:cNvPr id="28" name="Picture 27" descr="180px-NHS-Logo.sv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91400" y="914400"/>
            <a:ext cx="1333500" cy="53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2010 Reputation scores for NHS - Overall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1371600" y="17526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180px-NHS-Logo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4600" y="1143000"/>
            <a:ext cx="609600" cy="243840"/>
          </a:xfrm>
          <a:prstGeom prst="rect">
            <a:avLst/>
          </a:prstGeom>
        </p:spPr>
      </p:pic>
      <p:pic>
        <p:nvPicPr>
          <p:cNvPr id="6" name="Picture 5" descr="220px-NHS_Scotland_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6600" y="1143000"/>
            <a:ext cx="584200" cy="395663"/>
          </a:xfrm>
          <a:prstGeom prst="rect">
            <a:avLst/>
          </a:prstGeom>
        </p:spPr>
      </p:pic>
      <p:pic>
        <p:nvPicPr>
          <p:cNvPr id="7" name="Picture 6" descr="NHS_logo_in_Wale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62400" y="1066800"/>
            <a:ext cx="723900" cy="4166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2010 Reputation scores for NHS - Dimensions</a:t>
            </a:r>
            <a:endParaRPr lang="en-US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304800" y="609600"/>
          <a:ext cx="88392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7569200" cy="381000"/>
          </a:xfrm>
        </p:spPr>
        <p:txBody>
          <a:bodyPr/>
          <a:lstStyle/>
          <a:p>
            <a:r>
              <a:rPr lang="en-US" dirty="0" smtClean="0"/>
              <a:t>2010 Reputation scores for NHS – Supportive </a:t>
            </a:r>
            <a:r>
              <a:rPr lang="en-US" dirty="0" err="1" smtClean="0"/>
              <a:t>Behaviours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152400" y="914400"/>
          <a:ext cx="89916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2010 Reputation scores for NHS –  Bespoke Attributes</a:t>
            </a:r>
            <a:endParaRPr lang="en-US" dirty="0"/>
          </a:p>
        </p:txBody>
      </p:sp>
      <p:pic>
        <p:nvPicPr>
          <p:cNvPr id="153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650" y="2667000"/>
            <a:ext cx="8743950" cy="1054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2010 Familiarity (awareness) of NHS </a:t>
            </a:r>
            <a:endParaRPr lang="en-US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381000" y="1371600"/>
          <a:ext cx="81534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3"/>
          <p:cNvSpPr>
            <a:spLocks noGrp="1"/>
          </p:cNvSpPr>
          <p:nvPr>
            <p:ph type="ctrTitle"/>
          </p:nvPr>
        </p:nvSpPr>
        <p:spPr>
          <a:xfrm>
            <a:off x="685800" y="2590800"/>
            <a:ext cx="7772400" cy="381000"/>
          </a:xfrm>
        </p:spPr>
        <p:txBody>
          <a:bodyPr/>
          <a:lstStyle/>
          <a:p>
            <a:r>
              <a:rPr lang="en-US" dirty="0" smtClean="0">
                <a:cs typeface="Arial" pitchFamily="34" charset="0"/>
              </a:rPr>
              <a:t>Q&amp;A</a:t>
            </a:r>
            <a:endParaRPr lang="en-US" dirty="0" smtClean="0"/>
          </a:p>
        </p:txBody>
      </p:sp>
      <p:sp>
        <p:nvSpPr>
          <p:cNvPr id="3" name="Title 3"/>
          <p:cNvSpPr txBox="1">
            <a:spLocks/>
          </p:cNvSpPr>
          <p:nvPr/>
        </p:nvSpPr>
        <p:spPr bwMode="auto">
          <a:xfrm>
            <a:off x="685800" y="3886200"/>
            <a:ext cx="777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eaLnBrk="0" hangingPunct="0"/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2D343C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1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Global_Pulse_Report_Template_10Mar2008">
  <a:themeElements>
    <a:clrScheme name="3_Global_Pulse_Report_Template_10Mar2008 1">
      <a:dk1>
        <a:srgbClr val="C41230"/>
      </a:dk1>
      <a:lt1>
        <a:srgbClr val="FFFFFF"/>
      </a:lt1>
      <a:dk2>
        <a:srgbClr val="00ADEF"/>
      </a:dk2>
      <a:lt2>
        <a:srgbClr val="808080"/>
      </a:lt2>
      <a:accent1>
        <a:srgbClr val="C5CE2A"/>
      </a:accent1>
      <a:accent2>
        <a:srgbClr val="F8BF0D"/>
      </a:accent2>
      <a:accent3>
        <a:srgbClr val="FFFFFF"/>
      </a:accent3>
      <a:accent4>
        <a:srgbClr val="A70E27"/>
      </a:accent4>
      <a:accent5>
        <a:srgbClr val="DFE3AC"/>
      </a:accent5>
      <a:accent6>
        <a:srgbClr val="E1AD0B"/>
      </a:accent6>
      <a:hlink>
        <a:srgbClr val="005A7E"/>
      </a:hlink>
      <a:folHlink>
        <a:srgbClr val="9558A0"/>
      </a:folHlink>
    </a:clrScheme>
    <a:fontScheme name="3_Global_Pulse_Report_Template_10Mar2008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Global_Pulse_Report_Template_10Mar2008 1">
        <a:dk1>
          <a:srgbClr val="C41230"/>
        </a:dk1>
        <a:lt1>
          <a:srgbClr val="FFFFFF"/>
        </a:lt1>
        <a:dk2>
          <a:srgbClr val="00ADEF"/>
        </a:dk2>
        <a:lt2>
          <a:srgbClr val="808080"/>
        </a:lt2>
        <a:accent1>
          <a:srgbClr val="C5CE2A"/>
        </a:accent1>
        <a:accent2>
          <a:srgbClr val="F8BF0D"/>
        </a:accent2>
        <a:accent3>
          <a:srgbClr val="FFFFFF"/>
        </a:accent3>
        <a:accent4>
          <a:srgbClr val="A70E27"/>
        </a:accent4>
        <a:accent5>
          <a:srgbClr val="DFE3AC"/>
        </a:accent5>
        <a:accent6>
          <a:srgbClr val="E1AD0B"/>
        </a:accent6>
        <a:hlink>
          <a:srgbClr val="005A7E"/>
        </a:hlink>
        <a:folHlink>
          <a:srgbClr val="9558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Custom Design">
  <a:themeElements>
    <a:clrScheme name="3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Global_Pulse_Report_Template_10Mar2008">
  <a:themeElements>
    <a:clrScheme name="4_Global_Pulse_Report_Template_10Mar2008 1">
      <a:dk1>
        <a:srgbClr val="C41230"/>
      </a:dk1>
      <a:lt1>
        <a:srgbClr val="FFFFFF"/>
      </a:lt1>
      <a:dk2>
        <a:srgbClr val="00ADEF"/>
      </a:dk2>
      <a:lt2>
        <a:srgbClr val="808080"/>
      </a:lt2>
      <a:accent1>
        <a:srgbClr val="C5CE2A"/>
      </a:accent1>
      <a:accent2>
        <a:srgbClr val="F8BF0D"/>
      </a:accent2>
      <a:accent3>
        <a:srgbClr val="FFFFFF"/>
      </a:accent3>
      <a:accent4>
        <a:srgbClr val="A70E27"/>
      </a:accent4>
      <a:accent5>
        <a:srgbClr val="DFE3AC"/>
      </a:accent5>
      <a:accent6>
        <a:srgbClr val="E1AD0B"/>
      </a:accent6>
      <a:hlink>
        <a:srgbClr val="005A7E"/>
      </a:hlink>
      <a:folHlink>
        <a:srgbClr val="9558A0"/>
      </a:folHlink>
    </a:clrScheme>
    <a:fontScheme name="4_Global_Pulse_Report_Template_10Mar2008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Global_Pulse_Report_Template_10Mar2008 1">
        <a:dk1>
          <a:srgbClr val="C41230"/>
        </a:dk1>
        <a:lt1>
          <a:srgbClr val="FFFFFF"/>
        </a:lt1>
        <a:dk2>
          <a:srgbClr val="00ADEF"/>
        </a:dk2>
        <a:lt2>
          <a:srgbClr val="808080"/>
        </a:lt2>
        <a:accent1>
          <a:srgbClr val="C5CE2A"/>
        </a:accent1>
        <a:accent2>
          <a:srgbClr val="F8BF0D"/>
        </a:accent2>
        <a:accent3>
          <a:srgbClr val="FFFFFF"/>
        </a:accent3>
        <a:accent4>
          <a:srgbClr val="A70E27"/>
        </a:accent4>
        <a:accent5>
          <a:srgbClr val="DFE3AC"/>
        </a:accent5>
        <a:accent6>
          <a:srgbClr val="E1AD0B"/>
        </a:accent6>
        <a:hlink>
          <a:srgbClr val="005A7E"/>
        </a:hlink>
        <a:folHlink>
          <a:srgbClr val="9558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10940</TotalTime>
  <Words>476</Words>
  <Application>Microsoft Office PowerPoint</Application>
  <PresentationFormat>On-screen Show (4:3)</PresentationFormat>
  <Paragraphs>120</Paragraphs>
  <Slides>21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5</vt:i4>
      </vt:variant>
      <vt:variant>
        <vt:lpstr>Links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1_Office Theme</vt:lpstr>
      <vt:lpstr>3_Global_Pulse_Report_Template_10Mar2008</vt:lpstr>
      <vt:lpstr>3_Custom Design</vt:lpstr>
      <vt:lpstr>4_Custom Design</vt:lpstr>
      <vt:lpstr>4_Global_Pulse_Report_Template_10Mar2008</vt:lpstr>
      <vt:lpstr>GRP 2010 - Cty Media - UK.xls!Ind Pulse Cty!R1C1:R27C2</vt:lpstr>
      <vt:lpstr>GRP 2010 - Cty Media - UK.xls!SB Dist Tops Cty!R6C1:R19C5</vt:lpstr>
      <vt:lpstr>   ICSA London  May 2010</vt:lpstr>
      <vt:lpstr>Agenda</vt:lpstr>
      <vt:lpstr>Slide 3</vt:lpstr>
      <vt:lpstr>UK Global Pulse 2010  Results  (Listed and Private companies)</vt:lpstr>
      <vt:lpstr>Annual Global Reputation Pulse Study 2010</vt:lpstr>
      <vt:lpstr>Industry reputations in the UK in 2010</vt:lpstr>
      <vt:lpstr>What drives corporate reputation in the UK in 2010?</vt:lpstr>
      <vt:lpstr>Top 10 reputations in UK in 2010: Privately owned companies</vt:lpstr>
      <vt:lpstr>Top 10 reputations in UK in 2010: Listed companies</vt:lpstr>
      <vt:lpstr>Support for the most and least reputable companies in the UK</vt:lpstr>
      <vt:lpstr>NHS in 2010</vt:lpstr>
      <vt:lpstr>2010 Reputation scores for UK Public Entities </vt:lpstr>
      <vt:lpstr>2010 Reputation scores for UK Public Entities - Dimensions</vt:lpstr>
      <vt:lpstr>2010 Reputation scores for UK Public Entities – Supportive Behaviors</vt:lpstr>
      <vt:lpstr>2010 England Reputation drivers for NHS</vt:lpstr>
      <vt:lpstr>2010 Reputation scores for NHS - Overall</vt:lpstr>
      <vt:lpstr>2010 Reputation scores for NHS - Dimensions</vt:lpstr>
      <vt:lpstr>2010 Reputation scores for NHS – Supportive Behaviours</vt:lpstr>
      <vt:lpstr>2010 Reputation scores for NHS –  Bespoke Attributes</vt:lpstr>
      <vt:lpstr>2010 Familiarity (awareness) of NHS </vt:lpstr>
      <vt:lpstr>Q&amp;A</vt:lpstr>
    </vt:vector>
  </TitlesOfParts>
  <Company>Re Perez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Abbott Proof Points – Abbott Employees</dc:title>
  <dc:creator>Seamus Gillen FCIS</dc:creator>
  <cp:lastModifiedBy>alastairmclellan</cp:lastModifiedBy>
  <cp:revision>578</cp:revision>
  <cp:lastPrinted>2009-03-31T13:08:58Z</cp:lastPrinted>
  <dcterms:created xsi:type="dcterms:W3CDTF">2009-04-21T15:15:25Z</dcterms:created>
  <dcterms:modified xsi:type="dcterms:W3CDTF">2010-05-24T14:59:32Z</dcterms:modified>
</cp:coreProperties>
</file>