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tags/tag6.xml" ContentType="application/vnd.openxmlformats-officedocument.presentationml.tags+xml"/>
  <Override PartName="/ppt/tags/tag7.xml" ContentType="application/vnd.openxmlformats-officedocument.presentationml.tag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tags/tag5.xml" ContentType="application/vnd.openxmlformats-officedocument.presentationml.tag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theme/themeOverride1.xml" ContentType="application/vnd.openxmlformats-officedocument.themeOverride+xml"/>
  <Override PartName="/ppt/tags/tag1.xml" ContentType="application/vnd.openxmlformats-officedocument.presentationml.tags+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9" r:id="rId4"/>
    <p:sldId id="258" r:id="rId5"/>
    <p:sldId id="257" r:id="rId6"/>
    <p:sldId id="270" r:id="rId7"/>
    <p:sldId id="272" r:id="rId8"/>
    <p:sldId id="273" r:id="rId9"/>
    <p:sldId id="268" r:id="rId10"/>
    <p:sldId id="274" r:id="rId11"/>
    <p:sldId id="275" r:id="rId1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00"/>
    <a:srgbClr val="77933C"/>
    <a:srgbClr val="009900"/>
    <a:srgbClr val="CCFF66"/>
    <a:srgbClr val="33CC33"/>
    <a:srgbClr val="006600"/>
    <a:srgbClr val="00CC00"/>
    <a:srgbClr val="66FF33"/>
    <a:srgbClr val="0033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24" autoAdjust="0"/>
    <p:restoredTop sz="94660"/>
  </p:normalViewPr>
  <p:slideViewPr>
    <p:cSldViewPr>
      <p:cViewPr varScale="1">
        <p:scale>
          <a:sx n="104" d="100"/>
          <a:sy n="104" d="100"/>
        </p:scale>
        <p:origin x="-34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8B1C92F-7EE5-4FEC-946A-4A722AB98993}" type="datetimeFigureOut">
              <a:rPr lang="en-GB" smtClean="0"/>
              <a:pPr/>
              <a:t>29/06/2012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3478C3-FE23-47E5-8CBD-CA49D4833666}"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8B1C92F-7EE5-4FEC-946A-4A722AB98993}" type="datetimeFigureOut">
              <a:rPr lang="en-GB" smtClean="0"/>
              <a:pPr/>
              <a:t>29/06/2012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3478C3-FE23-47E5-8CBD-CA49D4833666}"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B1C92F-7EE5-4FEC-946A-4A722AB98993}" type="datetimeFigureOut">
              <a:rPr lang="en-GB" smtClean="0"/>
              <a:pPr/>
              <a:t>29/06/2012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3478C3-FE23-47E5-8CBD-CA49D4833666}"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8B1C92F-7EE5-4FEC-946A-4A722AB98993}" type="datetimeFigureOut">
              <a:rPr lang="en-GB" smtClean="0"/>
              <a:pPr/>
              <a:t>29/06/2012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3478C3-FE23-47E5-8CBD-CA49D4833666}"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8B1C92F-7EE5-4FEC-946A-4A722AB98993}" type="datetimeFigureOut">
              <a:rPr lang="en-GB" smtClean="0"/>
              <a:pPr/>
              <a:t>29/06/2012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13478C3-FE23-47E5-8CBD-CA49D4833666}"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8B1C92F-7EE5-4FEC-946A-4A722AB98993}" type="datetimeFigureOut">
              <a:rPr lang="en-GB" smtClean="0"/>
              <a:pPr/>
              <a:t>29/06/2012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13478C3-FE23-47E5-8CBD-CA49D483366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B1C92F-7EE5-4FEC-946A-4A722AB98993}" type="datetimeFigureOut">
              <a:rPr lang="en-GB" smtClean="0"/>
              <a:pPr/>
              <a:t>29/06/2012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13478C3-FE23-47E5-8CBD-CA49D4833666}"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B1C92F-7EE5-4FEC-946A-4A722AB98993}" type="datetimeFigureOut">
              <a:rPr lang="en-GB" smtClean="0"/>
              <a:pPr/>
              <a:t>29/06/2012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3478C3-FE23-47E5-8CBD-CA49D4833666}"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B1C92F-7EE5-4FEC-946A-4A722AB98993}" type="datetimeFigureOut">
              <a:rPr lang="en-GB" smtClean="0"/>
              <a:pPr/>
              <a:t>29/06/2012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3478C3-FE23-47E5-8CBD-CA49D4833666}"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8B1C92F-7EE5-4FEC-946A-4A722AB98993}" type="datetimeFigureOut">
              <a:rPr lang="en-GB" smtClean="0"/>
              <a:pPr/>
              <a:t>29/06/2012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3478C3-FE23-47E5-8CBD-CA49D4833666}"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8B1C92F-7EE5-4FEC-946A-4A722AB98993}" type="datetimeFigureOut">
              <a:rPr lang="en-GB" smtClean="0"/>
              <a:pPr/>
              <a:t>29/06/2012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3478C3-FE23-47E5-8CBD-CA49D4833666}"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B1C92F-7EE5-4FEC-946A-4A722AB98993}" type="datetimeFigureOut">
              <a:rPr lang="en-GB" smtClean="0"/>
              <a:pPr/>
              <a:t>29/06/2012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3478C3-FE23-47E5-8CBD-CA49D4833666}"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xml"/><Relationship Id="rId1" Type="http://schemas.openxmlformats.org/officeDocument/2006/relationships/themeOverride" Target="../theme/themeOverride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latin typeface="Arial" pitchFamily="34" charset="0"/>
                <a:cs typeface="Arial" pitchFamily="34" charset="0"/>
              </a:rPr>
              <a:t>A Cluster view of quality using the General Practice Outcome Standards and Framework</a:t>
            </a:r>
            <a:endParaRPr lang="en-GB"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GB" dirty="0" smtClean="0">
                <a:solidFill>
                  <a:schemeClr val="tx1"/>
                </a:solidFill>
                <a:latin typeface="Arial" pitchFamily="34" charset="0"/>
                <a:cs typeface="Arial" pitchFamily="34" charset="0"/>
              </a:rPr>
              <a:t>5</a:t>
            </a:r>
            <a:r>
              <a:rPr lang="en-GB" baseline="30000" dirty="0" smtClean="0">
                <a:solidFill>
                  <a:schemeClr val="tx1"/>
                </a:solidFill>
                <a:latin typeface="Arial" pitchFamily="34" charset="0"/>
                <a:cs typeface="Arial" pitchFamily="34" charset="0"/>
              </a:rPr>
              <a:t>th</a:t>
            </a:r>
            <a:r>
              <a:rPr lang="en-GB" dirty="0" smtClean="0">
                <a:solidFill>
                  <a:schemeClr val="tx1"/>
                </a:solidFill>
                <a:latin typeface="Arial" pitchFamily="34" charset="0"/>
                <a:cs typeface="Arial" pitchFamily="34" charset="0"/>
              </a:rPr>
              <a:t> July 2012</a:t>
            </a:r>
            <a:endParaRPr lang="en-GB" dirty="0">
              <a:solidFill>
                <a:schemeClr val="tx1"/>
              </a:solidFill>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532"/>
            <a:ext cx="8229600" cy="523172"/>
          </a:xfrm>
          <a:noFill/>
          <a:ln w="12700" algn="ctr">
            <a:noFill/>
            <a:round/>
            <a:headEnd/>
            <a:tailEnd/>
          </a:ln>
          <a:effectLst/>
        </p:spPr>
        <p:txBody>
          <a:bodyPr vert="horz" wrap="square" lIns="91392" tIns="45696" rIns="91392" bIns="45696" numCol="1" anchor="t" anchorCtr="0" compatLnSpc="1">
            <a:prstTxWarp prst="textNoShape">
              <a:avLst/>
            </a:prstTxWarp>
            <a:spAutoFit/>
          </a:bodyPr>
          <a:lstStyle/>
          <a:p>
            <a:pPr algn="l" defTabSz="914109" fontAlgn="base">
              <a:spcAft>
                <a:spcPct val="0"/>
              </a:spcAft>
              <a:defRPr/>
            </a:pPr>
            <a:r>
              <a:rPr lang="en-GB" sz="2800" b="1" dirty="0" smtClean="0">
                <a:solidFill>
                  <a:srgbClr val="333399"/>
                </a:solidFill>
                <a:latin typeface="Arial" pitchFamily="34" charset="0"/>
                <a:ea typeface="+mn-ea"/>
                <a:cs typeface="Arial" pitchFamily="34" charset="0"/>
              </a:rPr>
              <a:t>Purpose of this report</a:t>
            </a:r>
            <a:endParaRPr lang="en-GB" sz="2800" b="1" dirty="0">
              <a:solidFill>
                <a:srgbClr val="333399"/>
              </a:solidFill>
              <a:latin typeface="Arial" pitchFamily="34" charset="0"/>
              <a:ea typeface="+mn-ea"/>
              <a:cs typeface="Arial" pitchFamily="34" charset="0"/>
            </a:endParaRPr>
          </a:p>
        </p:txBody>
      </p:sp>
      <p:sp>
        <p:nvSpPr>
          <p:cNvPr id="3" name="Content Placeholder 2"/>
          <p:cNvSpPr>
            <a:spLocks noGrp="1"/>
          </p:cNvSpPr>
          <p:nvPr>
            <p:ph idx="1"/>
          </p:nvPr>
        </p:nvSpPr>
        <p:spPr/>
        <p:txBody>
          <a:bodyPr/>
          <a:lstStyle/>
          <a:p>
            <a:pPr>
              <a:buNone/>
            </a:pPr>
            <a:r>
              <a:rPr lang="en-GB" dirty="0" smtClean="0"/>
              <a:t>	</a:t>
            </a:r>
            <a:endParaRPr lang="en-GB" dirty="0"/>
          </a:p>
        </p:txBody>
      </p:sp>
      <p:sp>
        <p:nvSpPr>
          <p:cNvPr id="4" name="Content Placeholder 2"/>
          <p:cNvSpPr txBox="1">
            <a:spLocks/>
          </p:cNvSpPr>
          <p:nvPr/>
        </p:nvSpPr>
        <p:spPr>
          <a:xfrm>
            <a:off x="179512" y="764704"/>
            <a:ext cx="8568952" cy="5976664"/>
          </a:xfrm>
          <a:prstGeom prst="roundRect">
            <a:avLst/>
          </a:prstGeom>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fontScale="3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5200" dirty="0" smtClean="0">
                <a:latin typeface="Arial" pitchFamily="34" charset="0"/>
                <a:cs typeface="Arial" pitchFamily="34" charset="0"/>
              </a:rPr>
              <a:t>NHS London’s Delivery Group requested a thematic analysis of the general practice outcome standards to be presented at their July meeting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3700" b="0" i="0" u="none" strike="noStrike" kern="1200" cap="none" spc="0" normalizeH="0" baseline="0" noProof="0" dirty="0" smtClean="0">
              <a:ln>
                <a:noFill/>
              </a:ln>
              <a:solidFill>
                <a:schemeClr val="dk1"/>
              </a:solidFill>
              <a:effectLst/>
              <a:uLnTx/>
              <a:uFillTx/>
              <a:latin typeface="Arial" pitchFamily="34" charset="0"/>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5200" b="0" i="0" u="none" strike="noStrike" kern="1200" cap="none" spc="0" normalizeH="0" baseline="0" noProof="0" dirty="0" smtClean="0">
                <a:ln>
                  <a:noFill/>
                </a:ln>
                <a:solidFill>
                  <a:schemeClr val="dk1"/>
                </a:solidFill>
                <a:effectLst/>
                <a:uLnTx/>
                <a:uFillTx/>
                <a:latin typeface="Arial" pitchFamily="34" charset="0"/>
                <a:cs typeface="Arial" pitchFamily="34" charset="0"/>
              </a:rPr>
              <a:t>This</a:t>
            </a:r>
            <a:r>
              <a:rPr kumimoji="0" lang="en-GB" sz="5200" b="0" i="0" u="none" strike="noStrike" kern="1200" cap="none" spc="0" normalizeH="0" noProof="0" dirty="0" smtClean="0">
                <a:ln>
                  <a:noFill/>
                </a:ln>
                <a:solidFill>
                  <a:schemeClr val="dk1"/>
                </a:solidFill>
                <a:effectLst/>
                <a:uLnTx/>
                <a:uFillTx/>
                <a:latin typeface="Arial" pitchFamily="34" charset="0"/>
                <a:cs typeface="Arial" pitchFamily="34" charset="0"/>
              </a:rPr>
              <a:t> report provides analysis of </a:t>
            </a:r>
            <a:r>
              <a:rPr lang="en-GB" sz="5200" dirty="0" smtClean="0">
                <a:latin typeface="Arial" pitchFamily="34" charset="0"/>
                <a:cs typeface="Arial" pitchFamily="34" charset="0"/>
              </a:rPr>
              <a:t>achievement against </a:t>
            </a:r>
            <a:r>
              <a:rPr kumimoji="0" lang="en-GB" sz="5200" b="0" i="0" u="none" strike="noStrike" kern="1200" cap="none" spc="0" normalizeH="0" noProof="0" dirty="0" smtClean="0">
                <a:ln>
                  <a:noFill/>
                </a:ln>
                <a:solidFill>
                  <a:schemeClr val="dk1"/>
                </a:solidFill>
                <a:effectLst/>
                <a:uLnTx/>
                <a:uFillTx/>
                <a:latin typeface="Arial" pitchFamily="34" charset="0"/>
                <a:cs typeface="Arial" pitchFamily="34" charset="0"/>
              </a:rPr>
              <a:t>the general practice outcome standards by Cluster and PCT/CCG area that can be used by primary care commissioners to help identify where there may be risks to quality and patient safety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3700" b="0" i="0" u="none" strike="noStrike" kern="1200" cap="none" spc="0" normalizeH="0" noProof="0" dirty="0" smtClean="0">
              <a:ln>
                <a:noFill/>
              </a:ln>
              <a:solidFill>
                <a:schemeClr val="dk1"/>
              </a:solidFill>
              <a:effectLst/>
              <a:uLnTx/>
              <a:uFillTx/>
              <a:latin typeface="Arial" pitchFamily="34" charset="0"/>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sz="5200" baseline="0" dirty="0" smtClean="0">
                <a:latin typeface="Arial" pitchFamily="34" charset="0"/>
                <a:cs typeface="Arial" pitchFamily="34" charset="0"/>
              </a:rPr>
              <a:t>The intended end</a:t>
            </a:r>
            <a:r>
              <a:rPr lang="en-GB" sz="5200" dirty="0" smtClean="0">
                <a:latin typeface="Arial" pitchFamily="34" charset="0"/>
                <a:cs typeface="Arial" pitchFamily="34" charset="0"/>
              </a:rPr>
              <a:t> </a:t>
            </a:r>
            <a:r>
              <a:rPr lang="en-GB" sz="5200" baseline="0" dirty="0" smtClean="0">
                <a:latin typeface="Arial" pitchFamily="34" charset="0"/>
                <a:cs typeface="Arial" pitchFamily="34" charset="0"/>
              </a:rPr>
              <a:t>users of this report are primary</a:t>
            </a:r>
            <a:r>
              <a:rPr lang="en-GB" sz="5200" dirty="0" smtClean="0">
                <a:latin typeface="Arial" pitchFamily="34" charset="0"/>
                <a:cs typeface="Arial" pitchFamily="34" charset="0"/>
              </a:rPr>
              <a:t> care commissioners who can use this alongside their own local intelligence to assess the quality of care provided by their practices</a:t>
            </a:r>
          </a:p>
          <a:p>
            <a:pPr marL="342900" marR="0" lvl="0" indent="-342900" algn="l" defTabSz="914400" rtl="0" eaLnBrk="1" fontAlgn="auto" latinLnBrk="0" hangingPunct="1">
              <a:lnSpc>
                <a:spcPct val="100000"/>
              </a:lnSpc>
              <a:spcBef>
                <a:spcPct val="20000"/>
              </a:spcBef>
              <a:spcAft>
                <a:spcPts val="0"/>
              </a:spcAft>
              <a:buClrTx/>
              <a:buSzTx/>
              <a:tabLst/>
              <a:defRPr/>
            </a:pPr>
            <a:endParaRPr lang="en-GB" sz="3700" u="sng" dirty="0" smtClean="0">
              <a:latin typeface="Arial" pitchFamily="34" charset="0"/>
              <a:cs typeface="Arial" pitchFamily="34" charset="0"/>
            </a:endParaRPr>
          </a:p>
          <a:p>
            <a:pPr marL="342900" marR="0" lvl="0" indent="-342900" algn="l" defTabSz="914400" rtl="0" eaLnBrk="1" fontAlgn="auto" latinLnBrk="0" hangingPunct="1">
              <a:lnSpc>
                <a:spcPct val="100000"/>
              </a:lnSpc>
              <a:spcBef>
                <a:spcPct val="20000"/>
              </a:spcBef>
              <a:spcAft>
                <a:spcPts val="0"/>
              </a:spcAft>
              <a:buClrTx/>
              <a:buSzTx/>
              <a:tabLst/>
              <a:defRPr/>
            </a:pPr>
            <a:r>
              <a:rPr lang="en-GB" sz="5200" u="sng" dirty="0" smtClean="0">
                <a:latin typeface="Arial" pitchFamily="34" charset="0"/>
                <a:cs typeface="Arial" pitchFamily="34" charset="0"/>
              </a:rPr>
              <a:t>Next steps</a:t>
            </a:r>
          </a:p>
          <a:p>
            <a:pPr marL="342900" marR="0" lvl="0" indent="-342900" algn="l" defTabSz="914400" rtl="0" eaLnBrk="1" fontAlgn="auto" latinLnBrk="0" hangingPunct="1">
              <a:lnSpc>
                <a:spcPct val="100000"/>
              </a:lnSpc>
              <a:spcBef>
                <a:spcPct val="20000"/>
              </a:spcBef>
              <a:spcAft>
                <a:spcPts val="0"/>
              </a:spcAft>
              <a:buClrTx/>
              <a:buSzTx/>
              <a:tabLst/>
              <a:defRPr/>
            </a:pPr>
            <a:endParaRPr lang="en-GB" sz="3700" u="sng" dirty="0" smtClean="0">
              <a:latin typeface="Arial" pitchFamily="34" charset="0"/>
              <a:cs typeface="Arial" pitchFamily="34" charset="0"/>
            </a:endParaRPr>
          </a:p>
          <a:p>
            <a:pPr marL="514350" indent="-514350"/>
            <a:r>
              <a:rPr lang="en-GB" sz="5200" dirty="0" smtClean="0">
                <a:latin typeface="Arial" pitchFamily="34" charset="0"/>
                <a:cs typeface="Arial" pitchFamily="34" charset="0"/>
              </a:rPr>
              <a:t>	Assurance will be sought from the Directors of Primary Care at the Primary Care PLG on 15 August that:</a:t>
            </a:r>
          </a:p>
          <a:p>
            <a:pPr lvl="0">
              <a:buNone/>
            </a:pPr>
            <a:endParaRPr lang="en-GB" sz="3700" dirty="0" smtClean="0">
              <a:latin typeface="Arial" pitchFamily="34" charset="0"/>
              <a:cs typeface="Arial" pitchFamily="34" charset="0"/>
            </a:endParaRPr>
          </a:p>
          <a:p>
            <a:pPr marL="971550" lvl="1" indent="-514350">
              <a:buFont typeface="+mj-lt"/>
              <a:buAutoNum type="alphaLcParenR"/>
            </a:pPr>
            <a:r>
              <a:rPr lang="en-GB" sz="5200" dirty="0" smtClean="0">
                <a:latin typeface="Arial" pitchFamily="34" charset="0"/>
                <a:cs typeface="Arial" pitchFamily="34" charset="0"/>
              </a:rPr>
              <a:t>they have identified those practices where there are risks to the quality and safety of the service patients are receiving by triangulating local intelligence with the general practice outcome standards assessment ratings</a:t>
            </a:r>
          </a:p>
          <a:p>
            <a:pPr marL="971550" lvl="1" indent="-514350">
              <a:buFont typeface="+mj-lt"/>
              <a:buAutoNum type="alphaLcParenR"/>
            </a:pPr>
            <a:r>
              <a:rPr lang="en-GB" sz="5200" dirty="0" smtClean="0">
                <a:latin typeface="Arial" pitchFamily="34" charset="0"/>
                <a:cs typeface="Arial" pitchFamily="34" charset="0"/>
              </a:rPr>
              <a:t>that the necessary steps are being taken, as outlined in the ‘Guidance for Good Performance Management of General Practice’ to support general practice to improve and to address under performing practices</a:t>
            </a:r>
          </a:p>
        </p:txBody>
      </p:sp>
      <p:sp>
        <p:nvSpPr>
          <p:cNvPr id="5" name="Slide Number Placeholder 3"/>
          <p:cNvSpPr txBox="1">
            <a:spLocks/>
          </p:cNvSpPr>
          <p:nvPr/>
        </p:nvSpPr>
        <p:spPr>
          <a:xfrm>
            <a:off x="8814855" y="6553919"/>
            <a:ext cx="316894" cy="288032"/>
          </a:xfrm>
          <a:prstGeom prst="rect">
            <a:avLst/>
          </a:prstGeom>
        </p:spPr>
        <p:txBody>
          <a:bodyPr lIns="91411" tIns="45706" rIns="91411" bIns="45706"/>
          <a:lstStyle/>
          <a:p>
            <a:pPr algn="ctr" defTabSz="914109">
              <a:defRPr/>
            </a:pPr>
            <a:fld id="{9B0B4C53-38A4-4057-B81B-5A444869955D}" type="slidenum">
              <a:rPr lang="en-US" sz="900" kern="0" smtClean="0">
                <a:solidFill>
                  <a:sysClr val="windowText" lastClr="000000"/>
                </a:solidFill>
                <a:latin typeface="Arial" pitchFamily="34" charset="0"/>
                <a:cs typeface="Arial" pitchFamily="34" charset="0"/>
              </a:rPr>
              <a:pPr algn="ctr" defTabSz="914109">
                <a:defRPr/>
              </a:pPr>
              <a:t>2</a:t>
            </a:fld>
            <a:r>
              <a:rPr lang="en-US" sz="900" kern="0" dirty="0" smtClean="0">
                <a:solidFill>
                  <a:sysClr val="windowText" lastClr="000000"/>
                </a:solidFill>
                <a:latin typeface="Arial" pitchFamily="34" charset="0"/>
                <a:cs typeface="Arial" pitchFamily="34" charset="0"/>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76672"/>
            <a:ext cx="8280920" cy="6336704"/>
          </a:xfrm>
          <a:prstGeom prst="roundRect">
            <a:avLst/>
          </a:prstGeom>
          <a:ln>
            <a:noFill/>
          </a:ln>
        </p:spPr>
        <p:style>
          <a:lnRef idx="2">
            <a:schemeClr val="accent1"/>
          </a:lnRef>
          <a:fillRef idx="1">
            <a:schemeClr val="lt1"/>
          </a:fillRef>
          <a:effectRef idx="0">
            <a:schemeClr val="accent1"/>
          </a:effectRef>
          <a:fontRef idx="minor">
            <a:schemeClr val="dk1"/>
          </a:fontRef>
        </p:style>
        <p:txBody>
          <a:bodyPr>
            <a:normAutofit fontScale="55000" lnSpcReduction="20000"/>
          </a:bodyPr>
          <a:lstStyle/>
          <a:p>
            <a:r>
              <a:rPr lang="en-US" dirty="0" smtClean="0">
                <a:latin typeface="Arial" pitchFamily="34" charset="0"/>
                <a:cs typeface="Arial" pitchFamily="34" charset="0"/>
              </a:rPr>
              <a:t>The intended primary users of the GP Practice Outcomes tool are PCT Cluster Primary Care Commissioners who will use this information to help identify where there may be risks to quality and patient safety and to inform the contract review process</a:t>
            </a:r>
          </a:p>
          <a:p>
            <a:endParaRPr lang="en-US" sz="900" dirty="0" smtClean="0">
              <a:latin typeface="Arial" pitchFamily="34" charset="0"/>
              <a:cs typeface="Arial" pitchFamily="34" charset="0"/>
            </a:endParaRPr>
          </a:p>
          <a:p>
            <a:r>
              <a:rPr lang="en-US" dirty="0" smtClean="0">
                <a:latin typeface="Arial" pitchFamily="34" charset="0"/>
                <a:cs typeface="Arial" pitchFamily="34" charset="0"/>
              </a:rPr>
              <a:t>The general practice outcome standards provide a high level warning system to be backed-up by robust performance management at a local level</a:t>
            </a:r>
          </a:p>
          <a:p>
            <a:endParaRPr lang="en-GB" sz="1100" dirty="0" smtClean="0">
              <a:latin typeface="Arial" pitchFamily="34" charset="0"/>
              <a:cs typeface="Arial" pitchFamily="34" charset="0"/>
            </a:endParaRPr>
          </a:p>
          <a:p>
            <a:r>
              <a:rPr lang="en-GB" dirty="0" smtClean="0">
                <a:latin typeface="Arial" pitchFamily="34" charset="0"/>
                <a:cs typeface="Arial" pitchFamily="34" charset="0"/>
              </a:rPr>
              <a:t>They help to provide an in-depth assessment of local practice performance and enable both the commissioner and GP contactors to reach an objective and rounded view of performance and compliance with their contractual obligations</a:t>
            </a:r>
          </a:p>
          <a:p>
            <a:endParaRPr lang="en-GB" sz="1100" dirty="0" smtClean="0">
              <a:latin typeface="Arial" pitchFamily="34" charset="0"/>
              <a:cs typeface="Arial" pitchFamily="34" charset="0"/>
            </a:endParaRPr>
          </a:p>
          <a:p>
            <a:r>
              <a:rPr lang="en-GB" dirty="0" smtClean="0">
                <a:latin typeface="Arial" pitchFamily="34" charset="0"/>
                <a:cs typeface="Arial" pitchFamily="34" charset="0"/>
              </a:rPr>
              <a:t>The general practice outcome standards provide one source of information  for managing and monitoring contractors. Any assessment of achievement should be considered alongside other local intelligence. </a:t>
            </a:r>
            <a:r>
              <a:rPr lang="en-US" dirty="0" smtClean="0">
                <a:latin typeface="Arial" pitchFamily="34" charset="0"/>
                <a:cs typeface="Arial" pitchFamily="34" charset="0"/>
              </a:rPr>
              <a:t>This will build a fuller picture that can enable a more detailed assessment and agreement on what action is required in discussion with individual practices</a:t>
            </a:r>
          </a:p>
          <a:p>
            <a:r>
              <a:rPr lang="en-US" sz="1100" dirty="0" smtClean="0">
                <a:latin typeface="Arial" pitchFamily="34" charset="0"/>
                <a:cs typeface="Arial" pitchFamily="34" charset="0"/>
              </a:rPr>
              <a:t>	</a:t>
            </a:r>
          </a:p>
          <a:p>
            <a:r>
              <a:rPr lang="en-US" dirty="0" smtClean="0">
                <a:latin typeface="Arial" pitchFamily="34" charset="0"/>
                <a:cs typeface="Arial" pitchFamily="34" charset="0"/>
              </a:rPr>
              <a:t>The Guidance for Good Performance Management of General Practice provides further information on the single London framework for </a:t>
            </a:r>
            <a:r>
              <a:rPr lang="en-GB" dirty="0" smtClean="0">
                <a:latin typeface="Arial" pitchFamily="34" charset="0"/>
                <a:cs typeface="Arial" pitchFamily="34" charset="0"/>
              </a:rPr>
              <a:t>using the contract to support general practice to improve and recommends steps that commissioners of primary medical services could take to address underperforming practices</a:t>
            </a:r>
          </a:p>
        </p:txBody>
      </p:sp>
      <p:sp>
        <p:nvSpPr>
          <p:cNvPr id="4" name="Slide Number Placeholder 3"/>
          <p:cNvSpPr txBox="1">
            <a:spLocks/>
          </p:cNvSpPr>
          <p:nvPr/>
        </p:nvSpPr>
        <p:spPr>
          <a:xfrm>
            <a:off x="8814855" y="6553919"/>
            <a:ext cx="316894" cy="288032"/>
          </a:xfrm>
          <a:prstGeom prst="rect">
            <a:avLst/>
          </a:prstGeom>
        </p:spPr>
        <p:txBody>
          <a:bodyPr lIns="91411" tIns="45706" rIns="91411" bIns="45706"/>
          <a:lstStyle/>
          <a:p>
            <a:pPr algn="ctr" defTabSz="914109">
              <a:defRPr/>
            </a:pPr>
            <a:fld id="{9B0B4C53-38A4-4057-B81B-5A444869955D}" type="slidenum">
              <a:rPr lang="en-US" sz="900" kern="0" smtClean="0">
                <a:solidFill>
                  <a:sysClr val="windowText" lastClr="000000"/>
                </a:solidFill>
                <a:latin typeface="Arial" pitchFamily="34" charset="0"/>
                <a:cs typeface="Arial" pitchFamily="34" charset="0"/>
              </a:rPr>
              <a:pPr algn="ctr" defTabSz="914109">
                <a:defRPr/>
              </a:pPr>
              <a:t>3</a:t>
            </a:fld>
            <a:r>
              <a:rPr lang="en-US" sz="900" kern="0" dirty="0" smtClean="0">
                <a:solidFill>
                  <a:sysClr val="windowText" lastClr="000000"/>
                </a:solidFill>
                <a:latin typeface="Arial" pitchFamily="34" charset="0"/>
                <a:cs typeface="Arial" pitchFamily="34" charset="0"/>
              </a:rPr>
              <a:t> </a:t>
            </a:r>
          </a:p>
        </p:txBody>
      </p:sp>
      <p:sp>
        <p:nvSpPr>
          <p:cNvPr id="2" name="Title 1"/>
          <p:cNvSpPr>
            <a:spLocks noGrp="1"/>
          </p:cNvSpPr>
          <p:nvPr>
            <p:ph type="title"/>
          </p:nvPr>
        </p:nvSpPr>
        <p:spPr>
          <a:xfrm>
            <a:off x="395536" y="241532"/>
            <a:ext cx="8229600" cy="523172"/>
          </a:xfrm>
          <a:noFill/>
          <a:ln w="12700" algn="ctr">
            <a:noFill/>
            <a:round/>
            <a:headEnd/>
            <a:tailEnd/>
          </a:ln>
          <a:effectLst/>
        </p:spPr>
        <p:txBody>
          <a:bodyPr vert="horz" wrap="square" lIns="91392" tIns="45696" rIns="91392" bIns="45696" numCol="1" rtlCol="0" anchor="t" anchorCtr="0" compatLnSpc="1">
            <a:prstTxWarp prst="textNoShape">
              <a:avLst/>
            </a:prstTxWarp>
            <a:spAutoFit/>
          </a:bodyPr>
          <a:lstStyle/>
          <a:p>
            <a:pPr algn="l" defTabSz="914109" fontAlgn="base">
              <a:spcAft>
                <a:spcPct val="0"/>
              </a:spcAft>
              <a:defRPr/>
            </a:pPr>
            <a:r>
              <a:rPr lang="en-GB" sz="2800" b="1" dirty="0" smtClean="0">
                <a:solidFill>
                  <a:srgbClr val="333399"/>
                </a:solidFill>
                <a:latin typeface="Arial" pitchFamily="34" charset="0"/>
                <a:ea typeface="+mn-ea"/>
                <a:cs typeface="Arial" pitchFamily="34" charset="0"/>
              </a:rPr>
              <a:t>Principles</a:t>
            </a:r>
            <a:endParaRPr lang="en-GB" sz="2800" b="1" dirty="0">
              <a:solidFill>
                <a:srgbClr val="333399"/>
              </a:solidFill>
              <a:latin typeface="Arial" pitchFamily="34" charset="0"/>
              <a:ea typeface="+mn-ea"/>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54059"/>
          </a:xfrm>
          <a:noFill/>
          <a:ln w="12700" algn="ctr">
            <a:noFill/>
            <a:round/>
            <a:headEnd/>
            <a:tailEnd/>
          </a:ln>
          <a:effectLst/>
        </p:spPr>
        <p:txBody>
          <a:bodyPr vert="horz" wrap="square" lIns="91392" tIns="45696" rIns="91392" bIns="45696" numCol="1" rtlCol="0" anchor="t" anchorCtr="0" compatLnSpc="1">
            <a:prstTxWarp prst="textNoShape">
              <a:avLst/>
            </a:prstTxWarp>
            <a:spAutoFit/>
          </a:bodyPr>
          <a:lstStyle/>
          <a:p>
            <a:pPr algn="l" defTabSz="914109" fontAlgn="base">
              <a:spcAft>
                <a:spcPct val="0"/>
              </a:spcAft>
              <a:defRPr/>
            </a:pPr>
            <a:r>
              <a:rPr lang="en-GB" sz="2800" b="1" dirty="0" smtClean="0">
                <a:solidFill>
                  <a:srgbClr val="333399"/>
                </a:solidFill>
                <a:latin typeface="Arial" pitchFamily="34" charset="0"/>
                <a:ea typeface="+mn-ea"/>
                <a:cs typeface="Arial" pitchFamily="34" charset="0"/>
              </a:rPr>
              <a:t>Cluster achievement: percentage of GP practices in each achievement category  </a:t>
            </a:r>
          </a:p>
        </p:txBody>
      </p:sp>
      <p:pic>
        <p:nvPicPr>
          <p:cNvPr id="1027" name="Picture 3"/>
          <p:cNvPicPr>
            <a:picLocks noGrp="1" noChangeAspect="1" noChangeArrowheads="1"/>
          </p:cNvPicPr>
          <p:nvPr>
            <p:ph idx="1"/>
          </p:nvPr>
        </p:nvPicPr>
        <p:blipFill>
          <a:blip r:embed="rId2" cstate="print"/>
          <a:srcRect l="25190" t="24497" r="11545" b="21409"/>
          <a:stretch>
            <a:fillRect/>
          </a:stretch>
        </p:blipFill>
        <p:spPr bwMode="auto">
          <a:xfrm>
            <a:off x="827584" y="1340769"/>
            <a:ext cx="7560840" cy="5040559"/>
          </a:xfrm>
          <a:prstGeom prst="rect">
            <a:avLst/>
          </a:prstGeom>
          <a:noFill/>
          <a:ln w="9525">
            <a:solidFill>
              <a:schemeClr val="tx1"/>
            </a:solidFill>
            <a:miter lim="800000"/>
            <a:headEnd/>
            <a:tailEnd/>
          </a:ln>
        </p:spPr>
      </p:pic>
      <p:sp>
        <p:nvSpPr>
          <p:cNvPr id="4" name="Slide Number Placeholder 3"/>
          <p:cNvSpPr txBox="1">
            <a:spLocks/>
          </p:cNvSpPr>
          <p:nvPr/>
        </p:nvSpPr>
        <p:spPr>
          <a:xfrm>
            <a:off x="8814855" y="6553919"/>
            <a:ext cx="316894" cy="288032"/>
          </a:xfrm>
          <a:prstGeom prst="rect">
            <a:avLst/>
          </a:prstGeom>
        </p:spPr>
        <p:txBody>
          <a:bodyPr lIns="91411" tIns="45706" rIns="91411" bIns="45706"/>
          <a:lstStyle/>
          <a:p>
            <a:pPr algn="ctr" defTabSz="914109">
              <a:defRPr/>
            </a:pPr>
            <a:fld id="{9B0B4C53-38A4-4057-B81B-5A444869955D}" type="slidenum">
              <a:rPr lang="en-US" sz="900" kern="0" smtClean="0">
                <a:solidFill>
                  <a:sysClr val="windowText" lastClr="000000"/>
                </a:solidFill>
                <a:latin typeface="Arial" pitchFamily="34" charset="0"/>
                <a:cs typeface="Arial" pitchFamily="34" charset="0"/>
              </a:rPr>
              <a:pPr algn="ctr" defTabSz="914109">
                <a:defRPr/>
              </a:pPr>
              <a:t>4</a:t>
            </a:fld>
            <a:r>
              <a:rPr lang="en-US" sz="900" kern="0" dirty="0" smtClean="0">
                <a:solidFill>
                  <a:sysClr val="windowText" lastClr="000000"/>
                </a:solidFill>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954059"/>
          </a:xfrm>
          <a:noFill/>
          <a:ln w="12700" algn="ctr">
            <a:noFill/>
            <a:round/>
            <a:headEnd/>
            <a:tailEnd/>
          </a:ln>
          <a:effectLst/>
        </p:spPr>
        <p:txBody>
          <a:bodyPr vert="horz" wrap="square" lIns="91392" tIns="45696" rIns="91392" bIns="45696" numCol="1" rtlCol="0" anchor="t" anchorCtr="0" compatLnSpc="1">
            <a:prstTxWarp prst="textNoShape">
              <a:avLst/>
            </a:prstTxWarp>
            <a:spAutoFit/>
          </a:bodyPr>
          <a:lstStyle/>
          <a:p>
            <a:pPr algn="l" defTabSz="914109" fontAlgn="base">
              <a:spcAft>
                <a:spcPct val="0"/>
              </a:spcAft>
              <a:defRPr/>
            </a:pPr>
            <a:r>
              <a:rPr lang="en-GB" sz="2800" b="1" dirty="0" smtClean="0">
                <a:solidFill>
                  <a:srgbClr val="333399"/>
                </a:solidFill>
                <a:latin typeface="Arial" pitchFamily="34" charset="0"/>
                <a:ea typeface="+mn-ea"/>
                <a:cs typeface="Arial" pitchFamily="34" charset="0"/>
              </a:rPr>
              <a:t>Number and percentage of GP practices in each achievement category for each Cluster</a:t>
            </a:r>
            <a:endParaRPr lang="en-GB" sz="2800" b="1" dirty="0">
              <a:solidFill>
                <a:srgbClr val="333399"/>
              </a:solidFill>
              <a:latin typeface="Arial" pitchFamily="34" charset="0"/>
              <a:ea typeface="+mn-ea"/>
              <a:cs typeface="Arial" pitchFamily="34" charset="0"/>
            </a:endParaRPr>
          </a:p>
        </p:txBody>
      </p:sp>
      <p:pic>
        <p:nvPicPr>
          <p:cNvPr id="6" name="Picture 4"/>
          <p:cNvPicPr>
            <a:picLocks noGrp="1" noChangeAspect="1" noChangeArrowheads="1"/>
          </p:cNvPicPr>
          <p:nvPr>
            <p:ph idx="1"/>
          </p:nvPr>
        </p:nvPicPr>
        <p:blipFill>
          <a:blip r:embed="rId3" cstate="print"/>
          <a:srcRect l="25190" t="30861" r="11545" b="29364"/>
          <a:stretch>
            <a:fillRect/>
          </a:stretch>
        </p:blipFill>
        <p:spPr bwMode="auto">
          <a:xfrm>
            <a:off x="323528" y="1700807"/>
            <a:ext cx="8424936" cy="4426809"/>
          </a:xfrm>
          <a:prstGeom prst="rect">
            <a:avLst/>
          </a:prstGeom>
          <a:noFill/>
          <a:ln w="9525">
            <a:solidFill>
              <a:schemeClr val="tx1"/>
            </a:solidFill>
            <a:miter lim="800000"/>
            <a:headEnd/>
            <a:tailEnd/>
          </a:ln>
        </p:spPr>
      </p:pic>
      <p:sp>
        <p:nvSpPr>
          <p:cNvPr id="5" name="Slide Number Placeholder 3"/>
          <p:cNvSpPr txBox="1">
            <a:spLocks/>
          </p:cNvSpPr>
          <p:nvPr/>
        </p:nvSpPr>
        <p:spPr>
          <a:xfrm>
            <a:off x="8814855" y="6553919"/>
            <a:ext cx="316894" cy="288032"/>
          </a:xfrm>
          <a:prstGeom prst="rect">
            <a:avLst/>
          </a:prstGeom>
        </p:spPr>
        <p:txBody>
          <a:bodyPr lIns="91411" tIns="45706" rIns="91411" bIns="45706"/>
          <a:lstStyle/>
          <a:p>
            <a:pPr algn="ctr" defTabSz="914109">
              <a:defRPr/>
            </a:pPr>
            <a:fld id="{9B0B4C53-38A4-4057-B81B-5A444869955D}" type="slidenum">
              <a:rPr lang="en-US" sz="900" kern="0" smtClean="0">
                <a:solidFill>
                  <a:sysClr val="windowText" lastClr="000000"/>
                </a:solidFill>
                <a:latin typeface="Arial" pitchFamily="34" charset="0"/>
                <a:cs typeface="Arial" pitchFamily="34" charset="0"/>
              </a:rPr>
              <a:pPr algn="ctr" defTabSz="914109">
                <a:defRPr/>
              </a:pPr>
              <a:t>5</a:t>
            </a:fld>
            <a:r>
              <a:rPr lang="en-US" sz="900" kern="0" dirty="0" smtClean="0">
                <a:solidFill>
                  <a:sysClr val="windowText" lastClr="000000"/>
                </a:solidFill>
                <a:latin typeface="Arial" pitchFamily="34" charset="0"/>
                <a:cs typeface="Arial" pitchFamily="34" charset="0"/>
              </a:rPr>
              <a:t> </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 name="Group 176"/>
          <p:cNvGrpSpPr/>
          <p:nvPr/>
        </p:nvGrpSpPr>
        <p:grpSpPr>
          <a:xfrm>
            <a:off x="1763688" y="880145"/>
            <a:ext cx="8187142" cy="5437490"/>
            <a:chOff x="827584" y="816344"/>
            <a:chExt cx="9096824" cy="6041656"/>
          </a:xfrm>
        </p:grpSpPr>
        <p:sp>
          <p:nvSpPr>
            <p:cNvPr id="10" name="Rectangle 9"/>
            <p:cNvSpPr/>
            <p:nvPr/>
          </p:nvSpPr>
          <p:spPr>
            <a:xfrm>
              <a:off x="4428555" y="4181075"/>
              <a:ext cx="2880320"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11" tIns="45706" rIns="91411" bIns="45706" rtlCol="0" anchor="ctr"/>
            <a:lstStyle/>
            <a:p>
              <a:pPr algn="ctr" defTabSz="914109"/>
              <a:endParaRPr lang="en-GB" sz="1600" dirty="0">
                <a:solidFill>
                  <a:prstClr val="black"/>
                </a:solidFill>
                <a:latin typeface="Arial" pitchFamily="34" charset="0"/>
                <a:cs typeface="Arial" pitchFamily="34" charset="0"/>
              </a:endParaRPr>
            </a:p>
          </p:txBody>
        </p:sp>
        <p:sp>
          <p:nvSpPr>
            <p:cNvPr id="14" name="Slide Number Placeholder 3"/>
            <p:cNvSpPr txBox="1">
              <a:spLocks/>
            </p:cNvSpPr>
            <p:nvPr/>
          </p:nvSpPr>
          <p:spPr>
            <a:xfrm>
              <a:off x="9607514" y="6569968"/>
              <a:ext cx="316894" cy="288032"/>
            </a:xfrm>
            <a:prstGeom prst="rect">
              <a:avLst/>
            </a:prstGeom>
          </p:spPr>
          <p:txBody>
            <a:bodyPr lIns="91411" tIns="45706" rIns="91411" bIns="45706"/>
            <a:lstStyle/>
            <a:p>
              <a:pPr algn="ctr" defTabSz="914109">
                <a:defRPr/>
              </a:pPr>
              <a:fld id="{9B0B4C53-38A4-4057-B81B-5A444869955D}" type="slidenum">
                <a:rPr lang="en-US" sz="900" kern="0" smtClean="0">
                  <a:solidFill>
                    <a:sysClr val="windowText" lastClr="000000"/>
                  </a:solidFill>
                  <a:latin typeface="Arial" pitchFamily="34" charset="0"/>
                  <a:cs typeface="Arial" pitchFamily="34" charset="0"/>
                </a:rPr>
                <a:pPr algn="ctr" defTabSz="914109">
                  <a:defRPr/>
                </a:pPr>
                <a:t>6</a:t>
              </a:fld>
              <a:r>
                <a:rPr lang="en-US" sz="900" kern="0" dirty="0" smtClean="0">
                  <a:solidFill>
                    <a:sysClr val="windowText" lastClr="000000"/>
                  </a:solidFill>
                  <a:latin typeface="Arial" pitchFamily="34" charset="0"/>
                  <a:cs typeface="Arial" pitchFamily="34" charset="0"/>
                </a:rPr>
                <a:t> </a:t>
              </a:r>
            </a:p>
          </p:txBody>
        </p:sp>
        <p:sp>
          <p:nvSpPr>
            <p:cNvPr id="94" name="Freeform 23"/>
            <p:cNvSpPr>
              <a:spLocks/>
            </p:cNvSpPr>
            <p:nvPr/>
          </p:nvSpPr>
          <p:spPr bwMode="gray">
            <a:xfrm>
              <a:off x="2818309" y="3969119"/>
              <a:ext cx="1004888" cy="752475"/>
            </a:xfrm>
            <a:custGeom>
              <a:avLst/>
              <a:gdLst>
                <a:gd name="T0" fmla="*/ 66409 w 793"/>
                <a:gd name="T1" fmla="*/ 652007 h 595"/>
                <a:gd name="T2" fmla="*/ 56922 w 793"/>
                <a:gd name="T3" fmla="*/ 633069 h 595"/>
                <a:gd name="T4" fmla="*/ 56922 w 793"/>
                <a:gd name="T5" fmla="*/ 593840 h 595"/>
                <a:gd name="T6" fmla="*/ 18974 w 793"/>
                <a:gd name="T7" fmla="*/ 527557 h 595"/>
                <a:gd name="T8" fmla="*/ 56922 w 793"/>
                <a:gd name="T9" fmla="*/ 450453 h 595"/>
                <a:gd name="T10" fmla="*/ 47435 w 793"/>
                <a:gd name="T11" fmla="*/ 403108 h 595"/>
                <a:gd name="T12" fmla="*/ 28461 w 793"/>
                <a:gd name="T13" fmla="*/ 326003 h 595"/>
                <a:gd name="T14" fmla="*/ 37948 w 793"/>
                <a:gd name="T15" fmla="*/ 239430 h 595"/>
                <a:gd name="T16" fmla="*/ 9487 w 793"/>
                <a:gd name="T17" fmla="*/ 152856 h 595"/>
                <a:gd name="T18" fmla="*/ 0 w 793"/>
                <a:gd name="T19" fmla="*/ 77105 h 595"/>
                <a:gd name="T20" fmla="*/ 28461 w 793"/>
                <a:gd name="T21" fmla="*/ 56814 h 595"/>
                <a:gd name="T22" fmla="*/ 37948 w 793"/>
                <a:gd name="T23" fmla="*/ 37876 h 595"/>
                <a:gd name="T24" fmla="*/ 277833 w 793"/>
                <a:gd name="T25" fmla="*/ 0 h 595"/>
                <a:gd name="T26" fmla="*/ 345597 w 793"/>
                <a:gd name="T27" fmla="*/ 18938 h 595"/>
                <a:gd name="T28" fmla="*/ 355084 w 793"/>
                <a:gd name="T29" fmla="*/ 28407 h 595"/>
                <a:gd name="T30" fmla="*/ 374058 w 793"/>
                <a:gd name="T31" fmla="*/ 28407 h 595"/>
                <a:gd name="T32" fmla="*/ 451309 w 793"/>
                <a:gd name="T33" fmla="*/ 18938 h 595"/>
                <a:gd name="T34" fmla="*/ 517717 w 793"/>
                <a:gd name="T35" fmla="*/ 18938 h 595"/>
                <a:gd name="T36" fmla="*/ 604455 w 793"/>
                <a:gd name="T37" fmla="*/ 0 h 595"/>
                <a:gd name="T38" fmla="*/ 604455 w 793"/>
                <a:gd name="T39" fmla="*/ 77105 h 595"/>
                <a:gd name="T40" fmla="*/ 623429 w 793"/>
                <a:gd name="T41" fmla="*/ 152856 h 595"/>
                <a:gd name="T42" fmla="*/ 613942 w 793"/>
                <a:gd name="T43" fmla="*/ 192085 h 595"/>
                <a:gd name="T44" fmla="*/ 632916 w 793"/>
                <a:gd name="T45" fmla="*/ 248899 h 595"/>
                <a:gd name="T46" fmla="*/ 710167 w 793"/>
                <a:gd name="T47" fmla="*/ 277306 h 595"/>
                <a:gd name="T48" fmla="*/ 768445 w 793"/>
                <a:gd name="T49" fmla="*/ 326003 h 595"/>
                <a:gd name="T50" fmla="*/ 806392 w 793"/>
                <a:gd name="T51" fmla="*/ 326003 h 595"/>
                <a:gd name="T52" fmla="*/ 825366 w 793"/>
                <a:gd name="T53" fmla="*/ 307065 h 595"/>
                <a:gd name="T54" fmla="*/ 931078 w 793"/>
                <a:gd name="T55" fmla="*/ 373348 h 595"/>
                <a:gd name="T56" fmla="*/ 959539 w 793"/>
                <a:gd name="T57" fmla="*/ 392286 h 595"/>
                <a:gd name="T58" fmla="*/ 902617 w 793"/>
                <a:gd name="T59" fmla="*/ 440984 h 595"/>
                <a:gd name="T60" fmla="*/ 1017816 w 793"/>
                <a:gd name="T61" fmla="*/ 488329 h 595"/>
                <a:gd name="T62" fmla="*/ 1027303 w 793"/>
                <a:gd name="T63" fmla="*/ 478860 h 595"/>
                <a:gd name="T64" fmla="*/ 1074738 w 793"/>
                <a:gd name="T65" fmla="*/ 488329 h 595"/>
                <a:gd name="T66" fmla="*/ 1055764 w 793"/>
                <a:gd name="T67" fmla="*/ 518088 h 595"/>
                <a:gd name="T68" fmla="*/ 1036790 w 793"/>
                <a:gd name="T69" fmla="*/ 527557 h 595"/>
                <a:gd name="T70" fmla="*/ 1027303 w 793"/>
                <a:gd name="T71" fmla="*/ 584371 h 595"/>
                <a:gd name="T72" fmla="*/ 1065251 w 793"/>
                <a:gd name="T73" fmla="*/ 661476 h 595"/>
                <a:gd name="T74" fmla="*/ 1055764 w 793"/>
                <a:gd name="T75" fmla="*/ 689882 h 595"/>
                <a:gd name="T76" fmla="*/ 998842 w 793"/>
                <a:gd name="T77" fmla="*/ 757518 h 595"/>
                <a:gd name="T78" fmla="*/ 959539 w 793"/>
                <a:gd name="T79" fmla="*/ 776456 h 595"/>
                <a:gd name="T80" fmla="*/ 902617 w 793"/>
                <a:gd name="T81" fmla="*/ 785925 h 595"/>
                <a:gd name="T82" fmla="*/ 815879 w 793"/>
                <a:gd name="T83" fmla="*/ 757518 h 595"/>
                <a:gd name="T84" fmla="*/ 738628 w 793"/>
                <a:gd name="T85" fmla="*/ 785925 h 595"/>
                <a:gd name="T86" fmla="*/ 700681 w 793"/>
                <a:gd name="T87" fmla="*/ 757518 h 595"/>
                <a:gd name="T88" fmla="*/ 672219 w 793"/>
                <a:gd name="T89" fmla="*/ 718290 h 595"/>
                <a:gd name="T90" fmla="*/ 632916 w 793"/>
                <a:gd name="T91" fmla="*/ 689882 h 595"/>
                <a:gd name="T92" fmla="*/ 498743 w 793"/>
                <a:gd name="T93" fmla="*/ 776456 h 595"/>
                <a:gd name="T94" fmla="*/ 460796 w 793"/>
                <a:gd name="T95" fmla="*/ 738580 h 595"/>
                <a:gd name="T96" fmla="*/ 393032 w 793"/>
                <a:gd name="T97" fmla="*/ 766987 h 595"/>
                <a:gd name="T98" fmla="*/ 374058 w 793"/>
                <a:gd name="T99" fmla="*/ 738580 h 595"/>
                <a:gd name="T100" fmla="*/ 345597 w 793"/>
                <a:gd name="T101" fmla="*/ 748049 h 595"/>
                <a:gd name="T102" fmla="*/ 326623 w 793"/>
                <a:gd name="T103" fmla="*/ 718290 h 595"/>
                <a:gd name="T104" fmla="*/ 306294 w 793"/>
                <a:gd name="T105" fmla="*/ 748049 h 595"/>
                <a:gd name="T106" fmla="*/ 230398 w 793"/>
                <a:gd name="T107" fmla="*/ 804863 h 595"/>
                <a:gd name="T108" fmla="*/ 211424 w 793"/>
                <a:gd name="T109" fmla="*/ 795394 h 595"/>
                <a:gd name="T110" fmla="*/ 153147 w 793"/>
                <a:gd name="T111" fmla="*/ 748049 h 595"/>
                <a:gd name="T112" fmla="*/ 105712 w 793"/>
                <a:gd name="T113" fmla="*/ 652007 h 595"/>
                <a:gd name="T114" fmla="*/ 66409 w 793"/>
                <a:gd name="T115" fmla="*/ 652007 h 59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93"/>
                <a:gd name="T175" fmla="*/ 0 h 595"/>
                <a:gd name="T176" fmla="*/ 793 w 793"/>
                <a:gd name="T177" fmla="*/ 595 h 59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93" h="595">
                  <a:moveTo>
                    <a:pt x="49" y="482"/>
                  </a:moveTo>
                  <a:lnTo>
                    <a:pt x="42" y="468"/>
                  </a:lnTo>
                  <a:lnTo>
                    <a:pt x="42" y="439"/>
                  </a:lnTo>
                  <a:lnTo>
                    <a:pt x="14" y="390"/>
                  </a:lnTo>
                  <a:lnTo>
                    <a:pt x="42" y="333"/>
                  </a:lnTo>
                  <a:lnTo>
                    <a:pt x="35" y="298"/>
                  </a:lnTo>
                  <a:lnTo>
                    <a:pt x="21" y="241"/>
                  </a:lnTo>
                  <a:lnTo>
                    <a:pt x="28" y="177"/>
                  </a:lnTo>
                  <a:lnTo>
                    <a:pt x="7" y="113"/>
                  </a:lnTo>
                  <a:lnTo>
                    <a:pt x="0" y="57"/>
                  </a:lnTo>
                  <a:lnTo>
                    <a:pt x="21" y="42"/>
                  </a:lnTo>
                  <a:lnTo>
                    <a:pt x="28" y="28"/>
                  </a:lnTo>
                  <a:lnTo>
                    <a:pt x="205" y="0"/>
                  </a:lnTo>
                  <a:lnTo>
                    <a:pt x="255" y="14"/>
                  </a:lnTo>
                  <a:lnTo>
                    <a:pt x="262" y="21"/>
                  </a:lnTo>
                  <a:lnTo>
                    <a:pt x="276" y="21"/>
                  </a:lnTo>
                  <a:lnTo>
                    <a:pt x="333" y="14"/>
                  </a:lnTo>
                  <a:lnTo>
                    <a:pt x="382" y="14"/>
                  </a:lnTo>
                  <a:lnTo>
                    <a:pt x="446" y="0"/>
                  </a:lnTo>
                  <a:lnTo>
                    <a:pt x="446" y="57"/>
                  </a:lnTo>
                  <a:lnTo>
                    <a:pt x="460" y="113"/>
                  </a:lnTo>
                  <a:lnTo>
                    <a:pt x="453" y="142"/>
                  </a:lnTo>
                  <a:lnTo>
                    <a:pt x="467" y="184"/>
                  </a:lnTo>
                  <a:lnTo>
                    <a:pt x="524" y="205"/>
                  </a:lnTo>
                  <a:lnTo>
                    <a:pt x="567" y="241"/>
                  </a:lnTo>
                  <a:lnTo>
                    <a:pt x="595" y="241"/>
                  </a:lnTo>
                  <a:lnTo>
                    <a:pt x="609" y="227"/>
                  </a:lnTo>
                  <a:lnTo>
                    <a:pt x="687" y="276"/>
                  </a:lnTo>
                  <a:lnTo>
                    <a:pt x="708" y="290"/>
                  </a:lnTo>
                  <a:lnTo>
                    <a:pt x="666" y="326"/>
                  </a:lnTo>
                  <a:lnTo>
                    <a:pt x="751" y="361"/>
                  </a:lnTo>
                  <a:lnTo>
                    <a:pt x="758" y="354"/>
                  </a:lnTo>
                  <a:lnTo>
                    <a:pt x="793" y="361"/>
                  </a:lnTo>
                  <a:lnTo>
                    <a:pt x="779" y="383"/>
                  </a:lnTo>
                  <a:lnTo>
                    <a:pt x="765" y="390"/>
                  </a:lnTo>
                  <a:lnTo>
                    <a:pt x="758" y="432"/>
                  </a:lnTo>
                  <a:lnTo>
                    <a:pt x="786" y="489"/>
                  </a:lnTo>
                  <a:lnTo>
                    <a:pt x="779" y="510"/>
                  </a:lnTo>
                  <a:lnTo>
                    <a:pt x="737" y="560"/>
                  </a:lnTo>
                  <a:lnTo>
                    <a:pt x="708" y="574"/>
                  </a:lnTo>
                  <a:lnTo>
                    <a:pt x="666" y="581"/>
                  </a:lnTo>
                  <a:lnTo>
                    <a:pt x="602" y="560"/>
                  </a:lnTo>
                  <a:lnTo>
                    <a:pt x="545" y="581"/>
                  </a:lnTo>
                  <a:lnTo>
                    <a:pt x="517" y="560"/>
                  </a:lnTo>
                  <a:lnTo>
                    <a:pt x="496" y="531"/>
                  </a:lnTo>
                  <a:lnTo>
                    <a:pt x="467" y="510"/>
                  </a:lnTo>
                  <a:lnTo>
                    <a:pt x="368" y="574"/>
                  </a:lnTo>
                  <a:lnTo>
                    <a:pt x="340" y="546"/>
                  </a:lnTo>
                  <a:lnTo>
                    <a:pt x="290" y="567"/>
                  </a:lnTo>
                  <a:lnTo>
                    <a:pt x="276" y="546"/>
                  </a:lnTo>
                  <a:lnTo>
                    <a:pt x="255" y="553"/>
                  </a:lnTo>
                  <a:lnTo>
                    <a:pt x="241" y="531"/>
                  </a:lnTo>
                  <a:lnTo>
                    <a:pt x="226" y="553"/>
                  </a:lnTo>
                  <a:lnTo>
                    <a:pt x="170" y="595"/>
                  </a:lnTo>
                  <a:lnTo>
                    <a:pt x="156" y="588"/>
                  </a:lnTo>
                  <a:lnTo>
                    <a:pt x="113" y="553"/>
                  </a:lnTo>
                  <a:lnTo>
                    <a:pt x="78" y="482"/>
                  </a:lnTo>
                  <a:lnTo>
                    <a:pt x="49" y="482"/>
                  </a:lnTo>
                  <a:close/>
                </a:path>
              </a:pathLst>
            </a:custGeom>
            <a:solidFill>
              <a:schemeClr val="accent3">
                <a:lumMod val="60000"/>
                <a:lumOff val="4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5" name="Freeform 27"/>
            <p:cNvSpPr>
              <a:spLocks/>
            </p:cNvSpPr>
            <p:nvPr/>
          </p:nvSpPr>
          <p:spPr bwMode="gray">
            <a:xfrm>
              <a:off x="2790654" y="4578879"/>
              <a:ext cx="1003775" cy="982884"/>
            </a:xfrm>
            <a:custGeom>
              <a:avLst/>
              <a:gdLst>
                <a:gd name="T0" fmla="*/ 2147483647 w 794"/>
                <a:gd name="T1" fmla="*/ 2147483647 h 779"/>
                <a:gd name="T2" fmla="*/ 2147483647 w 794"/>
                <a:gd name="T3" fmla="*/ 2147483647 h 779"/>
                <a:gd name="T4" fmla="*/ 2147483647 w 794"/>
                <a:gd name="T5" fmla="*/ 2147483647 h 779"/>
                <a:gd name="T6" fmla="*/ 2147483647 w 794"/>
                <a:gd name="T7" fmla="*/ 2147483647 h 779"/>
                <a:gd name="T8" fmla="*/ 2147483647 w 794"/>
                <a:gd name="T9" fmla="*/ 2147483647 h 779"/>
                <a:gd name="T10" fmla="*/ 2147483647 w 794"/>
                <a:gd name="T11" fmla="*/ 2147483647 h 779"/>
                <a:gd name="T12" fmla="*/ 0 w 794"/>
                <a:gd name="T13" fmla="*/ 2147483647 h 779"/>
                <a:gd name="T14" fmla="*/ 2147483647 w 794"/>
                <a:gd name="T15" fmla="*/ 2147483647 h 779"/>
                <a:gd name="T16" fmla="*/ 2147483647 w 794"/>
                <a:gd name="T17" fmla="*/ 2147483647 h 779"/>
                <a:gd name="T18" fmla="*/ 2147483647 w 794"/>
                <a:gd name="T19" fmla="*/ 0 h 779"/>
                <a:gd name="T20" fmla="*/ 2147483647 w 794"/>
                <a:gd name="T21" fmla="*/ 0 h 779"/>
                <a:gd name="T22" fmla="*/ 2147483647 w 794"/>
                <a:gd name="T23" fmla="*/ 2147483647 h 779"/>
                <a:gd name="T24" fmla="*/ 2147483647 w 794"/>
                <a:gd name="T25" fmla="*/ 2147483647 h 779"/>
                <a:gd name="T26" fmla="*/ 2147483647 w 794"/>
                <a:gd name="T27" fmla="*/ 2147483647 h 779"/>
                <a:gd name="T28" fmla="*/ 2147483647 w 794"/>
                <a:gd name="T29" fmla="*/ 2147483647 h 779"/>
                <a:gd name="T30" fmla="*/ 2147483647 w 794"/>
                <a:gd name="T31" fmla="*/ 2147483647 h 779"/>
                <a:gd name="T32" fmla="*/ 2147483647 w 794"/>
                <a:gd name="T33" fmla="*/ 2147483647 h 779"/>
                <a:gd name="T34" fmla="*/ 2147483647 w 794"/>
                <a:gd name="T35" fmla="*/ 2147483647 h 779"/>
                <a:gd name="T36" fmla="*/ 2147483647 w 794"/>
                <a:gd name="T37" fmla="*/ 2147483647 h 779"/>
                <a:gd name="T38" fmla="*/ 2147483647 w 794"/>
                <a:gd name="T39" fmla="*/ 2147483647 h 779"/>
                <a:gd name="T40" fmla="*/ 2147483647 w 794"/>
                <a:gd name="T41" fmla="*/ 2147483647 h 779"/>
                <a:gd name="T42" fmla="*/ 2147483647 w 794"/>
                <a:gd name="T43" fmla="*/ 2147483647 h 779"/>
                <a:gd name="T44" fmla="*/ 2147483647 w 794"/>
                <a:gd name="T45" fmla="*/ 2147483647 h 779"/>
                <a:gd name="T46" fmla="*/ 2147483647 w 794"/>
                <a:gd name="T47" fmla="*/ 2147483647 h 779"/>
                <a:gd name="T48" fmla="*/ 2147483647 w 794"/>
                <a:gd name="T49" fmla="*/ 2147483647 h 779"/>
                <a:gd name="T50" fmla="*/ 2147483647 w 794"/>
                <a:gd name="T51" fmla="*/ 2147483647 h 779"/>
                <a:gd name="T52" fmla="*/ 2147483647 w 794"/>
                <a:gd name="T53" fmla="*/ 2147483647 h 779"/>
                <a:gd name="T54" fmla="*/ 2147483647 w 794"/>
                <a:gd name="T55" fmla="*/ 2147483647 h 779"/>
                <a:gd name="T56" fmla="*/ 2147483647 w 794"/>
                <a:gd name="T57" fmla="*/ 2147483647 h 779"/>
                <a:gd name="T58" fmla="*/ 2147483647 w 794"/>
                <a:gd name="T59" fmla="*/ 2147483647 h 779"/>
                <a:gd name="T60" fmla="*/ 2147483647 w 794"/>
                <a:gd name="T61" fmla="*/ 2147483647 h 779"/>
                <a:gd name="T62" fmla="*/ 2147483647 w 794"/>
                <a:gd name="T63" fmla="*/ 2147483647 h 779"/>
                <a:gd name="T64" fmla="*/ 2147483647 w 794"/>
                <a:gd name="T65" fmla="*/ 2147483647 h 779"/>
                <a:gd name="T66" fmla="*/ 2147483647 w 794"/>
                <a:gd name="T67" fmla="*/ 2147483647 h 779"/>
                <a:gd name="T68" fmla="*/ 2147483647 w 794"/>
                <a:gd name="T69" fmla="*/ 2147483647 h 779"/>
                <a:gd name="T70" fmla="*/ 2147483647 w 794"/>
                <a:gd name="T71" fmla="*/ 2147483647 h 779"/>
                <a:gd name="T72" fmla="*/ 2147483647 w 794"/>
                <a:gd name="T73" fmla="*/ 2147483647 h 779"/>
                <a:gd name="T74" fmla="*/ 2147483647 w 794"/>
                <a:gd name="T75" fmla="*/ 2147483647 h 779"/>
                <a:gd name="T76" fmla="*/ 2147483647 w 794"/>
                <a:gd name="T77" fmla="*/ 2147483647 h 779"/>
                <a:gd name="T78" fmla="*/ 2147483647 w 794"/>
                <a:gd name="T79" fmla="*/ 2147483647 h 779"/>
                <a:gd name="T80" fmla="*/ 2147483647 w 794"/>
                <a:gd name="T81" fmla="*/ 2147483647 h 779"/>
                <a:gd name="T82" fmla="*/ 2147483647 w 794"/>
                <a:gd name="T83" fmla="*/ 2147483647 h 779"/>
                <a:gd name="T84" fmla="*/ 2147483647 w 794"/>
                <a:gd name="T85" fmla="*/ 2147483647 h 779"/>
                <a:gd name="T86" fmla="*/ 2147483647 w 794"/>
                <a:gd name="T87" fmla="*/ 2147483647 h 779"/>
                <a:gd name="T88" fmla="*/ 2147483647 w 794"/>
                <a:gd name="T89" fmla="*/ 2147483647 h 779"/>
                <a:gd name="T90" fmla="*/ 2147483647 w 794"/>
                <a:gd name="T91" fmla="*/ 2147483647 h 779"/>
                <a:gd name="T92" fmla="*/ 2147483647 w 794"/>
                <a:gd name="T93" fmla="*/ 2147483647 h 779"/>
                <a:gd name="T94" fmla="*/ 2147483647 w 794"/>
                <a:gd name="T95" fmla="*/ 2147483647 h 779"/>
                <a:gd name="T96" fmla="*/ 2147483647 w 794"/>
                <a:gd name="T97" fmla="*/ 2147483647 h 779"/>
                <a:gd name="T98" fmla="*/ 2147483647 w 794"/>
                <a:gd name="T99" fmla="*/ 2147483647 h 779"/>
                <a:gd name="T100" fmla="*/ 2147483647 w 794"/>
                <a:gd name="T101" fmla="*/ 2147483647 h 779"/>
                <a:gd name="T102" fmla="*/ 2147483647 w 794"/>
                <a:gd name="T103" fmla="*/ 2147483647 h 77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94"/>
                <a:gd name="T157" fmla="*/ 0 h 779"/>
                <a:gd name="T158" fmla="*/ 794 w 794"/>
                <a:gd name="T159" fmla="*/ 779 h 77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94" h="779">
                  <a:moveTo>
                    <a:pt x="93" y="638"/>
                  </a:moveTo>
                  <a:lnTo>
                    <a:pt x="57" y="567"/>
                  </a:lnTo>
                  <a:lnTo>
                    <a:pt x="142" y="496"/>
                  </a:lnTo>
                  <a:lnTo>
                    <a:pt x="128" y="354"/>
                  </a:lnTo>
                  <a:lnTo>
                    <a:pt x="114" y="305"/>
                  </a:lnTo>
                  <a:lnTo>
                    <a:pt x="50" y="255"/>
                  </a:lnTo>
                  <a:lnTo>
                    <a:pt x="0" y="227"/>
                  </a:lnTo>
                  <a:lnTo>
                    <a:pt x="22" y="106"/>
                  </a:lnTo>
                  <a:lnTo>
                    <a:pt x="64" y="35"/>
                  </a:lnTo>
                  <a:lnTo>
                    <a:pt x="71" y="0"/>
                  </a:lnTo>
                  <a:lnTo>
                    <a:pt x="100" y="0"/>
                  </a:lnTo>
                  <a:lnTo>
                    <a:pt x="135" y="71"/>
                  </a:lnTo>
                  <a:lnTo>
                    <a:pt x="178" y="106"/>
                  </a:lnTo>
                  <a:lnTo>
                    <a:pt x="192" y="113"/>
                  </a:lnTo>
                  <a:lnTo>
                    <a:pt x="248" y="71"/>
                  </a:lnTo>
                  <a:lnTo>
                    <a:pt x="263" y="49"/>
                  </a:lnTo>
                  <a:lnTo>
                    <a:pt x="277" y="71"/>
                  </a:lnTo>
                  <a:lnTo>
                    <a:pt x="298" y="64"/>
                  </a:lnTo>
                  <a:lnTo>
                    <a:pt x="312" y="85"/>
                  </a:lnTo>
                  <a:lnTo>
                    <a:pt x="362" y="64"/>
                  </a:lnTo>
                  <a:lnTo>
                    <a:pt x="390" y="92"/>
                  </a:lnTo>
                  <a:lnTo>
                    <a:pt x="489" y="28"/>
                  </a:lnTo>
                  <a:lnTo>
                    <a:pt x="518" y="49"/>
                  </a:lnTo>
                  <a:lnTo>
                    <a:pt x="539" y="78"/>
                  </a:lnTo>
                  <a:lnTo>
                    <a:pt x="567" y="99"/>
                  </a:lnTo>
                  <a:lnTo>
                    <a:pt x="624" y="78"/>
                  </a:lnTo>
                  <a:lnTo>
                    <a:pt x="688" y="99"/>
                  </a:lnTo>
                  <a:lnTo>
                    <a:pt x="730" y="92"/>
                  </a:lnTo>
                  <a:lnTo>
                    <a:pt x="766" y="106"/>
                  </a:lnTo>
                  <a:lnTo>
                    <a:pt x="787" y="305"/>
                  </a:lnTo>
                  <a:lnTo>
                    <a:pt x="787" y="354"/>
                  </a:lnTo>
                  <a:lnTo>
                    <a:pt x="773" y="354"/>
                  </a:lnTo>
                  <a:lnTo>
                    <a:pt x="794" y="383"/>
                  </a:lnTo>
                  <a:lnTo>
                    <a:pt x="787" y="517"/>
                  </a:lnTo>
                  <a:lnTo>
                    <a:pt x="794" y="567"/>
                  </a:lnTo>
                  <a:lnTo>
                    <a:pt x="723" y="560"/>
                  </a:lnTo>
                  <a:lnTo>
                    <a:pt x="723" y="546"/>
                  </a:lnTo>
                  <a:lnTo>
                    <a:pt x="681" y="567"/>
                  </a:lnTo>
                  <a:lnTo>
                    <a:pt x="667" y="560"/>
                  </a:lnTo>
                  <a:lnTo>
                    <a:pt x="603" y="574"/>
                  </a:lnTo>
                  <a:lnTo>
                    <a:pt x="582" y="758"/>
                  </a:lnTo>
                  <a:lnTo>
                    <a:pt x="546" y="772"/>
                  </a:lnTo>
                  <a:lnTo>
                    <a:pt x="489" y="779"/>
                  </a:lnTo>
                  <a:lnTo>
                    <a:pt x="461" y="730"/>
                  </a:lnTo>
                  <a:lnTo>
                    <a:pt x="461" y="687"/>
                  </a:lnTo>
                  <a:lnTo>
                    <a:pt x="404" y="680"/>
                  </a:lnTo>
                  <a:lnTo>
                    <a:pt x="341" y="560"/>
                  </a:lnTo>
                  <a:lnTo>
                    <a:pt x="277" y="531"/>
                  </a:lnTo>
                  <a:lnTo>
                    <a:pt x="227" y="560"/>
                  </a:lnTo>
                  <a:lnTo>
                    <a:pt x="156" y="581"/>
                  </a:lnTo>
                  <a:lnTo>
                    <a:pt x="135" y="645"/>
                  </a:lnTo>
                  <a:lnTo>
                    <a:pt x="93" y="638"/>
                  </a:lnTo>
                  <a:close/>
                </a:path>
              </a:pathLst>
            </a:custGeom>
            <a:solidFill>
              <a:schemeClr val="accent3">
                <a:lumMod val="60000"/>
                <a:lumOff val="4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6" name="Rectangle 46"/>
            <p:cNvSpPr>
              <a:spLocks noChangeArrowheads="1"/>
            </p:cNvSpPr>
            <p:nvPr/>
          </p:nvSpPr>
          <p:spPr bwMode="gray">
            <a:xfrm>
              <a:off x="4508993" y="2590872"/>
              <a:ext cx="324884" cy="10059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Hackney</a:t>
              </a:r>
            </a:p>
          </p:txBody>
        </p:sp>
        <p:sp>
          <p:nvSpPr>
            <p:cNvPr id="98" name="Freeform 4"/>
            <p:cNvSpPr>
              <a:spLocks/>
            </p:cNvSpPr>
            <p:nvPr/>
          </p:nvSpPr>
          <p:spPr bwMode="gray">
            <a:xfrm>
              <a:off x="2801032" y="1004619"/>
              <a:ext cx="1415960" cy="1467655"/>
            </a:xfrm>
            <a:custGeom>
              <a:avLst/>
              <a:gdLst>
                <a:gd name="T0" fmla="*/ 2147483647 w 1119"/>
                <a:gd name="T1" fmla="*/ 2147483647 h 1162"/>
                <a:gd name="T2" fmla="*/ 2147483647 w 1119"/>
                <a:gd name="T3" fmla="*/ 2147483647 h 1162"/>
                <a:gd name="T4" fmla="*/ 2147483647 w 1119"/>
                <a:gd name="T5" fmla="*/ 2147483647 h 1162"/>
                <a:gd name="T6" fmla="*/ 2147483647 w 1119"/>
                <a:gd name="T7" fmla="*/ 2147483647 h 1162"/>
                <a:gd name="T8" fmla="*/ 2147483647 w 1119"/>
                <a:gd name="T9" fmla="*/ 2147483647 h 1162"/>
                <a:gd name="T10" fmla="*/ 2147483647 w 1119"/>
                <a:gd name="T11" fmla="*/ 2147483647 h 1162"/>
                <a:gd name="T12" fmla="*/ 2147483647 w 1119"/>
                <a:gd name="T13" fmla="*/ 2147483647 h 1162"/>
                <a:gd name="T14" fmla="*/ 2147483647 w 1119"/>
                <a:gd name="T15" fmla="*/ 2147483647 h 1162"/>
                <a:gd name="T16" fmla="*/ 2147483647 w 1119"/>
                <a:gd name="T17" fmla="*/ 2147483647 h 1162"/>
                <a:gd name="T18" fmla="*/ 2147483647 w 1119"/>
                <a:gd name="T19" fmla="*/ 2147483647 h 1162"/>
                <a:gd name="T20" fmla="*/ 2147483647 w 1119"/>
                <a:gd name="T21" fmla="*/ 2147483647 h 1162"/>
                <a:gd name="T22" fmla="*/ 2147483647 w 1119"/>
                <a:gd name="T23" fmla="*/ 2147483647 h 1162"/>
                <a:gd name="T24" fmla="*/ 2147483647 w 1119"/>
                <a:gd name="T25" fmla="*/ 2147483647 h 1162"/>
                <a:gd name="T26" fmla="*/ 2147483647 w 1119"/>
                <a:gd name="T27" fmla="*/ 2147483647 h 1162"/>
                <a:gd name="T28" fmla="*/ 2147483647 w 1119"/>
                <a:gd name="T29" fmla="*/ 2147483647 h 1162"/>
                <a:gd name="T30" fmla="*/ 2147483647 w 1119"/>
                <a:gd name="T31" fmla="*/ 2147483647 h 1162"/>
                <a:gd name="T32" fmla="*/ 2147483647 w 1119"/>
                <a:gd name="T33" fmla="*/ 2147483647 h 1162"/>
                <a:gd name="T34" fmla="*/ 2147483647 w 1119"/>
                <a:gd name="T35" fmla="*/ 2147483647 h 1162"/>
                <a:gd name="T36" fmla="*/ 2147483647 w 1119"/>
                <a:gd name="T37" fmla="*/ 2147483647 h 1162"/>
                <a:gd name="T38" fmla="*/ 2147483647 w 1119"/>
                <a:gd name="T39" fmla="*/ 2147483647 h 1162"/>
                <a:gd name="T40" fmla="*/ 2147483647 w 1119"/>
                <a:gd name="T41" fmla="*/ 2147483647 h 1162"/>
                <a:gd name="T42" fmla="*/ 2147483647 w 1119"/>
                <a:gd name="T43" fmla="*/ 2147483647 h 1162"/>
                <a:gd name="T44" fmla="*/ 2147483647 w 1119"/>
                <a:gd name="T45" fmla="*/ 2147483647 h 1162"/>
                <a:gd name="T46" fmla="*/ 2147483647 w 1119"/>
                <a:gd name="T47" fmla="*/ 2147483647 h 1162"/>
                <a:gd name="T48" fmla="*/ 2147483647 w 1119"/>
                <a:gd name="T49" fmla="*/ 2147483647 h 1162"/>
                <a:gd name="T50" fmla="*/ 2147483647 w 1119"/>
                <a:gd name="T51" fmla="*/ 2147483647 h 1162"/>
                <a:gd name="T52" fmla="*/ 2147483647 w 1119"/>
                <a:gd name="T53" fmla="*/ 2147483647 h 1162"/>
                <a:gd name="T54" fmla="*/ 2147483647 w 1119"/>
                <a:gd name="T55" fmla="*/ 2147483647 h 1162"/>
                <a:gd name="T56" fmla="*/ 2147483647 w 1119"/>
                <a:gd name="T57" fmla="*/ 2147483647 h 1162"/>
                <a:gd name="T58" fmla="*/ 2147483647 w 1119"/>
                <a:gd name="T59" fmla="*/ 2147483647 h 1162"/>
                <a:gd name="T60" fmla="*/ 2147483647 w 1119"/>
                <a:gd name="T61" fmla="*/ 2147483647 h 1162"/>
                <a:gd name="T62" fmla="*/ 2147483647 w 1119"/>
                <a:gd name="T63" fmla="*/ 2147483647 h 1162"/>
                <a:gd name="T64" fmla="*/ 2147483647 w 1119"/>
                <a:gd name="T65" fmla="*/ 2147483647 h 1162"/>
                <a:gd name="T66" fmla="*/ 2147483647 w 1119"/>
                <a:gd name="T67" fmla="*/ 2147483647 h 1162"/>
                <a:gd name="T68" fmla="*/ 2147483647 w 1119"/>
                <a:gd name="T69" fmla="*/ 2147483647 h 1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19"/>
                <a:gd name="T106" fmla="*/ 0 h 1162"/>
                <a:gd name="T107" fmla="*/ 1119 w 1119"/>
                <a:gd name="T108" fmla="*/ 1162 h 116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19" h="1162">
                  <a:moveTo>
                    <a:pt x="191" y="652"/>
                  </a:moveTo>
                  <a:lnTo>
                    <a:pt x="155" y="581"/>
                  </a:lnTo>
                  <a:lnTo>
                    <a:pt x="148" y="574"/>
                  </a:lnTo>
                  <a:lnTo>
                    <a:pt x="127" y="546"/>
                  </a:lnTo>
                  <a:lnTo>
                    <a:pt x="127" y="524"/>
                  </a:lnTo>
                  <a:lnTo>
                    <a:pt x="77" y="447"/>
                  </a:lnTo>
                  <a:lnTo>
                    <a:pt x="0" y="269"/>
                  </a:lnTo>
                  <a:lnTo>
                    <a:pt x="7" y="241"/>
                  </a:lnTo>
                  <a:lnTo>
                    <a:pt x="70" y="262"/>
                  </a:lnTo>
                  <a:lnTo>
                    <a:pt x="198" y="248"/>
                  </a:lnTo>
                  <a:lnTo>
                    <a:pt x="219" y="213"/>
                  </a:lnTo>
                  <a:lnTo>
                    <a:pt x="276" y="198"/>
                  </a:lnTo>
                  <a:lnTo>
                    <a:pt x="325" y="220"/>
                  </a:lnTo>
                  <a:lnTo>
                    <a:pt x="340" y="220"/>
                  </a:lnTo>
                  <a:lnTo>
                    <a:pt x="354" y="198"/>
                  </a:lnTo>
                  <a:lnTo>
                    <a:pt x="382" y="106"/>
                  </a:lnTo>
                  <a:lnTo>
                    <a:pt x="524" y="78"/>
                  </a:lnTo>
                  <a:lnTo>
                    <a:pt x="545" y="106"/>
                  </a:lnTo>
                  <a:lnTo>
                    <a:pt x="651" y="71"/>
                  </a:lnTo>
                  <a:lnTo>
                    <a:pt x="651" y="21"/>
                  </a:lnTo>
                  <a:lnTo>
                    <a:pt x="715" y="0"/>
                  </a:lnTo>
                  <a:lnTo>
                    <a:pt x="765" y="64"/>
                  </a:lnTo>
                  <a:lnTo>
                    <a:pt x="793" y="35"/>
                  </a:lnTo>
                  <a:lnTo>
                    <a:pt x="850" y="14"/>
                  </a:lnTo>
                  <a:lnTo>
                    <a:pt x="807" y="85"/>
                  </a:lnTo>
                  <a:lnTo>
                    <a:pt x="864" y="113"/>
                  </a:lnTo>
                  <a:lnTo>
                    <a:pt x="985" y="184"/>
                  </a:lnTo>
                  <a:lnTo>
                    <a:pt x="999" y="298"/>
                  </a:lnTo>
                  <a:lnTo>
                    <a:pt x="1020" y="298"/>
                  </a:lnTo>
                  <a:lnTo>
                    <a:pt x="1013" y="326"/>
                  </a:lnTo>
                  <a:lnTo>
                    <a:pt x="1034" y="326"/>
                  </a:lnTo>
                  <a:lnTo>
                    <a:pt x="1048" y="369"/>
                  </a:lnTo>
                  <a:lnTo>
                    <a:pt x="1119" y="454"/>
                  </a:lnTo>
                  <a:lnTo>
                    <a:pt x="1020" y="595"/>
                  </a:lnTo>
                  <a:lnTo>
                    <a:pt x="999" y="602"/>
                  </a:lnTo>
                  <a:lnTo>
                    <a:pt x="1027" y="666"/>
                  </a:lnTo>
                  <a:lnTo>
                    <a:pt x="999" y="673"/>
                  </a:lnTo>
                  <a:lnTo>
                    <a:pt x="977" y="765"/>
                  </a:lnTo>
                  <a:lnTo>
                    <a:pt x="928" y="780"/>
                  </a:lnTo>
                  <a:lnTo>
                    <a:pt x="907" y="702"/>
                  </a:lnTo>
                  <a:lnTo>
                    <a:pt x="864" y="773"/>
                  </a:lnTo>
                  <a:lnTo>
                    <a:pt x="864" y="872"/>
                  </a:lnTo>
                  <a:lnTo>
                    <a:pt x="871" y="893"/>
                  </a:lnTo>
                  <a:lnTo>
                    <a:pt x="857" y="907"/>
                  </a:lnTo>
                  <a:lnTo>
                    <a:pt x="843" y="893"/>
                  </a:lnTo>
                  <a:lnTo>
                    <a:pt x="807" y="928"/>
                  </a:lnTo>
                  <a:lnTo>
                    <a:pt x="779" y="1013"/>
                  </a:lnTo>
                  <a:lnTo>
                    <a:pt x="744" y="1049"/>
                  </a:lnTo>
                  <a:lnTo>
                    <a:pt x="673" y="1056"/>
                  </a:lnTo>
                  <a:lnTo>
                    <a:pt x="637" y="1077"/>
                  </a:lnTo>
                  <a:lnTo>
                    <a:pt x="630" y="1106"/>
                  </a:lnTo>
                  <a:lnTo>
                    <a:pt x="581" y="1141"/>
                  </a:lnTo>
                  <a:lnTo>
                    <a:pt x="559" y="1162"/>
                  </a:lnTo>
                  <a:lnTo>
                    <a:pt x="503" y="1162"/>
                  </a:lnTo>
                  <a:lnTo>
                    <a:pt x="467" y="1155"/>
                  </a:lnTo>
                  <a:lnTo>
                    <a:pt x="418" y="1049"/>
                  </a:lnTo>
                  <a:lnTo>
                    <a:pt x="375" y="964"/>
                  </a:lnTo>
                  <a:lnTo>
                    <a:pt x="361" y="971"/>
                  </a:lnTo>
                  <a:lnTo>
                    <a:pt x="304" y="957"/>
                  </a:lnTo>
                  <a:lnTo>
                    <a:pt x="276" y="964"/>
                  </a:lnTo>
                  <a:lnTo>
                    <a:pt x="276" y="992"/>
                  </a:lnTo>
                  <a:lnTo>
                    <a:pt x="255" y="978"/>
                  </a:lnTo>
                  <a:lnTo>
                    <a:pt x="248" y="957"/>
                  </a:lnTo>
                  <a:lnTo>
                    <a:pt x="255" y="865"/>
                  </a:lnTo>
                  <a:lnTo>
                    <a:pt x="283" y="829"/>
                  </a:lnTo>
                  <a:lnTo>
                    <a:pt x="255" y="765"/>
                  </a:lnTo>
                  <a:lnTo>
                    <a:pt x="248" y="751"/>
                  </a:lnTo>
                  <a:lnTo>
                    <a:pt x="233" y="737"/>
                  </a:lnTo>
                  <a:lnTo>
                    <a:pt x="212" y="695"/>
                  </a:lnTo>
                  <a:lnTo>
                    <a:pt x="212" y="680"/>
                  </a:lnTo>
                  <a:lnTo>
                    <a:pt x="191" y="652"/>
                  </a:lnTo>
                  <a:close/>
                </a:path>
              </a:pathLst>
            </a:custGeom>
            <a:solidFill>
              <a:schemeClr val="tx2">
                <a:lumMod val="40000"/>
                <a:lumOff val="6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9" name="Freeform 5"/>
            <p:cNvSpPr>
              <a:spLocks/>
            </p:cNvSpPr>
            <p:nvPr/>
          </p:nvSpPr>
          <p:spPr bwMode="gray">
            <a:xfrm>
              <a:off x="5498030" y="3386965"/>
              <a:ext cx="1246934" cy="1397978"/>
            </a:xfrm>
            <a:custGeom>
              <a:avLst/>
              <a:gdLst>
                <a:gd name="T0" fmla="*/ 0 w 985"/>
                <a:gd name="T1" fmla="*/ 2147483647 h 1106"/>
                <a:gd name="T2" fmla="*/ 2147483647 w 985"/>
                <a:gd name="T3" fmla="*/ 2147483647 h 1106"/>
                <a:gd name="T4" fmla="*/ 2147483647 w 985"/>
                <a:gd name="T5" fmla="*/ 2147483647 h 1106"/>
                <a:gd name="T6" fmla="*/ 2147483647 w 985"/>
                <a:gd name="T7" fmla="*/ 2147483647 h 1106"/>
                <a:gd name="T8" fmla="*/ 2147483647 w 985"/>
                <a:gd name="T9" fmla="*/ 2147483647 h 1106"/>
                <a:gd name="T10" fmla="*/ 2147483647 w 985"/>
                <a:gd name="T11" fmla="*/ 2147483647 h 1106"/>
                <a:gd name="T12" fmla="*/ 2147483647 w 985"/>
                <a:gd name="T13" fmla="*/ 2147483647 h 1106"/>
                <a:gd name="T14" fmla="*/ 2147483647 w 985"/>
                <a:gd name="T15" fmla="*/ 2147483647 h 1106"/>
                <a:gd name="T16" fmla="*/ 2147483647 w 985"/>
                <a:gd name="T17" fmla="*/ 2147483647 h 1106"/>
                <a:gd name="T18" fmla="*/ 2147483647 w 985"/>
                <a:gd name="T19" fmla="*/ 2147483647 h 1106"/>
                <a:gd name="T20" fmla="*/ 2147483647 w 985"/>
                <a:gd name="T21" fmla="*/ 2147483647 h 1106"/>
                <a:gd name="T22" fmla="*/ 2147483647 w 985"/>
                <a:gd name="T23" fmla="*/ 2147483647 h 1106"/>
                <a:gd name="T24" fmla="*/ 2147483647 w 985"/>
                <a:gd name="T25" fmla="*/ 2147483647 h 1106"/>
                <a:gd name="T26" fmla="*/ 2147483647 w 985"/>
                <a:gd name="T27" fmla="*/ 2147483647 h 1106"/>
                <a:gd name="T28" fmla="*/ 2147483647 w 985"/>
                <a:gd name="T29" fmla="*/ 2147483647 h 1106"/>
                <a:gd name="T30" fmla="*/ 2147483647 w 985"/>
                <a:gd name="T31" fmla="*/ 2147483647 h 1106"/>
                <a:gd name="T32" fmla="*/ 2147483647 w 985"/>
                <a:gd name="T33" fmla="*/ 2147483647 h 1106"/>
                <a:gd name="T34" fmla="*/ 2147483647 w 985"/>
                <a:gd name="T35" fmla="*/ 2147483647 h 1106"/>
                <a:gd name="T36" fmla="*/ 2147483647 w 985"/>
                <a:gd name="T37" fmla="*/ 2147483647 h 1106"/>
                <a:gd name="T38" fmla="*/ 2147483647 w 985"/>
                <a:gd name="T39" fmla="*/ 2147483647 h 1106"/>
                <a:gd name="T40" fmla="*/ 2147483647 w 985"/>
                <a:gd name="T41" fmla="*/ 2147483647 h 1106"/>
                <a:gd name="T42" fmla="*/ 2147483647 w 985"/>
                <a:gd name="T43" fmla="*/ 2147483647 h 1106"/>
                <a:gd name="T44" fmla="*/ 2147483647 w 985"/>
                <a:gd name="T45" fmla="*/ 2147483647 h 1106"/>
                <a:gd name="T46" fmla="*/ 2147483647 w 985"/>
                <a:gd name="T47" fmla="*/ 2147483647 h 1106"/>
                <a:gd name="T48" fmla="*/ 2147483647 w 985"/>
                <a:gd name="T49" fmla="*/ 0 h 1106"/>
                <a:gd name="T50" fmla="*/ 2147483647 w 985"/>
                <a:gd name="T51" fmla="*/ 2147483647 h 1106"/>
                <a:gd name="T52" fmla="*/ 2147483647 w 985"/>
                <a:gd name="T53" fmla="*/ 2147483647 h 1106"/>
                <a:gd name="T54" fmla="*/ 2147483647 w 985"/>
                <a:gd name="T55" fmla="*/ 2147483647 h 1106"/>
                <a:gd name="T56" fmla="*/ 2147483647 w 985"/>
                <a:gd name="T57" fmla="*/ 2147483647 h 1106"/>
                <a:gd name="T58" fmla="*/ 2147483647 w 985"/>
                <a:gd name="T59" fmla="*/ 2147483647 h 1106"/>
                <a:gd name="T60" fmla="*/ 2147483647 w 985"/>
                <a:gd name="T61" fmla="*/ 2147483647 h 1106"/>
                <a:gd name="T62" fmla="*/ 2147483647 w 985"/>
                <a:gd name="T63" fmla="*/ 2147483647 h 1106"/>
                <a:gd name="T64" fmla="*/ 2147483647 w 985"/>
                <a:gd name="T65" fmla="*/ 2147483647 h 1106"/>
                <a:gd name="T66" fmla="*/ 2147483647 w 985"/>
                <a:gd name="T67" fmla="*/ 2147483647 h 1106"/>
                <a:gd name="T68" fmla="*/ 2147483647 w 985"/>
                <a:gd name="T69" fmla="*/ 2147483647 h 1106"/>
                <a:gd name="T70" fmla="*/ 2147483647 w 985"/>
                <a:gd name="T71" fmla="*/ 2147483647 h 1106"/>
                <a:gd name="T72" fmla="*/ 2147483647 w 985"/>
                <a:gd name="T73" fmla="*/ 2147483647 h 1106"/>
                <a:gd name="T74" fmla="*/ 2147483647 w 985"/>
                <a:gd name="T75" fmla="*/ 2147483647 h 1106"/>
                <a:gd name="T76" fmla="*/ 2147483647 w 985"/>
                <a:gd name="T77" fmla="*/ 2147483647 h 1106"/>
                <a:gd name="T78" fmla="*/ 2147483647 w 985"/>
                <a:gd name="T79" fmla="*/ 2147483647 h 1106"/>
                <a:gd name="T80" fmla="*/ 2147483647 w 985"/>
                <a:gd name="T81" fmla="*/ 2147483647 h 1106"/>
                <a:gd name="T82" fmla="*/ 2147483647 w 985"/>
                <a:gd name="T83" fmla="*/ 2147483647 h 1106"/>
                <a:gd name="T84" fmla="*/ 2147483647 w 985"/>
                <a:gd name="T85" fmla="*/ 2147483647 h 1106"/>
                <a:gd name="T86" fmla="*/ 2147483647 w 985"/>
                <a:gd name="T87" fmla="*/ 2147483647 h 1106"/>
                <a:gd name="T88" fmla="*/ 2147483647 w 985"/>
                <a:gd name="T89" fmla="*/ 2147483647 h 1106"/>
                <a:gd name="T90" fmla="*/ 2147483647 w 985"/>
                <a:gd name="T91" fmla="*/ 2147483647 h 1106"/>
                <a:gd name="T92" fmla="*/ 2147483647 w 985"/>
                <a:gd name="T93" fmla="*/ 2147483647 h 1106"/>
                <a:gd name="T94" fmla="*/ 2147483647 w 985"/>
                <a:gd name="T95" fmla="*/ 2147483647 h 1106"/>
                <a:gd name="T96" fmla="*/ 2147483647 w 985"/>
                <a:gd name="T97" fmla="*/ 2147483647 h 1106"/>
                <a:gd name="T98" fmla="*/ 2147483647 w 985"/>
                <a:gd name="T99" fmla="*/ 2147483647 h 1106"/>
                <a:gd name="T100" fmla="*/ 2147483647 w 985"/>
                <a:gd name="T101" fmla="*/ 2147483647 h 1106"/>
                <a:gd name="T102" fmla="*/ 2147483647 w 985"/>
                <a:gd name="T103" fmla="*/ 2147483647 h 1106"/>
                <a:gd name="T104" fmla="*/ 2147483647 w 985"/>
                <a:gd name="T105" fmla="*/ 2147483647 h 1106"/>
                <a:gd name="T106" fmla="*/ 2147483647 w 985"/>
                <a:gd name="T107" fmla="*/ 2147483647 h 1106"/>
                <a:gd name="T108" fmla="*/ 2147483647 w 985"/>
                <a:gd name="T109" fmla="*/ 2147483647 h 1106"/>
                <a:gd name="T110" fmla="*/ 2147483647 w 985"/>
                <a:gd name="T111" fmla="*/ 2147483647 h 1106"/>
                <a:gd name="T112" fmla="*/ 2147483647 w 985"/>
                <a:gd name="T113" fmla="*/ 2147483647 h 1106"/>
                <a:gd name="T114" fmla="*/ 2147483647 w 985"/>
                <a:gd name="T115" fmla="*/ 2147483647 h 1106"/>
                <a:gd name="T116" fmla="*/ 0 w 985"/>
                <a:gd name="T117" fmla="*/ 2147483647 h 110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85"/>
                <a:gd name="T178" fmla="*/ 0 h 1106"/>
                <a:gd name="T179" fmla="*/ 985 w 985"/>
                <a:gd name="T180" fmla="*/ 1106 h 110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85" h="1106">
                  <a:moveTo>
                    <a:pt x="0" y="794"/>
                  </a:moveTo>
                  <a:lnTo>
                    <a:pt x="15" y="744"/>
                  </a:lnTo>
                  <a:lnTo>
                    <a:pt x="29" y="751"/>
                  </a:lnTo>
                  <a:lnTo>
                    <a:pt x="93" y="695"/>
                  </a:lnTo>
                  <a:lnTo>
                    <a:pt x="107" y="659"/>
                  </a:lnTo>
                  <a:lnTo>
                    <a:pt x="100" y="617"/>
                  </a:lnTo>
                  <a:lnTo>
                    <a:pt x="107" y="553"/>
                  </a:lnTo>
                  <a:lnTo>
                    <a:pt x="71" y="525"/>
                  </a:lnTo>
                  <a:lnTo>
                    <a:pt x="93" y="511"/>
                  </a:lnTo>
                  <a:lnTo>
                    <a:pt x="93" y="489"/>
                  </a:lnTo>
                  <a:lnTo>
                    <a:pt x="100" y="461"/>
                  </a:lnTo>
                  <a:lnTo>
                    <a:pt x="128" y="418"/>
                  </a:lnTo>
                  <a:lnTo>
                    <a:pt x="213" y="376"/>
                  </a:lnTo>
                  <a:lnTo>
                    <a:pt x="270" y="376"/>
                  </a:lnTo>
                  <a:lnTo>
                    <a:pt x="298" y="411"/>
                  </a:lnTo>
                  <a:lnTo>
                    <a:pt x="326" y="376"/>
                  </a:lnTo>
                  <a:lnTo>
                    <a:pt x="355" y="355"/>
                  </a:lnTo>
                  <a:lnTo>
                    <a:pt x="376" y="369"/>
                  </a:lnTo>
                  <a:lnTo>
                    <a:pt x="383" y="284"/>
                  </a:lnTo>
                  <a:lnTo>
                    <a:pt x="376" y="255"/>
                  </a:lnTo>
                  <a:lnTo>
                    <a:pt x="376" y="234"/>
                  </a:lnTo>
                  <a:lnTo>
                    <a:pt x="390" y="135"/>
                  </a:lnTo>
                  <a:lnTo>
                    <a:pt x="397" y="36"/>
                  </a:lnTo>
                  <a:lnTo>
                    <a:pt x="397" y="7"/>
                  </a:lnTo>
                  <a:lnTo>
                    <a:pt x="426" y="0"/>
                  </a:lnTo>
                  <a:lnTo>
                    <a:pt x="468" y="7"/>
                  </a:lnTo>
                  <a:lnTo>
                    <a:pt x="496" y="43"/>
                  </a:lnTo>
                  <a:lnTo>
                    <a:pt x="560" y="92"/>
                  </a:lnTo>
                  <a:lnTo>
                    <a:pt x="638" y="107"/>
                  </a:lnTo>
                  <a:lnTo>
                    <a:pt x="681" y="170"/>
                  </a:lnTo>
                  <a:lnTo>
                    <a:pt x="695" y="213"/>
                  </a:lnTo>
                  <a:lnTo>
                    <a:pt x="702" y="333"/>
                  </a:lnTo>
                  <a:lnTo>
                    <a:pt x="730" y="376"/>
                  </a:lnTo>
                  <a:lnTo>
                    <a:pt x="801" y="404"/>
                  </a:lnTo>
                  <a:lnTo>
                    <a:pt x="858" y="404"/>
                  </a:lnTo>
                  <a:lnTo>
                    <a:pt x="929" y="383"/>
                  </a:lnTo>
                  <a:lnTo>
                    <a:pt x="957" y="418"/>
                  </a:lnTo>
                  <a:lnTo>
                    <a:pt x="985" y="447"/>
                  </a:lnTo>
                  <a:lnTo>
                    <a:pt x="915" y="511"/>
                  </a:lnTo>
                  <a:lnTo>
                    <a:pt x="915" y="610"/>
                  </a:lnTo>
                  <a:lnTo>
                    <a:pt x="865" y="631"/>
                  </a:lnTo>
                  <a:lnTo>
                    <a:pt x="844" y="688"/>
                  </a:lnTo>
                  <a:lnTo>
                    <a:pt x="645" y="766"/>
                  </a:lnTo>
                  <a:lnTo>
                    <a:pt x="567" y="907"/>
                  </a:lnTo>
                  <a:lnTo>
                    <a:pt x="518" y="886"/>
                  </a:lnTo>
                  <a:lnTo>
                    <a:pt x="461" y="1092"/>
                  </a:lnTo>
                  <a:lnTo>
                    <a:pt x="461" y="1106"/>
                  </a:lnTo>
                  <a:lnTo>
                    <a:pt x="433" y="1092"/>
                  </a:lnTo>
                  <a:lnTo>
                    <a:pt x="376" y="1078"/>
                  </a:lnTo>
                  <a:lnTo>
                    <a:pt x="348" y="1056"/>
                  </a:lnTo>
                  <a:lnTo>
                    <a:pt x="312" y="1021"/>
                  </a:lnTo>
                  <a:lnTo>
                    <a:pt x="284" y="1021"/>
                  </a:lnTo>
                  <a:lnTo>
                    <a:pt x="234" y="1035"/>
                  </a:lnTo>
                  <a:lnTo>
                    <a:pt x="178" y="1021"/>
                  </a:lnTo>
                  <a:lnTo>
                    <a:pt x="142" y="985"/>
                  </a:lnTo>
                  <a:lnTo>
                    <a:pt x="100" y="950"/>
                  </a:lnTo>
                  <a:lnTo>
                    <a:pt x="64" y="900"/>
                  </a:lnTo>
                  <a:lnTo>
                    <a:pt x="8" y="808"/>
                  </a:lnTo>
                  <a:lnTo>
                    <a:pt x="0" y="794"/>
                  </a:lnTo>
                  <a:close/>
                </a:path>
              </a:pathLst>
            </a:custGeom>
            <a:solidFill>
              <a:schemeClr val="accent2">
                <a:lumMod val="40000"/>
                <a:lumOff val="6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0" name="Freeform 6"/>
            <p:cNvSpPr>
              <a:spLocks/>
            </p:cNvSpPr>
            <p:nvPr/>
          </p:nvSpPr>
          <p:spPr bwMode="gray">
            <a:xfrm>
              <a:off x="2415535" y="1828878"/>
              <a:ext cx="1120907" cy="1011052"/>
            </a:xfrm>
            <a:custGeom>
              <a:avLst/>
              <a:gdLst>
                <a:gd name="T0" fmla="*/ 2147483647 w 886"/>
                <a:gd name="T1" fmla="*/ 2147483647 h 801"/>
                <a:gd name="T2" fmla="*/ 2147483647 w 886"/>
                <a:gd name="T3" fmla="*/ 2147483647 h 801"/>
                <a:gd name="T4" fmla="*/ 2147483647 w 886"/>
                <a:gd name="T5" fmla="*/ 2147483647 h 801"/>
                <a:gd name="T6" fmla="*/ 2147483647 w 886"/>
                <a:gd name="T7" fmla="*/ 2147483647 h 801"/>
                <a:gd name="T8" fmla="*/ 2147483647 w 886"/>
                <a:gd name="T9" fmla="*/ 2147483647 h 801"/>
                <a:gd name="T10" fmla="*/ 2147483647 w 886"/>
                <a:gd name="T11" fmla="*/ 2147483647 h 801"/>
                <a:gd name="T12" fmla="*/ 2147483647 w 886"/>
                <a:gd name="T13" fmla="*/ 2147483647 h 801"/>
                <a:gd name="T14" fmla="*/ 2147483647 w 886"/>
                <a:gd name="T15" fmla="*/ 2147483647 h 801"/>
                <a:gd name="T16" fmla="*/ 2147483647 w 886"/>
                <a:gd name="T17" fmla="*/ 2147483647 h 801"/>
                <a:gd name="T18" fmla="*/ 2147483647 w 886"/>
                <a:gd name="T19" fmla="*/ 2147483647 h 801"/>
                <a:gd name="T20" fmla="*/ 2147483647 w 886"/>
                <a:gd name="T21" fmla="*/ 2147483647 h 801"/>
                <a:gd name="T22" fmla="*/ 2147483647 w 886"/>
                <a:gd name="T23" fmla="*/ 2147483647 h 801"/>
                <a:gd name="T24" fmla="*/ 2147483647 w 886"/>
                <a:gd name="T25" fmla="*/ 2147483647 h 801"/>
                <a:gd name="T26" fmla="*/ 2147483647 w 886"/>
                <a:gd name="T27" fmla="*/ 2147483647 h 801"/>
                <a:gd name="T28" fmla="*/ 2147483647 w 886"/>
                <a:gd name="T29" fmla="*/ 2147483647 h 801"/>
                <a:gd name="T30" fmla="*/ 2147483647 w 886"/>
                <a:gd name="T31" fmla="*/ 2147483647 h 801"/>
                <a:gd name="T32" fmla="*/ 2147483647 w 886"/>
                <a:gd name="T33" fmla="*/ 2147483647 h 801"/>
                <a:gd name="T34" fmla="*/ 2147483647 w 886"/>
                <a:gd name="T35" fmla="*/ 2147483647 h 801"/>
                <a:gd name="T36" fmla="*/ 2147483647 w 886"/>
                <a:gd name="T37" fmla="*/ 2147483647 h 801"/>
                <a:gd name="T38" fmla="*/ 2147483647 w 886"/>
                <a:gd name="T39" fmla="*/ 2147483647 h 801"/>
                <a:gd name="T40" fmla="*/ 2147483647 w 886"/>
                <a:gd name="T41" fmla="*/ 2147483647 h 801"/>
                <a:gd name="T42" fmla="*/ 2147483647 w 886"/>
                <a:gd name="T43" fmla="*/ 2147483647 h 801"/>
                <a:gd name="T44" fmla="*/ 2147483647 w 886"/>
                <a:gd name="T45" fmla="*/ 2147483647 h 801"/>
                <a:gd name="T46" fmla="*/ 2147483647 w 886"/>
                <a:gd name="T47" fmla="*/ 2147483647 h 801"/>
                <a:gd name="T48" fmla="*/ 2147483647 w 886"/>
                <a:gd name="T49" fmla="*/ 2147483647 h 801"/>
                <a:gd name="T50" fmla="*/ 2147483647 w 886"/>
                <a:gd name="T51" fmla="*/ 2147483647 h 801"/>
                <a:gd name="T52" fmla="*/ 2147483647 w 886"/>
                <a:gd name="T53" fmla="*/ 2147483647 h 801"/>
                <a:gd name="T54" fmla="*/ 2147483647 w 886"/>
                <a:gd name="T55" fmla="*/ 2147483647 h 801"/>
                <a:gd name="T56" fmla="*/ 2147483647 w 886"/>
                <a:gd name="T57" fmla="*/ 2147483647 h 801"/>
                <a:gd name="T58" fmla="*/ 2147483647 w 886"/>
                <a:gd name="T59" fmla="*/ 2147483647 h 801"/>
                <a:gd name="T60" fmla="*/ 2147483647 w 886"/>
                <a:gd name="T61" fmla="*/ 2147483647 h 801"/>
                <a:gd name="T62" fmla="*/ 0 w 886"/>
                <a:gd name="T63" fmla="*/ 2147483647 h 80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86"/>
                <a:gd name="T97" fmla="*/ 0 h 801"/>
                <a:gd name="T98" fmla="*/ 886 w 886"/>
                <a:gd name="T99" fmla="*/ 801 h 80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86" h="801">
                  <a:moveTo>
                    <a:pt x="0" y="390"/>
                  </a:moveTo>
                  <a:lnTo>
                    <a:pt x="57" y="326"/>
                  </a:lnTo>
                  <a:lnTo>
                    <a:pt x="57" y="284"/>
                  </a:lnTo>
                  <a:lnTo>
                    <a:pt x="99" y="262"/>
                  </a:lnTo>
                  <a:lnTo>
                    <a:pt x="92" y="170"/>
                  </a:lnTo>
                  <a:lnTo>
                    <a:pt x="106" y="163"/>
                  </a:lnTo>
                  <a:lnTo>
                    <a:pt x="127" y="149"/>
                  </a:lnTo>
                  <a:lnTo>
                    <a:pt x="241" y="92"/>
                  </a:lnTo>
                  <a:lnTo>
                    <a:pt x="319" y="113"/>
                  </a:lnTo>
                  <a:lnTo>
                    <a:pt x="340" y="128"/>
                  </a:lnTo>
                  <a:lnTo>
                    <a:pt x="375" y="142"/>
                  </a:lnTo>
                  <a:lnTo>
                    <a:pt x="382" y="113"/>
                  </a:lnTo>
                  <a:lnTo>
                    <a:pt x="354" y="43"/>
                  </a:lnTo>
                  <a:lnTo>
                    <a:pt x="368" y="35"/>
                  </a:lnTo>
                  <a:lnTo>
                    <a:pt x="496" y="0"/>
                  </a:lnTo>
                  <a:lnTo>
                    <a:pt x="517" y="28"/>
                  </a:lnTo>
                  <a:lnTo>
                    <a:pt x="517" y="43"/>
                  </a:lnTo>
                  <a:lnTo>
                    <a:pt x="538" y="85"/>
                  </a:lnTo>
                  <a:lnTo>
                    <a:pt x="553" y="99"/>
                  </a:lnTo>
                  <a:lnTo>
                    <a:pt x="560" y="113"/>
                  </a:lnTo>
                  <a:lnTo>
                    <a:pt x="588" y="177"/>
                  </a:lnTo>
                  <a:lnTo>
                    <a:pt x="560" y="213"/>
                  </a:lnTo>
                  <a:lnTo>
                    <a:pt x="553" y="305"/>
                  </a:lnTo>
                  <a:lnTo>
                    <a:pt x="560" y="326"/>
                  </a:lnTo>
                  <a:lnTo>
                    <a:pt x="581" y="340"/>
                  </a:lnTo>
                  <a:lnTo>
                    <a:pt x="581" y="312"/>
                  </a:lnTo>
                  <a:lnTo>
                    <a:pt x="609" y="305"/>
                  </a:lnTo>
                  <a:lnTo>
                    <a:pt x="666" y="319"/>
                  </a:lnTo>
                  <a:lnTo>
                    <a:pt x="680" y="312"/>
                  </a:lnTo>
                  <a:lnTo>
                    <a:pt x="723" y="397"/>
                  </a:lnTo>
                  <a:lnTo>
                    <a:pt x="772" y="503"/>
                  </a:lnTo>
                  <a:lnTo>
                    <a:pt x="822" y="602"/>
                  </a:lnTo>
                  <a:lnTo>
                    <a:pt x="836" y="624"/>
                  </a:lnTo>
                  <a:lnTo>
                    <a:pt x="864" y="680"/>
                  </a:lnTo>
                  <a:lnTo>
                    <a:pt x="886" y="723"/>
                  </a:lnTo>
                  <a:lnTo>
                    <a:pt x="879" y="758"/>
                  </a:lnTo>
                  <a:lnTo>
                    <a:pt x="836" y="801"/>
                  </a:lnTo>
                  <a:lnTo>
                    <a:pt x="836" y="780"/>
                  </a:lnTo>
                  <a:lnTo>
                    <a:pt x="815" y="758"/>
                  </a:lnTo>
                  <a:lnTo>
                    <a:pt x="808" y="737"/>
                  </a:lnTo>
                  <a:lnTo>
                    <a:pt x="737" y="744"/>
                  </a:lnTo>
                  <a:lnTo>
                    <a:pt x="730" y="758"/>
                  </a:lnTo>
                  <a:lnTo>
                    <a:pt x="723" y="787"/>
                  </a:lnTo>
                  <a:lnTo>
                    <a:pt x="645" y="751"/>
                  </a:lnTo>
                  <a:lnTo>
                    <a:pt x="616" y="723"/>
                  </a:lnTo>
                  <a:lnTo>
                    <a:pt x="595" y="723"/>
                  </a:lnTo>
                  <a:lnTo>
                    <a:pt x="574" y="716"/>
                  </a:lnTo>
                  <a:lnTo>
                    <a:pt x="553" y="723"/>
                  </a:lnTo>
                  <a:lnTo>
                    <a:pt x="538" y="709"/>
                  </a:lnTo>
                  <a:lnTo>
                    <a:pt x="524" y="680"/>
                  </a:lnTo>
                  <a:lnTo>
                    <a:pt x="390" y="716"/>
                  </a:lnTo>
                  <a:lnTo>
                    <a:pt x="290" y="716"/>
                  </a:lnTo>
                  <a:lnTo>
                    <a:pt x="269" y="680"/>
                  </a:lnTo>
                  <a:lnTo>
                    <a:pt x="333" y="673"/>
                  </a:lnTo>
                  <a:lnTo>
                    <a:pt x="319" y="617"/>
                  </a:lnTo>
                  <a:lnTo>
                    <a:pt x="163" y="659"/>
                  </a:lnTo>
                  <a:lnTo>
                    <a:pt x="149" y="638"/>
                  </a:lnTo>
                  <a:lnTo>
                    <a:pt x="177" y="581"/>
                  </a:lnTo>
                  <a:lnTo>
                    <a:pt x="156" y="532"/>
                  </a:lnTo>
                  <a:lnTo>
                    <a:pt x="134" y="482"/>
                  </a:lnTo>
                  <a:lnTo>
                    <a:pt x="120" y="461"/>
                  </a:lnTo>
                  <a:lnTo>
                    <a:pt x="85" y="425"/>
                  </a:lnTo>
                  <a:lnTo>
                    <a:pt x="28" y="390"/>
                  </a:lnTo>
                  <a:lnTo>
                    <a:pt x="0" y="390"/>
                  </a:lnTo>
                  <a:close/>
                </a:path>
              </a:pathLst>
            </a:custGeom>
            <a:solidFill>
              <a:schemeClr val="accent6">
                <a:lumMod val="60000"/>
                <a:lumOff val="4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1" name="Freeform 7"/>
            <p:cNvSpPr>
              <a:spLocks/>
            </p:cNvSpPr>
            <p:nvPr/>
          </p:nvSpPr>
          <p:spPr bwMode="gray">
            <a:xfrm>
              <a:off x="4199201" y="4183056"/>
              <a:ext cx="1918590" cy="2033963"/>
            </a:xfrm>
            <a:custGeom>
              <a:avLst/>
              <a:gdLst>
                <a:gd name="T0" fmla="*/ 2147483647 w 1516"/>
                <a:gd name="T1" fmla="*/ 2147483647 h 1609"/>
                <a:gd name="T2" fmla="*/ 2147483647 w 1516"/>
                <a:gd name="T3" fmla="*/ 2147483647 h 1609"/>
                <a:gd name="T4" fmla="*/ 2147483647 w 1516"/>
                <a:gd name="T5" fmla="*/ 2147483647 h 1609"/>
                <a:gd name="T6" fmla="*/ 2147483647 w 1516"/>
                <a:gd name="T7" fmla="*/ 2147483647 h 1609"/>
                <a:gd name="T8" fmla="*/ 2147483647 w 1516"/>
                <a:gd name="T9" fmla="*/ 2147483647 h 1609"/>
                <a:gd name="T10" fmla="*/ 2147483647 w 1516"/>
                <a:gd name="T11" fmla="*/ 2147483647 h 1609"/>
                <a:gd name="T12" fmla="*/ 2147483647 w 1516"/>
                <a:gd name="T13" fmla="*/ 2147483647 h 1609"/>
                <a:gd name="T14" fmla="*/ 2147483647 w 1516"/>
                <a:gd name="T15" fmla="*/ 2147483647 h 1609"/>
                <a:gd name="T16" fmla="*/ 2147483647 w 1516"/>
                <a:gd name="T17" fmla="*/ 2147483647 h 1609"/>
                <a:gd name="T18" fmla="*/ 2147483647 w 1516"/>
                <a:gd name="T19" fmla="*/ 2147483647 h 1609"/>
                <a:gd name="T20" fmla="*/ 2147483647 w 1516"/>
                <a:gd name="T21" fmla="*/ 2147483647 h 1609"/>
                <a:gd name="T22" fmla="*/ 2147483647 w 1516"/>
                <a:gd name="T23" fmla="*/ 2147483647 h 1609"/>
                <a:gd name="T24" fmla="*/ 2147483647 w 1516"/>
                <a:gd name="T25" fmla="*/ 2147483647 h 1609"/>
                <a:gd name="T26" fmla="*/ 0 w 1516"/>
                <a:gd name="T27" fmla="*/ 2147483647 h 1609"/>
                <a:gd name="T28" fmla="*/ 2147483647 w 1516"/>
                <a:gd name="T29" fmla="*/ 2147483647 h 1609"/>
                <a:gd name="T30" fmla="*/ 2147483647 w 1516"/>
                <a:gd name="T31" fmla="*/ 2147483647 h 1609"/>
                <a:gd name="T32" fmla="*/ 2147483647 w 1516"/>
                <a:gd name="T33" fmla="*/ 2147483647 h 1609"/>
                <a:gd name="T34" fmla="*/ 2147483647 w 1516"/>
                <a:gd name="T35" fmla="*/ 2147483647 h 1609"/>
                <a:gd name="T36" fmla="*/ 2147483647 w 1516"/>
                <a:gd name="T37" fmla="*/ 2147483647 h 1609"/>
                <a:gd name="T38" fmla="*/ 2147483647 w 1516"/>
                <a:gd name="T39" fmla="*/ 2147483647 h 1609"/>
                <a:gd name="T40" fmla="*/ 2147483647 w 1516"/>
                <a:gd name="T41" fmla="*/ 2147483647 h 1609"/>
                <a:gd name="T42" fmla="*/ 2147483647 w 1516"/>
                <a:gd name="T43" fmla="*/ 2147483647 h 1609"/>
                <a:gd name="T44" fmla="*/ 2147483647 w 1516"/>
                <a:gd name="T45" fmla="*/ 2147483647 h 1609"/>
                <a:gd name="T46" fmla="*/ 2147483647 w 1516"/>
                <a:gd name="T47" fmla="*/ 2147483647 h 1609"/>
                <a:gd name="T48" fmla="*/ 2147483647 w 1516"/>
                <a:gd name="T49" fmla="*/ 2147483647 h 1609"/>
                <a:gd name="T50" fmla="*/ 2147483647 w 1516"/>
                <a:gd name="T51" fmla="*/ 2147483647 h 1609"/>
                <a:gd name="T52" fmla="*/ 2147483647 w 1516"/>
                <a:gd name="T53" fmla="*/ 2147483647 h 1609"/>
                <a:gd name="T54" fmla="*/ 2147483647 w 1516"/>
                <a:gd name="T55" fmla="*/ 2147483647 h 1609"/>
                <a:gd name="T56" fmla="*/ 2147483647 w 1516"/>
                <a:gd name="T57" fmla="*/ 2147483647 h 1609"/>
                <a:gd name="T58" fmla="*/ 2147483647 w 1516"/>
                <a:gd name="T59" fmla="*/ 2147483647 h 1609"/>
                <a:gd name="T60" fmla="*/ 2147483647 w 1516"/>
                <a:gd name="T61" fmla="*/ 2147483647 h 1609"/>
                <a:gd name="T62" fmla="*/ 2147483647 w 1516"/>
                <a:gd name="T63" fmla="*/ 2147483647 h 1609"/>
                <a:gd name="T64" fmla="*/ 2147483647 w 1516"/>
                <a:gd name="T65" fmla="*/ 2147483647 h 1609"/>
                <a:gd name="T66" fmla="*/ 2147483647 w 1516"/>
                <a:gd name="T67" fmla="*/ 2147483647 h 1609"/>
                <a:gd name="T68" fmla="*/ 2147483647 w 1516"/>
                <a:gd name="T69" fmla="*/ 2147483647 h 1609"/>
                <a:gd name="T70" fmla="*/ 2147483647 w 1516"/>
                <a:gd name="T71" fmla="*/ 2147483647 h 1609"/>
                <a:gd name="T72" fmla="*/ 2147483647 w 1516"/>
                <a:gd name="T73" fmla="*/ 2147483647 h 1609"/>
                <a:gd name="T74" fmla="*/ 2147483647 w 1516"/>
                <a:gd name="T75" fmla="*/ 2147483647 h 1609"/>
                <a:gd name="T76" fmla="*/ 2147483647 w 1516"/>
                <a:gd name="T77" fmla="*/ 2147483647 h 1609"/>
                <a:gd name="T78" fmla="*/ 2147483647 w 1516"/>
                <a:gd name="T79" fmla="*/ 2147483647 h 1609"/>
                <a:gd name="T80" fmla="*/ 2147483647 w 1516"/>
                <a:gd name="T81" fmla="*/ 2147483647 h 1609"/>
                <a:gd name="T82" fmla="*/ 2147483647 w 1516"/>
                <a:gd name="T83" fmla="*/ 2147483647 h 1609"/>
                <a:gd name="T84" fmla="*/ 2147483647 w 1516"/>
                <a:gd name="T85" fmla="*/ 2147483647 h 1609"/>
                <a:gd name="T86" fmla="*/ 2147483647 w 1516"/>
                <a:gd name="T87" fmla="*/ 2147483647 h 1609"/>
                <a:gd name="T88" fmla="*/ 2147483647 w 1516"/>
                <a:gd name="T89" fmla="*/ 2147483647 h 1609"/>
                <a:gd name="T90" fmla="*/ 2147483647 w 1516"/>
                <a:gd name="T91" fmla="*/ 2147483647 h 1609"/>
                <a:gd name="T92" fmla="*/ 2147483647 w 1516"/>
                <a:gd name="T93" fmla="*/ 2147483647 h 1609"/>
                <a:gd name="T94" fmla="*/ 2147483647 w 1516"/>
                <a:gd name="T95" fmla="*/ 2147483647 h 1609"/>
                <a:gd name="T96" fmla="*/ 2147483647 w 1516"/>
                <a:gd name="T97" fmla="*/ 2147483647 h 1609"/>
                <a:gd name="T98" fmla="*/ 2147483647 w 1516"/>
                <a:gd name="T99" fmla="*/ 2147483647 h 1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16"/>
                <a:gd name="T151" fmla="*/ 0 h 1609"/>
                <a:gd name="T152" fmla="*/ 1516 w 1516"/>
                <a:gd name="T153" fmla="*/ 1609 h 160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16" h="1609">
                  <a:moveTo>
                    <a:pt x="418" y="1169"/>
                  </a:moveTo>
                  <a:lnTo>
                    <a:pt x="432" y="1127"/>
                  </a:lnTo>
                  <a:lnTo>
                    <a:pt x="411" y="1127"/>
                  </a:lnTo>
                  <a:lnTo>
                    <a:pt x="411" y="1021"/>
                  </a:lnTo>
                  <a:lnTo>
                    <a:pt x="404" y="928"/>
                  </a:lnTo>
                  <a:lnTo>
                    <a:pt x="383" y="879"/>
                  </a:lnTo>
                  <a:lnTo>
                    <a:pt x="333" y="815"/>
                  </a:lnTo>
                  <a:lnTo>
                    <a:pt x="312" y="780"/>
                  </a:lnTo>
                  <a:lnTo>
                    <a:pt x="298" y="765"/>
                  </a:lnTo>
                  <a:lnTo>
                    <a:pt x="283" y="744"/>
                  </a:lnTo>
                  <a:lnTo>
                    <a:pt x="305" y="638"/>
                  </a:lnTo>
                  <a:lnTo>
                    <a:pt x="305" y="617"/>
                  </a:lnTo>
                  <a:lnTo>
                    <a:pt x="227" y="617"/>
                  </a:lnTo>
                  <a:lnTo>
                    <a:pt x="220" y="610"/>
                  </a:lnTo>
                  <a:lnTo>
                    <a:pt x="234" y="517"/>
                  </a:lnTo>
                  <a:lnTo>
                    <a:pt x="191" y="503"/>
                  </a:lnTo>
                  <a:lnTo>
                    <a:pt x="177" y="461"/>
                  </a:lnTo>
                  <a:lnTo>
                    <a:pt x="135" y="432"/>
                  </a:lnTo>
                  <a:lnTo>
                    <a:pt x="163" y="404"/>
                  </a:lnTo>
                  <a:lnTo>
                    <a:pt x="163" y="369"/>
                  </a:lnTo>
                  <a:lnTo>
                    <a:pt x="113" y="376"/>
                  </a:lnTo>
                  <a:lnTo>
                    <a:pt x="106" y="361"/>
                  </a:lnTo>
                  <a:lnTo>
                    <a:pt x="71" y="347"/>
                  </a:lnTo>
                  <a:lnTo>
                    <a:pt x="64" y="333"/>
                  </a:lnTo>
                  <a:lnTo>
                    <a:pt x="35" y="283"/>
                  </a:lnTo>
                  <a:lnTo>
                    <a:pt x="35" y="255"/>
                  </a:lnTo>
                  <a:lnTo>
                    <a:pt x="50" y="220"/>
                  </a:lnTo>
                  <a:lnTo>
                    <a:pt x="0" y="191"/>
                  </a:lnTo>
                  <a:lnTo>
                    <a:pt x="14" y="163"/>
                  </a:lnTo>
                  <a:lnTo>
                    <a:pt x="42" y="128"/>
                  </a:lnTo>
                  <a:lnTo>
                    <a:pt x="78" y="92"/>
                  </a:lnTo>
                  <a:lnTo>
                    <a:pt x="106" y="106"/>
                  </a:lnTo>
                  <a:lnTo>
                    <a:pt x="184" y="135"/>
                  </a:lnTo>
                  <a:lnTo>
                    <a:pt x="241" y="156"/>
                  </a:lnTo>
                  <a:lnTo>
                    <a:pt x="305" y="135"/>
                  </a:lnTo>
                  <a:lnTo>
                    <a:pt x="326" y="142"/>
                  </a:lnTo>
                  <a:lnTo>
                    <a:pt x="340" y="142"/>
                  </a:lnTo>
                  <a:lnTo>
                    <a:pt x="390" y="184"/>
                  </a:lnTo>
                  <a:lnTo>
                    <a:pt x="383" y="234"/>
                  </a:lnTo>
                  <a:lnTo>
                    <a:pt x="439" y="276"/>
                  </a:lnTo>
                  <a:lnTo>
                    <a:pt x="475" y="262"/>
                  </a:lnTo>
                  <a:lnTo>
                    <a:pt x="517" y="262"/>
                  </a:lnTo>
                  <a:lnTo>
                    <a:pt x="539" y="241"/>
                  </a:lnTo>
                  <a:lnTo>
                    <a:pt x="553" y="255"/>
                  </a:lnTo>
                  <a:lnTo>
                    <a:pt x="631" y="170"/>
                  </a:lnTo>
                  <a:lnTo>
                    <a:pt x="673" y="177"/>
                  </a:lnTo>
                  <a:lnTo>
                    <a:pt x="701" y="156"/>
                  </a:lnTo>
                  <a:lnTo>
                    <a:pt x="772" y="234"/>
                  </a:lnTo>
                  <a:lnTo>
                    <a:pt x="787" y="213"/>
                  </a:lnTo>
                  <a:lnTo>
                    <a:pt x="787" y="128"/>
                  </a:lnTo>
                  <a:lnTo>
                    <a:pt x="723" y="71"/>
                  </a:lnTo>
                  <a:lnTo>
                    <a:pt x="716" y="57"/>
                  </a:lnTo>
                  <a:lnTo>
                    <a:pt x="744" y="57"/>
                  </a:lnTo>
                  <a:lnTo>
                    <a:pt x="744" y="28"/>
                  </a:lnTo>
                  <a:lnTo>
                    <a:pt x="765" y="0"/>
                  </a:lnTo>
                  <a:lnTo>
                    <a:pt x="822" y="35"/>
                  </a:lnTo>
                  <a:lnTo>
                    <a:pt x="850" y="106"/>
                  </a:lnTo>
                  <a:lnTo>
                    <a:pt x="893" y="191"/>
                  </a:lnTo>
                  <a:lnTo>
                    <a:pt x="928" y="241"/>
                  </a:lnTo>
                  <a:lnTo>
                    <a:pt x="950" y="220"/>
                  </a:lnTo>
                  <a:lnTo>
                    <a:pt x="1027" y="163"/>
                  </a:lnTo>
                  <a:lnTo>
                    <a:pt x="1035" y="177"/>
                  </a:lnTo>
                  <a:lnTo>
                    <a:pt x="1091" y="269"/>
                  </a:lnTo>
                  <a:lnTo>
                    <a:pt x="1127" y="319"/>
                  </a:lnTo>
                  <a:lnTo>
                    <a:pt x="1169" y="354"/>
                  </a:lnTo>
                  <a:lnTo>
                    <a:pt x="1205" y="390"/>
                  </a:lnTo>
                  <a:lnTo>
                    <a:pt x="1261" y="404"/>
                  </a:lnTo>
                  <a:lnTo>
                    <a:pt x="1311" y="390"/>
                  </a:lnTo>
                  <a:lnTo>
                    <a:pt x="1339" y="390"/>
                  </a:lnTo>
                  <a:lnTo>
                    <a:pt x="1375" y="425"/>
                  </a:lnTo>
                  <a:lnTo>
                    <a:pt x="1403" y="447"/>
                  </a:lnTo>
                  <a:lnTo>
                    <a:pt x="1460" y="461"/>
                  </a:lnTo>
                  <a:lnTo>
                    <a:pt x="1488" y="475"/>
                  </a:lnTo>
                  <a:lnTo>
                    <a:pt x="1509" y="539"/>
                  </a:lnTo>
                  <a:lnTo>
                    <a:pt x="1516" y="652"/>
                  </a:lnTo>
                  <a:lnTo>
                    <a:pt x="1467" y="652"/>
                  </a:lnTo>
                  <a:lnTo>
                    <a:pt x="1453" y="645"/>
                  </a:lnTo>
                  <a:lnTo>
                    <a:pt x="1453" y="801"/>
                  </a:lnTo>
                  <a:lnTo>
                    <a:pt x="1396" y="921"/>
                  </a:lnTo>
                  <a:lnTo>
                    <a:pt x="1389" y="992"/>
                  </a:lnTo>
                  <a:lnTo>
                    <a:pt x="1311" y="1127"/>
                  </a:lnTo>
                  <a:lnTo>
                    <a:pt x="1268" y="1106"/>
                  </a:lnTo>
                  <a:lnTo>
                    <a:pt x="1183" y="1113"/>
                  </a:lnTo>
                  <a:lnTo>
                    <a:pt x="1190" y="1226"/>
                  </a:lnTo>
                  <a:lnTo>
                    <a:pt x="1105" y="1276"/>
                  </a:lnTo>
                  <a:lnTo>
                    <a:pt x="1077" y="1276"/>
                  </a:lnTo>
                  <a:lnTo>
                    <a:pt x="921" y="1375"/>
                  </a:lnTo>
                  <a:lnTo>
                    <a:pt x="900" y="1460"/>
                  </a:lnTo>
                  <a:lnTo>
                    <a:pt x="942" y="1566"/>
                  </a:lnTo>
                  <a:lnTo>
                    <a:pt x="893" y="1609"/>
                  </a:lnTo>
                  <a:lnTo>
                    <a:pt x="723" y="1609"/>
                  </a:lnTo>
                  <a:lnTo>
                    <a:pt x="687" y="1566"/>
                  </a:lnTo>
                  <a:lnTo>
                    <a:pt x="631" y="1552"/>
                  </a:lnTo>
                  <a:lnTo>
                    <a:pt x="631" y="1481"/>
                  </a:lnTo>
                  <a:lnTo>
                    <a:pt x="588" y="1417"/>
                  </a:lnTo>
                  <a:lnTo>
                    <a:pt x="539" y="1439"/>
                  </a:lnTo>
                  <a:lnTo>
                    <a:pt x="468" y="1552"/>
                  </a:lnTo>
                  <a:lnTo>
                    <a:pt x="439" y="1545"/>
                  </a:lnTo>
                  <a:lnTo>
                    <a:pt x="439" y="1481"/>
                  </a:lnTo>
                  <a:lnTo>
                    <a:pt x="425" y="1368"/>
                  </a:lnTo>
                  <a:lnTo>
                    <a:pt x="418" y="1169"/>
                  </a:lnTo>
                  <a:close/>
                </a:path>
              </a:pathLst>
            </a:custGeom>
            <a:solidFill>
              <a:schemeClr val="accent2">
                <a:lumMod val="40000"/>
                <a:lumOff val="6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2" name="Freeform 8"/>
            <p:cNvSpPr>
              <a:spLocks/>
            </p:cNvSpPr>
            <p:nvPr/>
          </p:nvSpPr>
          <p:spPr bwMode="gray">
            <a:xfrm>
              <a:off x="3391139" y="2285481"/>
              <a:ext cx="808061" cy="833154"/>
            </a:xfrm>
            <a:custGeom>
              <a:avLst/>
              <a:gdLst>
                <a:gd name="T0" fmla="*/ 0 w 638"/>
                <a:gd name="T1" fmla="*/ 2147483647 h 660"/>
                <a:gd name="T2" fmla="*/ 2147483647 w 638"/>
                <a:gd name="T3" fmla="*/ 2147483647 h 660"/>
                <a:gd name="T4" fmla="*/ 2147483647 w 638"/>
                <a:gd name="T5" fmla="*/ 2147483647 h 660"/>
                <a:gd name="T6" fmla="*/ 2147483647 w 638"/>
                <a:gd name="T7" fmla="*/ 2147483647 h 660"/>
                <a:gd name="T8" fmla="*/ 2147483647 w 638"/>
                <a:gd name="T9" fmla="*/ 2147483647 h 660"/>
                <a:gd name="T10" fmla="*/ 2147483647 w 638"/>
                <a:gd name="T11" fmla="*/ 2147483647 h 660"/>
                <a:gd name="T12" fmla="*/ 2147483647 w 638"/>
                <a:gd name="T13" fmla="*/ 2147483647 h 660"/>
                <a:gd name="T14" fmla="*/ 2147483647 w 638"/>
                <a:gd name="T15" fmla="*/ 2147483647 h 660"/>
                <a:gd name="T16" fmla="*/ 2147483647 w 638"/>
                <a:gd name="T17" fmla="*/ 0 h 660"/>
                <a:gd name="T18" fmla="*/ 2147483647 w 638"/>
                <a:gd name="T19" fmla="*/ 2147483647 h 660"/>
                <a:gd name="T20" fmla="*/ 2147483647 w 638"/>
                <a:gd name="T21" fmla="*/ 2147483647 h 660"/>
                <a:gd name="T22" fmla="*/ 2147483647 w 638"/>
                <a:gd name="T23" fmla="*/ 2147483647 h 660"/>
                <a:gd name="T24" fmla="*/ 2147483647 w 638"/>
                <a:gd name="T25" fmla="*/ 2147483647 h 660"/>
                <a:gd name="T26" fmla="*/ 2147483647 w 638"/>
                <a:gd name="T27" fmla="*/ 2147483647 h 660"/>
                <a:gd name="T28" fmla="*/ 2147483647 w 638"/>
                <a:gd name="T29" fmla="*/ 2147483647 h 660"/>
                <a:gd name="T30" fmla="*/ 2147483647 w 638"/>
                <a:gd name="T31" fmla="*/ 2147483647 h 660"/>
                <a:gd name="T32" fmla="*/ 2147483647 w 638"/>
                <a:gd name="T33" fmla="*/ 2147483647 h 660"/>
                <a:gd name="T34" fmla="*/ 2147483647 w 638"/>
                <a:gd name="T35" fmla="*/ 2147483647 h 660"/>
                <a:gd name="T36" fmla="*/ 2147483647 w 638"/>
                <a:gd name="T37" fmla="*/ 2147483647 h 660"/>
                <a:gd name="T38" fmla="*/ 2147483647 w 638"/>
                <a:gd name="T39" fmla="*/ 2147483647 h 660"/>
                <a:gd name="T40" fmla="*/ 2147483647 w 638"/>
                <a:gd name="T41" fmla="*/ 2147483647 h 660"/>
                <a:gd name="T42" fmla="*/ 2147483647 w 638"/>
                <a:gd name="T43" fmla="*/ 2147483647 h 660"/>
                <a:gd name="T44" fmla="*/ 2147483647 w 638"/>
                <a:gd name="T45" fmla="*/ 2147483647 h 660"/>
                <a:gd name="T46" fmla="*/ 2147483647 w 638"/>
                <a:gd name="T47" fmla="*/ 2147483647 h 660"/>
                <a:gd name="T48" fmla="*/ 2147483647 w 638"/>
                <a:gd name="T49" fmla="*/ 2147483647 h 660"/>
                <a:gd name="T50" fmla="*/ 2147483647 w 638"/>
                <a:gd name="T51" fmla="*/ 2147483647 h 660"/>
                <a:gd name="T52" fmla="*/ 2147483647 w 638"/>
                <a:gd name="T53" fmla="*/ 2147483647 h 660"/>
                <a:gd name="T54" fmla="*/ 2147483647 w 638"/>
                <a:gd name="T55" fmla="*/ 2147483647 h 660"/>
                <a:gd name="T56" fmla="*/ 2147483647 w 638"/>
                <a:gd name="T57" fmla="*/ 2147483647 h 660"/>
                <a:gd name="T58" fmla="*/ 2147483647 w 638"/>
                <a:gd name="T59" fmla="*/ 2147483647 h 660"/>
                <a:gd name="T60" fmla="*/ 2147483647 w 638"/>
                <a:gd name="T61" fmla="*/ 2147483647 h 660"/>
                <a:gd name="T62" fmla="*/ 2147483647 w 638"/>
                <a:gd name="T63" fmla="*/ 2147483647 h 660"/>
                <a:gd name="T64" fmla="*/ 2147483647 w 638"/>
                <a:gd name="T65" fmla="*/ 2147483647 h 660"/>
                <a:gd name="T66" fmla="*/ 2147483647 w 638"/>
                <a:gd name="T67" fmla="*/ 2147483647 h 660"/>
                <a:gd name="T68" fmla="*/ 2147483647 w 638"/>
                <a:gd name="T69" fmla="*/ 2147483647 h 660"/>
                <a:gd name="T70" fmla="*/ 2147483647 w 638"/>
                <a:gd name="T71" fmla="*/ 2147483647 h 660"/>
                <a:gd name="T72" fmla="*/ 2147483647 w 638"/>
                <a:gd name="T73" fmla="*/ 2147483647 h 660"/>
                <a:gd name="T74" fmla="*/ 2147483647 w 638"/>
                <a:gd name="T75" fmla="*/ 2147483647 h 660"/>
                <a:gd name="T76" fmla="*/ 2147483647 w 638"/>
                <a:gd name="T77" fmla="*/ 2147483647 h 660"/>
                <a:gd name="T78" fmla="*/ 2147483647 w 638"/>
                <a:gd name="T79" fmla="*/ 2147483647 h 660"/>
                <a:gd name="T80" fmla="*/ 2147483647 w 638"/>
                <a:gd name="T81" fmla="*/ 2147483647 h 660"/>
                <a:gd name="T82" fmla="*/ 2147483647 w 638"/>
                <a:gd name="T83" fmla="*/ 2147483647 h 660"/>
                <a:gd name="T84" fmla="*/ 2147483647 w 638"/>
                <a:gd name="T85" fmla="*/ 2147483647 h 660"/>
                <a:gd name="T86" fmla="*/ 0 w 638"/>
                <a:gd name="T87" fmla="*/ 2147483647 h 6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38"/>
                <a:gd name="T133" fmla="*/ 0 h 660"/>
                <a:gd name="T134" fmla="*/ 638 w 638"/>
                <a:gd name="T135" fmla="*/ 660 h 66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38" h="660">
                  <a:moveTo>
                    <a:pt x="0" y="142"/>
                  </a:moveTo>
                  <a:lnTo>
                    <a:pt x="36" y="149"/>
                  </a:lnTo>
                  <a:lnTo>
                    <a:pt x="92" y="149"/>
                  </a:lnTo>
                  <a:lnTo>
                    <a:pt x="114" y="128"/>
                  </a:lnTo>
                  <a:lnTo>
                    <a:pt x="163" y="93"/>
                  </a:lnTo>
                  <a:lnTo>
                    <a:pt x="170" y="64"/>
                  </a:lnTo>
                  <a:lnTo>
                    <a:pt x="206" y="43"/>
                  </a:lnTo>
                  <a:lnTo>
                    <a:pt x="277" y="36"/>
                  </a:lnTo>
                  <a:lnTo>
                    <a:pt x="312" y="0"/>
                  </a:lnTo>
                  <a:lnTo>
                    <a:pt x="461" y="57"/>
                  </a:lnTo>
                  <a:lnTo>
                    <a:pt x="496" y="64"/>
                  </a:lnTo>
                  <a:lnTo>
                    <a:pt x="475" y="107"/>
                  </a:lnTo>
                  <a:lnTo>
                    <a:pt x="475" y="156"/>
                  </a:lnTo>
                  <a:lnTo>
                    <a:pt x="482" y="185"/>
                  </a:lnTo>
                  <a:lnTo>
                    <a:pt x="525" y="263"/>
                  </a:lnTo>
                  <a:lnTo>
                    <a:pt x="532" y="291"/>
                  </a:lnTo>
                  <a:lnTo>
                    <a:pt x="539" y="298"/>
                  </a:lnTo>
                  <a:lnTo>
                    <a:pt x="546" y="376"/>
                  </a:lnTo>
                  <a:lnTo>
                    <a:pt x="553" y="426"/>
                  </a:lnTo>
                  <a:lnTo>
                    <a:pt x="553" y="475"/>
                  </a:lnTo>
                  <a:lnTo>
                    <a:pt x="574" y="482"/>
                  </a:lnTo>
                  <a:lnTo>
                    <a:pt x="595" y="532"/>
                  </a:lnTo>
                  <a:lnTo>
                    <a:pt x="588" y="546"/>
                  </a:lnTo>
                  <a:lnTo>
                    <a:pt x="638" y="589"/>
                  </a:lnTo>
                  <a:lnTo>
                    <a:pt x="638" y="617"/>
                  </a:lnTo>
                  <a:lnTo>
                    <a:pt x="588" y="624"/>
                  </a:lnTo>
                  <a:lnTo>
                    <a:pt x="588" y="638"/>
                  </a:lnTo>
                  <a:lnTo>
                    <a:pt x="553" y="645"/>
                  </a:lnTo>
                  <a:lnTo>
                    <a:pt x="496" y="660"/>
                  </a:lnTo>
                  <a:lnTo>
                    <a:pt x="468" y="617"/>
                  </a:lnTo>
                  <a:lnTo>
                    <a:pt x="404" y="525"/>
                  </a:lnTo>
                  <a:lnTo>
                    <a:pt x="383" y="518"/>
                  </a:lnTo>
                  <a:lnTo>
                    <a:pt x="376" y="390"/>
                  </a:lnTo>
                  <a:lnTo>
                    <a:pt x="319" y="390"/>
                  </a:lnTo>
                  <a:lnTo>
                    <a:pt x="312" y="376"/>
                  </a:lnTo>
                  <a:lnTo>
                    <a:pt x="284" y="390"/>
                  </a:lnTo>
                  <a:lnTo>
                    <a:pt x="220" y="341"/>
                  </a:lnTo>
                  <a:lnTo>
                    <a:pt x="163" y="348"/>
                  </a:lnTo>
                  <a:lnTo>
                    <a:pt x="135" y="376"/>
                  </a:lnTo>
                  <a:lnTo>
                    <a:pt x="114" y="362"/>
                  </a:lnTo>
                  <a:lnTo>
                    <a:pt x="92" y="319"/>
                  </a:lnTo>
                  <a:lnTo>
                    <a:pt x="64" y="263"/>
                  </a:lnTo>
                  <a:lnTo>
                    <a:pt x="50" y="241"/>
                  </a:lnTo>
                  <a:lnTo>
                    <a:pt x="0" y="142"/>
                  </a:lnTo>
                  <a:close/>
                </a:path>
              </a:pathLst>
            </a:custGeom>
            <a:solidFill>
              <a:schemeClr val="tx2">
                <a:lumMod val="40000"/>
                <a:lumOff val="6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3" name="Freeform 9"/>
            <p:cNvSpPr>
              <a:spLocks/>
            </p:cNvSpPr>
            <p:nvPr/>
          </p:nvSpPr>
          <p:spPr bwMode="gray">
            <a:xfrm>
              <a:off x="3374830" y="4300173"/>
              <a:ext cx="1369997" cy="1764151"/>
            </a:xfrm>
            <a:custGeom>
              <a:avLst/>
              <a:gdLst>
                <a:gd name="T0" fmla="*/ 2147483647 w 1084"/>
                <a:gd name="T1" fmla="*/ 2147483647 h 1396"/>
                <a:gd name="T2" fmla="*/ 2147483647 w 1084"/>
                <a:gd name="T3" fmla="*/ 2147483647 h 1396"/>
                <a:gd name="T4" fmla="*/ 2147483647 w 1084"/>
                <a:gd name="T5" fmla="*/ 2147483647 h 1396"/>
                <a:gd name="T6" fmla="*/ 2147483647 w 1084"/>
                <a:gd name="T7" fmla="*/ 2147483647 h 1396"/>
                <a:gd name="T8" fmla="*/ 2147483647 w 1084"/>
                <a:gd name="T9" fmla="*/ 2147483647 h 1396"/>
                <a:gd name="T10" fmla="*/ 2147483647 w 1084"/>
                <a:gd name="T11" fmla="*/ 2147483647 h 1396"/>
                <a:gd name="T12" fmla="*/ 2147483647 w 1084"/>
                <a:gd name="T13" fmla="*/ 2147483647 h 1396"/>
                <a:gd name="T14" fmla="*/ 2147483647 w 1084"/>
                <a:gd name="T15" fmla="*/ 2147483647 h 1396"/>
                <a:gd name="T16" fmla="*/ 2147483647 w 1084"/>
                <a:gd name="T17" fmla="*/ 2147483647 h 1396"/>
                <a:gd name="T18" fmla="*/ 2147483647 w 1084"/>
                <a:gd name="T19" fmla="*/ 2147483647 h 1396"/>
                <a:gd name="T20" fmla="*/ 2147483647 w 1084"/>
                <a:gd name="T21" fmla="*/ 2147483647 h 1396"/>
                <a:gd name="T22" fmla="*/ 2147483647 w 1084"/>
                <a:gd name="T23" fmla="*/ 2147483647 h 1396"/>
                <a:gd name="T24" fmla="*/ 2147483647 w 1084"/>
                <a:gd name="T25" fmla="*/ 2147483647 h 1396"/>
                <a:gd name="T26" fmla="*/ 2147483647 w 1084"/>
                <a:gd name="T27" fmla="*/ 2147483647 h 1396"/>
                <a:gd name="T28" fmla="*/ 2147483647 w 1084"/>
                <a:gd name="T29" fmla="*/ 0 h 1396"/>
                <a:gd name="T30" fmla="*/ 2147483647 w 1084"/>
                <a:gd name="T31" fmla="*/ 2147483647 h 1396"/>
                <a:gd name="T32" fmla="*/ 2147483647 w 1084"/>
                <a:gd name="T33" fmla="*/ 2147483647 h 1396"/>
                <a:gd name="T34" fmla="*/ 2147483647 w 1084"/>
                <a:gd name="T35" fmla="*/ 2147483647 h 1396"/>
                <a:gd name="T36" fmla="*/ 2147483647 w 1084"/>
                <a:gd name="T37" fmla="*/ 2147483647 h 1396"/>
                <a:gd name="T38" fmla="*/ 2147483647 w 1084"/>
                <a:gd name="T39" fmla="*/ 2147483647 h 1396"/>
                <a:gd name="T40" fmla="*/ 2147483647 w 1084"/>
                <a:gd name="T41" fmla="*/ 2147483647 h 1396"/>
                <a:gd name="T42" fmla="*/ 2147483647 w 1084"/>
                <a:gd name="T43" fmla="*/ 2147483647 h 1396"/>
                <a:gd name="T44" fmla="*/ 2147483647 w 1084"/>
                <a:gd name="T45" fmla="*/ 2147483647 h 1396"/>
                <a:gd name="T46" fmla="*/ 2147483647 w 1084"/>
                <a:gd name="T47" fmla="*/ 2147483647 h 1396"/>
                <a:gd name="T48" fmla="*/ 2147483647 w 1084"/>
                <a:gd name="T49" fmla="*/ 2147483647 h 1396"/>
                <a:gd name="T50" fmla="*/ 2147483647 w 1084"/>
                <a:gd name="T51" fmla="*/ 2147483647 h 1396"/>
                <a:gd name="T52" fmla="*/ 2147483647 w 1084"/>
                <a:gd name="T53" fmla="*/ 2147483647 h 1396"/>
                <a:gd name="T54" fmla="*/ 2147483647 w 1084"/>
                <a:gd name="T55" fmla="*/ 2147483647 h 1396"/>
                <a:gd name="T56" fmla="*/ 2147483647 w 1084"/>
                <a:gd name="T57" fmla="*/ 2147483647 h 1396"/>
                <a:gd name="T58" fmla="*/ 2147483647 w 1084"/>
                <a:gd name="T59" fmla="*/ 2147483647 h 1396"/>
                <a:gd name="T60" fmla="*/ 2147483647 w 1084"/>
                <a:gd name="T61" fmla="*/ 2147483647 h 1396"/>
                <a:gd name="T62" fmla="*/ 2147483647 w 1084"/>
                <a:gd name="T63" fmla="*/ 2147483647 h 1396"/>
                <a:gd name="T64" fmla="*/ 2147483647 w 1084"/>
                <a:gd name="T65" fmla="*/ 2147483647 h 1396"/>
                <a:gd name="T66" fmla="*/ 2147483647 w 1084"/>
                <a:gd name="T67" fmla="*/ 2147483647 h 1396"/>
                <a:gd name="T68" fmla="*/ 2147483647 w 1084"/>
                <a:gd name="T69" fmla="*/ 2147483647 h 1396"/>
                <a:gd name="T70" fmla="*/ 2147483647 w 1084"/>
                <a:gd name="T71" fmla="*/ 2147483647 h 1396"/>
                <a:gd name="T72" fmla="*/ 2147483647 w 1084"/>
                <a:gd name="T73" fmla="*/ 2147483647 h 1396"/>
                <a:gd name="T74" fmla="*/ 2147483647 w 1084"/>
                <a:gd name="T75" fmla="*/ 2147483647 h 1396"/>
                <a:gd name="T76" fmla="*/ 2147483647 w 1084"/>
                <a:gd name="T77" fmla="*/ 2147483647 h 139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4"/>
                <a:gd name="T118" fmla="*/ 0 h 1396"/>
                <a:gd name="T119" fmla="*/ 1084 w 1084"/>
                <a:gd name="T120" fmla="*/ 1396 h 139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4" h="1396">
                  <a:moveTo>
                    <a:pt x="184" y="1389"/>
                  </a:moveTo>
                  <a:lnTo>
                    <a:pt x="135" y="1240"/>
                  </a:lnTo>
                  <a:lnTo>
                    <a:pt x="14" y="1212"/>
                  </a:lnTo>
                  <a:lnTo>
                    <a:pt x="28" y="1134"/>
                  </a:lnTo>
                  <a:lnTo>
                    <a:pt x="0" y="1028"/>
                  </a:lnTo>
                  <a:lnTo>
                    <a:pt x="28" y="999"/>
                  </a:lnTo>
                  <a:lnTo>
                    <a:pt x="85" y="992"/>
                  </a:lnTo>
                  <a:lnTo>
                    <a:pt x="121" y="978"/>
                  </a:lnTo>
                  <a:lnTo>
                    <a:pt x="142" y="794"/>
                  </a:lnTo>
                  <a:lnTo>
                    <a:pt x="206" y="780"/>
                  </a:lnTo>
                  <a:lnTo>
                    <a:pt x="220" y="787"/>
                  </a:lnTo>
                  <a:lnTo>
                    <a:pt x="262" y="766"/>
                  </a:lnTo>
                  <a:lnTo>
                    <a:pt x="262" y="780"/>
                  </a:lnTo>
                  <a:lnTo>
                    <a:pt x="333" y="787"/>
                  </a:lnTo>
                  <a:lnTo>
                    <a:pt x="326" y="737"/>
                  </a:lnTo>
                  <a:lnTo>
                    <a:pt x="333" y="603"/>
                  </a:lnTo>
                  <a:lnTo>
                    <a:pt x="312" y="574"/>
                  </a:lnTo>
                  <a:lnTo>
                    <a:pt x="326" y="574"/>
                  </a:lnTo>
                  <a:lnTo>
                    <a:pt x="326" y="525"/>
                  </a:lnTo>
                  <a:lnTo>
                    <a:pt x="305" y="326"/>
                  </a:lnTo>
                  <a:lnTo>
                    <a:pt x="269" y="312"/>
                  </a:lnTo>
                  <a:lnTo>
                    <a:pt x="298" y="298"/>
                  </a:lnTo>
                  <a:lnTo>
                    <a:pt x="340" y="248"/>
                  </a:lnTo>
                  <a:lnTo>
                    <a:pt x="347" y="227"/>
                  </a:lnTo>
                  <a:lnTo>
                    <a:pt x="319" y="170"/>
                  </a:lnTo>
                  <a:lnTo>
                    <a:pt x="326" y="128"/>
                  </a:lnTo>
                  <a:lnTo>
                    <a:pt x="340" y="121"/>
                  </a:lnTo>
                  <a:lnTo>
                    <a:pt x="354" y="99"/>
                  </a:lnTo>
                  <a:lnTo>
                    <a:pt x="425" y="28"/>
                  </a:lnTo>
                  <a:lnTo>
                    <a:pt x="468" y="0"/>
                  </a:lnTo>
                  <a:lnTo>
                    <a:pt x="567" y="7"/>
                  </a:lnTo>
                  <a:lnTo>
                    <a:pt x="666" y="71"/>
                  </a:lnTo>
                  <a:lnTo>
                    <a:pt x="652" y="99"/>
                  </a:lnTo>
                  <a:lnTo>
                    <a:pt x="702" y="128"/>
                  </a:lnTo>
                  <a:lnTo>
                    <a:pt x="687" y="163"/>
                  </a:lnTo>
                  <a:lnTo>
                    <a:pt x="687" y="191"/>
                  </a:lnTo>
                  <a:lnTo>
                    <a:pt x="716" y="241"/>
                  </a:lnTo>
                  <a:lnTo>
                    <a:pt x="723" y="255"/>
                  </a:lnTo>
                  <a:lnTo>
                    <a:pt x="758" y="269"/>
                  </a:lnTo>
                  <a:lnTo>
                    <a:pt x="765" y="284"/>
                  </a:lnTo>
                  <a:lnTo>
                    <a:pt x="815" y="277"/>
                  </a:lnTo>
                  <a:lnTo>
                    <a:pt x="815" y="312"/>
                  </a:lnTo>
                  <a:lnTo>
                    <a:pt x="787" y="340"/>
                  </a:lnTo>
                  <a:lnTo>
                    <a:pt x="829" y="369"/>
                  </a:lnTo>
                  <a:lnTo>
                    <a:pt x="843" y="411"/>
                  </a:lnTo>
                  <a:lnTo>
                    <a:pt x="886" y="425"/>
                  </a:lnTo>
                  <a:lnTo>
                    <a:pt x="872" y="518"/>
                  </a:lnTo>
                  <a:lnTo>
                    <a:pt x="879" y="525"/>
                  </a:lnTo>
                  <a:lnTo>
                    <a:pt x="957" y="525"/>
                  </a:lnTo>
                  <a:lnTo>
                    <a:pt x="957" y="546"/>
                  </a:lnTo>
                  <a:lnTo>
                    <a:pt x="935" y="652"/>
                  </a:lnTo>
                  <a:lnTo>
                    <a:pt x="950" y="673"/>
                  </a:lnTo>
                  <a:lnTo>
                    <a:pt x="964" y="688"/>
                  </a:lnTo>
                  <a:lnTo>
                    <a:pt x="985" y="723"/>
                  </a:lnTo>
                  <a:lnTo>
                    <a:pt x="1035" y="787"/>
                  </a:lnTo>
                  <a:lnTo>
                    <a:pt x="1056" y="836"/>
                  </a:lnTo>
                  <a:lnTo>
                    <a:pt x="1063" y="929"/>
                  </a:lnTo>
                  <a:lnTo>
                    <a:pt x="1063" y="1035"/>
                  </a:lnTo>
                  <a:lnTo>
                    <a:pt x="1084" y="1035"/>
                  </a:lnTo>
                  <a:lnTo>
                    <a:pt x="1070" y="1077"/>
                  </a:lnTo>
                  <a:lnTo>
                    <a:pt x="1020" y="1014"/>
                  </a:lnTo>
                  <a:lnTo>
                    <a:pt x="957" y="1028"/>
                  </a:lnTo>
                  <a:lnTo>
                    <a:pt x="921" y="957"/>
                  </a:lnTo>
                  <a:lnTo>
                    <a:pt x="865" y="950"/>
                  </a:lnTo>
                  <a:lnTo>
                    <a:pt x="822" y="929"/>
                  </a:lnTo>
                  <a:lnTo>
                    <a:pt x="787" y="985"/>
                  </a:lnTo>
                  <a:lnTo>
                    <a:pt x="730" y="999"/>
                  </a:lnTo>
                  <a:lnTo>
                    <a:pt x="737" y="1049"/>
                  </a:lnTo>
                  <a:lnTo>
                    <a:pt x="709" y="1099"/>
                  </a:lnTo>
                  <a:lnTo>
                    <a:pt x="631" y="1120"/>
                  </a:lnTo>
                  <a:lnTo>
                    <a:pt x="588" y="1113"/>
                  </a:lnTo>
                  <a:lnTo>
                    <a:pt x="581" y="1084"/>
                  </a:lnTo>
                  <a:lnTo>
                    <a:pt x="503" y="1127"/>
                  </a:lnTo>
                  <a:lnTo>
                    <a:pt x="489" y="1191"/>
                  </a:lnTo>
                  <a:lnTo>
                    <a:pt x="454" y="1219"/>
                  </a:lnTo>
                  <a:lnTo>
                    <a:pt x="411" y="1297"/>
                  </a:lnTo>
                  <a:lnTo>
                    <a:pt x="283" y="1340"/>
                  </a:lnTo>
                  <a:lnTo>
                    <a:pt x="227" y="1396"/>
                  </a:lnTo>
                  <a:lnTo>
                    <a:pt x="184" y="1389"/>
                  </a:lnTo>
                  <a:close/>
                </a:path>
              </a:pathLst>
            </a:custGeom>
            <a:solidFill>
              <a:schemeClr val="accent3">
                <a:lumMod val="60000"/>
                <a:lumOff val="4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4" name="Freeform 10"/>
            <p:cNvSpPr>
              <a:spLocks/>
            </p:cNvSpPr>
            <p:nvPr/>
          </p:nvSpPr>
          <p:spPr bwMode="gray">
            <a:xfrm>
              <a:off x="1705331" y="2258797"/>
              <a:ext cx="1390755" cy="947304"/>
            </a:xfrm>
            <a:custGeom>
              <a:avLst/>
              <a:gdLst>
                <a:gd name="T0" fmla="*/ 2147483647 w 1098"/>
                <a:gd name="T1" fmla="*/ 2147483647 h 751"/>
                <a:gd name="T2" fmla="*/ 2147483647 w 1098"/>
                <a:gd name="T3" fmla="*/ 2147483647 h 751"/>
                <a:gd name="T4" fmla="*/ 2147483647 w 1098"/>
                <a:gd name="T5" fmla="*/ 2147483647 h 751"/>
                <a:gd name="T6" fmla="*/ 2147483647 w 1098"/>
                <a:gd name="T7" fmla="*/ 2147483647 h 751"/>
                <a:gd name="T8" fmla="*/ 0 w 1098"/>
                <a:gd name="T9" fmla="*/ 2147483647 h 751"/>
                <a:gd name="T10" fmla="*/ 2147483647 w 1098"/>
                <a:gd name="T11" fmla="*/ 2147483647 h 751"/>
                <a:gd name="T12" fmla="*/ 2147483647 w 1098"/>
                <a:gd name="T13" fmla="*/ 2147483647 h 751"/>
                <a:gd name="T14" fmla="*/ 2147483647 w 1098"/>
                <a:gd name="T15" fmla="*/ 2147483647 h 751"/>
                <a:gd name="T16" fmla="*/ 2147483647 w 1098"/>
                <a:gd name="T17" fmla="*/ 2147483647 h 751"/>
                <a:gd name="T18" fmla="*/ 2147483647 w 1098"/>
                <a:gd name="T19" fmla="*/ 2147483647 h 751"/>
                <a:gd name="T20" fmla="*/ 2147483647 w 1098"/>
                <a:gd name="T21" fmla="*/ 2147483647 h 751"/>
                <a:gd name="T22" fmla="*/ 2147483647 w 1098"/>
                <a:gd name="T23" fmla="*/ 2147483647 h 751"/>
                <a:gd name="T24" fmla="*/ 2147483647 w 1098"/>
                <a:gd name="T25" fmla="*/ 2147483647 h 751"/>
                <a:gd name="T26" fmla="*/ 2147483647 w 1098"/>
                <a:gd name="T27" fmla="*/ 2147483647 h 751"/>
                <a:gd name="T28" fmla="*/ 2147483647 w 1098"/>
                <a:gd name="T29" fmla="*/ 2147483647 h 751"/>
                <a:gd name="T30" fmla="*/ 2147483647 w 1098"/>
                <a:gd name="T31" fmla="*/ 2147483647 h 751"/>
                <a:gd name="T32" fmla="*/ 2147483647 w 1098"/>
                <a:gd name="T33" fmla="*/ 2147483647 h 751"/>
                <a:gd name="T34" fmla="*/ 2147483647 w 1098"/>
                <a:gd name="T35" fmla="*/ 2147483647 h 751"/>
                <a:gd name="T36" fmla="*/ 2147483647 w 1098"/>
                <a:gd name="T37" fmla="*/ 2147483647 h 751"/>
                <a:gd name="T38" fmla="*/ 2147483647 w 1098"/>
                <a:gd name="T39" fmla="*/ 2147483647 h 751"/>
                <a:gd name="T40" fmla="*/ 2147483647 w 1098"/>
                <a:gd name="T41" fmla="*/ 2147483647 h 751"/>
                <a:gd name="T42" fmla="*/ 2147483647 w 1098"/>
                <a:gd name="T43" fmla="*/ 2147483647 h 751"/>
                <a:gd name="T44" fmla="*/ 2147483647 w 1098"/>
                <a:gd name="T45" fmla="*/ 2147483647 h 751"/>
                <a:gd name="T46" fmla="*/ 2147483647 w 1098"/>
                <a:gd name="T47" fmla="*/ 2147483647 h 751"/>
                <a:gd name="T48" fmla="*/ 2147483647 w 1098"/>
                <a:gd name="T49" fmla="*/ 2147483647 h 751"/>
                <a:gd name="T50" fmla="*/ 2147483647 w 1098"/>
                <a:gd name="T51" fmla="*/ 2147483647 h 751"/>
                <a:gd name="T52" fmla="*/ 2147483647 w 1098"/>
                <a:gd name="T53" fmla="*/ 2147483647 h 751"/>
                <a:gd name="T54" fmla="*/ 2147483647 w 1098"/>
                <a:gd name="T55" fmla="*/ 2147483647 h 751"/>
                <a:gd name="T56" fmla="*/ 2147483647 w 1098"/>
                <a:gd name="T57" fmla="*/ 2147483647 h 751"/>
                <a:gd name="T58" fmla="*/ 2147483647 w 1098"/>
                <a:gd name="T59" fmla="*/ 2147483647 h 751"/>
                <a:gd name="T60" fmla="*/ 2147483647 w 1098"/>
                <a:gd name="T61" fmla="*/ 2147483647 h 751"/>
                <a:gd name="T62" fmla="*/ 2147483647 w 1098"/>
                <a:gd name="T63" fmla="*/ 2147483647 h 751"/>
                <a:gd name="T64" fmla="*/ 2147483647 w 1098"/>
                <a:gd name="T65" fmla="*/ 2147483647 h 751"/>
                <a:gd name="T66" fmla="*/ 2147483647 w 1098"/>
                <a:gd name="T67" fmla="*/ 2147483647 h 75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98"/>
                <a:gd name="T103" fmla="*/ 0 h 751"/>
                <a:gd name="T104" fmla="*/ 1098 w 1098"/>
                <a:gd name="T105" fmla="*/ 751 h 75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98" h="751">
                  <a:moveTo>
                    <a:pt x="28" y="560"/>
                  </a:moveTo>
                  <a:lnTo>
                    <a:pt x="35" y="525"/>
                  </a:lnTo>
                  <a:lnTo>
                    <a:pt x="71" y="518"/>
                  </a:lnTo>
                  <a:lnTo>
                    <a:pt x="120" y="496"/>
                  </a:lnTo>
                  <a:lnTo>
                    <a:pt x="156" y="418"/>
                  </a:lnTo>
                  <a:lnTo>
                    <a:pt x="206" y="397"/>
                  </a:lnTo>
                  <a:lnTo>
                    <a:pt x="255" y="340"/>
                  </a:lnTo>
                  <a:lnTo>
                    <a:pt x="248" y="284"/>
                  </a:lnTo>
                  <a:lnTo>
                    <a:pt x="28" y="199"/>
                  </a:lnTo>
                  <a:lnTo>
                    <a:pt x="0" y="149"/>
                  </a:lnTo>
                  <a:lnTo>
                    <a:pt x="14" y="135"/>
                  </a:lnTo>
                  <a:lnTo>
                    <a:pt x="128" y="128"/>
                  </a:lnTo>
                  <a:lnTo>
                    <a:pt x="177" y="71"/>
                  </a:lnTo>
                  <a:lnTo>
                    <a:pt x="291" y="29"/>
                  </a:lnTo>
                  <a:lnTo>
                    <a:pt x="305" y="43"/>
                  </a:lnTo>
                  <a:lnTo>
                    <a:pt x="397" y="21"/>
                  </a:lnTo>
                  <a:lnTo>
                    <a:pt x="482" y="0"/>
                  </a:lnTo>
                  <a:lnTo>
                    <a:pt x="510" y="21"/>
                  </a:lnTo>
                  <a:lnTo>
                    <a:pt x="531" y="29"/>
                  </a:lnTo>
                  <a:lnTo>
                    <a:pt x="553" y="36"/>
                  </a:lnTo>
                  <a:lnTo>
                    <a:pt x="560" y="50"/>
                  </a:lnTo>
                  <a:lnTo>
                    <a:pt x="588" y="50"/>
                  </a:lnTo>
                  <a:lnTo>
                    <a:pt x="645" y="85"/>
                  </a:lnTo>
                  <a:lnTo>
                    <a:pt x="680" y="121"/>
                  </a:lnTo>
                  <a:lnTo>
                    <a:pt x="694" y="142"/>
                  </a:lnTo>
                  <a:lnTo>
                    <a:pt x="716" y="192"/>
                  </a:lnTo>
                  <a:lnTo>
                    <a:pt x="737" y="241"/>
                  </a:lnTo>
                  <a:lnTo>
                    <a:pt x="709" y="298"/>
                  </a:lnTo>
                  <a:lnTo>
                    <a:pt x="723" y="319"/>
                  </a:lnTo>
                  <a:lnTo>
                    <a:pt x="879" y="277"/>
                  </a:lnTo>
                  <a:lnTo>
                    <a:pt x="893" y="333"/>
                  </a:lnTo>
                  <a:lnTo>
                    <a:pt x="829" y="340"/>
                  </a:lnTo>
                  <a:lnTo>
                    <a:pt x="850" y="376"/>
                  </a:lnTo>
                  <a:lnTo>
                    <a:pt x="950" y="376"/>
                  </a:lnTo>
                  <a:lnTo>
                    <a:pt x="1084" y="340"/>
                  </a:lnTo>
                  <a:lnTo>
                    <a:pt x="1098" y="369"/>
                  </a:lnTo>
                  <a:lnTo>
                    <a:pt x="1042" y="447"/>
                  </a:lnTo>
                  <a:lnTo>
                    <a:pt x="1042" y="496"/>
                  </a:lnTo>
                  <a:lnTo>
                    <a:pt x="1056" y="638"/>
                  </a:lnTo>
                  <a:lnTo>
                    <a:pt x="1049" y="638"/>
                  </a:lnTo>
                  <a:lnTo>
                    <a:pt x="1049" y="659"/>
                  </a:lnTo>
                  <a:lnTo>
                    <a:pt x="992" y="659"/>
                  </a:lnTo>
                  <a:lnTo>
                    <a:pt x="992" y="674"/>
                  </a:lnTo>
                  <a:lnTo>
                    <a:pt x="1006" y="702"/>
                  </a:lnTo>
                  <a:lnTo>
                    <a:pt x="978" y="751"/>
                  </a:lnTo>
                  <a:lnTo>
                    <a:pt x="879" y="737"/>
                  </a:lnTo>
                  <a:lnTo>
                    <a:pt x="865" y="709"/>
                  </a:lnTo>
                  <a:lnTo>
                    <a:pt x="829" y="638"/>
                  </a:lnTo>
                  <a:lnTo>
                    <a:pt x="794" y="652"/>
                  </a:lnTo>
                  <a:lnTo>
                    <a:pt x="772" y="666"/>
                  </a:lnTo>
                  <a:lnTo>
                    <a:pt x="758" y="645"/>
                  </a:lnTo>
                  <a:lnTo>
                    <a:pt x="702" y="666"/>
                  </a:lnTo>
                  <a:lnTo>
                    <a:pt x="709" y="709"/>
                  </a:lnTo>
                  <a:lnTo>
                    <a:pt x="666" y="695"/>
                  </a:lnTo>
                  <a:lnTo>
                    <a:pt x="659" y="709"/>
                  </a:lnTo>
                  <a:lnTo>
                    <a:pt x="617" y="723"/>
                  </a:lnTo>
                  <a:lnTo>
                    <a:pt x="539" y="674"/>
                  </a:lnTo>
                  <a:lnTo>
                    <a:pt x="496" y="666"/>
                  </a:lnTo>
                  <a:lnTo>
                    <a:pt x="432" y="659"/>
                  </a:lnTo>
                  <a:lnTo>
                    <a:pt x="369" y="624"/>
                  </a:lnTo>
                  <a:lnTo>
                    <a:pt x="298" y="638"/>
                  </a:lnTo>
                  <a:lnTo>
                    <a:pt x="262" y="666"/>
                  </a:lnTo>
                  <a:lnTo>
                    <a:pt x="248" y="681"/>
                  </a:lnTo>
                  <a:lnTo>
                    <a:pt x="227" y="688"/>
                  </a:lnTo>
                  <a:lnTo>
                    <a:pt x="227" y="674"/>
                  </a:lnTo>
                  <a:lnTo>
                    <a:pt x="227" y="652"/>
                  </a:lnTo>
                  <a:lnTo>
                    <a:pt x="206" y="617"/>
                  </a:lnTo>
                  <a:lnTo>
                    <a:pt x="170" y="631"/>
                  </a:lnTo>
                  <a:lnTo>
                    <a:pt x="28" y="560"/>
                  </a:lnTo>
                  <a:close/>
                </a:path>
              </a:pathLst>
            </a:custGeom>
            <a:noFill/>
            <a:ln w="0">
              <a:solidFill>
                <a:srgbClr val="1A1A70"/>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5" name="Freeform 11"/>
            <p:cNvSpPr>
              <a:spLocks/>
            </p:cNvSpPr>
            <p:nvPr/>
          </p:nvSpPr>
          <p:spPr bwMode="gray">
            <a:xfrm>
              <a:off x="3822600" y="816344"/>
              <a:ext cx="1433752" cy="1200809"/>
            </a:xfrm>
            <a:custGeom>
              <a:avLst/>
              <a:gdLst>
                <a:gd name="T0" fmla="*/ 2147483647 w 1134"/>
                <a:gd name="T1" fmla="*/ 2147483647 h 950"/>
                <a:gd name="T2" fmla="*/ 2147483647 w 1134"/>
                <a:gd name="T3" fmla="*/ 2147483647 h 950"/>
                <a:gd name="T4" fmla="*/ 2147483647 w 1134"/>
                <a:gd name="T5" fmla="*/ 2147483647 h 950"/>
                <a:gd name="T6" fmla="*/ 2147483647 w 1134"/>
                <a:gd name="T7" fmla="*/ 2147483647 h 950"/>
                <a:gd name="T8" fmla="*/ 2147483647 w 1134"/>
                <a:gd name="T9" fmla="*/ 2147483647 h 950"/>
                <a:gd name="T10" fmla="*/ 2147483647 w 1134"/>
                <a:gd name="T11" fmla="*/ 2147483647 h 950"/>
                <a:gd name="T12" fmla="*/ 2147483647 w 1134"/>
                <a:gd name="T13" fmla="*/ 2147483647 h 950"/>
                <a:gd name="T14" fmla="*/ 2147483647 w 1134"/>
                <a:gd name="T15" fmla="*/ 2147483647 h 950"/>
                <a:gd name="T16" fmla="*/ 2147483647 w 1134"/>
                <a:gd name="T17" fmla="*/ 2147483647 h 950"/>
                <a:gd name="T18" fmla="*/ 2147483647 w 1134"/>
                <a:gd name="T19" fmla="*/ 2147483647 h 950"/>
                <a:gd name="T20" fmla="*/ 2147483647 w 1134"/>
                <a:gd name="T21" fmla="*/ 2147483647 h 950"/>
                <a:gd name="T22" fmla="*/ 0 w 1134"/>
                <a:gd name="T23" fmla="*/ 2147483647 h 950"/>
                <a:gd name="T24" fmla="*/ 2147483647 w 1134"/>
                <a:gd name="T25" fmla="*/ 2147483647 h 950"/>
                <a:gd name="T26" fmla="*/ 2147483647 w 1134"/>
                <a:gd name="T27" fmla="*/ 2147483647 h 950"/>
                <a:gd name="T28" fmla="*/ 2147483647 w 1134"/>
                <a:gd name="T29" fmla="*/ 2147483647 h 950"/>
                <a:gd name="T30" fmla="*/ 2147483647 w 1134"/>
                <a:gd name="T31" fmla="*/ 2147483647 h 950"/>
                <a:gd name="T32" fmla="*/ 2147483647 w 1134"/>
                <a:gd name="T33" fmla="*/ 0 h 950"/>
                <a:gd name="T34" fmla="*/ 2147483647 w 1134"/>
                <a:gd name="T35" fmla="*/ 2147483647 h 950"/>
                <a:gd name="T36" fmla="*/ 2147483647 w 1134"/>
                <a:gd name="T37" fmla="*/ 2147483647 h 950"/>
                <a:gd name="T38" fmla="*/ 2147483647 w 1134"/>
                <a:gd name="T39" fmla="*/ 2147483647 h 950"/>
                <a:gd name="T40" fmla="*/ 2147483647 w 1134"/>
                <a:gd name="T41" fmla="*/ 0 h 950"/>
                <a:gd name="T42" fmla="*/ 2147483647 w 1134"/>
                <a:gd name="T43" fmla="*/ 2147483647 h 950"/>
                <a:gd name="T44" fmla="*/ 2147483647 w 1134"/>
                <a:gd name="T45" fmla="*/ 2147483647 h 950"/>
                <a:gd name="T46" fmla="*/ 2147483647 w 1134"/>
                <a:gd name="T47" fmla="*/ 2147483647 h 950"/>
                <a:gd name="T48" fmla="*/ 2147483647 w 1134"/>
                <a:gd name="T49" fmla="*/ 2147483647 h 950"/>
                <a:gd name="T50" fmla="*/ 2147483647 w 1134"/>
                <a:gd name="T51" fmla="*/ 2147483647 h 950"/>
                <a:gd name="T52" fmla="*/ 2147483647 w 1134"/>
                <a:gd name="T53" fmla="*/ 2147483647 h 950"/>
                <a:gd name="T54" fmla="*/ 2147483647 w 1134"/>
                <a:gd name="T55" fmla="*/ 2147483647 h 950"/>
                <a:gd name="T56" fmla="*/ 2147483647 w 1134"/>
                <a:gd name="T57" fmla="*/ 2147483647 h 950"/>
                <a:gd name="T58" fmla="*/ 2147483647 w 1134"/>
                <a:gd name="T59" fmla="*/ 2147483647 h 950"/>
                <a:gd name="T60" fmla="*/ 2147483647 w 1134"/>
                <a:gd name="T61" fmla="*/ 2147483647 h 950"/>
                <a:gd name="T62" fmla="*/ 2147483647 w 1134"/>
                <a:gd name="T63" fmla="*/ 2147483647 h 950"/>
                <a:gd name="T64" fmla="*/ 2147483647 w 1134"/>
                <a:gd name="T65" fmla="*/ 2147483647 h 950"/>
                <a:gd name="T66" fmla="*/ 2147483647 w 1134"/>
                <a:gd name="T67" fmla="*/ 2147483647 h 950"/>
                <a:gd name="T68" fmla="*/ 2147483647 w 1134"/>
                <a:gd name="T69" fmla="*/ 2147483647 h 950"/>
                <a:gd name="T70" fmla="*/ 2147483647 w 1134"/>
                <a:gd name="T71" fmla="*/ 2147483647 h 950"/>
                <a:gd name="T72" fmla="*/ 2147483647 w 1134"/>
                <a:gd name="T73" fmla="*/ 2147483647 h 950"/>
                <a:gd name="T74" fmla="*/ 2147483647 w 1134"/>
                <a:gd name="T75" fmla="*/ 2147483647 h 950"/>
                <a:gd name="T76" fmla="*/ 2147483647 w 1134"/>
                <a:gd name="T77" fmla="*/ 2147483647 h 950"/>
                <a:gd name="T78" fmla="*/ 2147483647 w 1134"/>
                <a:gd name="T79" fmla="*/ 2147483647 h 950"/>
                <a:gd name="T80" fmla="*/ 2147483647 w 1134"/>
                <a:gd name="T81" fmla="*/ 2147483647 h 950"/>
                <a:gd name="T82" fmla="*/ 2147483647 w 1134"/>
                <a:gd name="T83" fmla="*/ 2147483647 h 950"/>
                <a:gd name="T84" fmla="*/ 2147483647 w 1134"/>
                <a:gd name="T85" fmla="*/ 2147483647 h 950"/>
                <a:gd name="T86" fmla="*/ 2147483647 w 1134"/>
                <a:gd name="T87" fmla="*/ 2147483647 h 950"/>
                <a:gd name="T88" fmla="*/ 2147483647 w 1134"/>
                <a:gd name="T89" fmla="*/ 2147483647 h 950"/>
                <a:gd name="T90" fmla="*/ 2147483647 w 1134"/>
                <a:gd name="T91" fmla="*/ 2147483647 h 950"/>
                <a:gd name="T92" fmla="*/ 2147483647 w 1134"/>
                <a:gd name="T93" fmla="*/ 2147483647 h 950"/>
                <a:gd name="T94" fmla="*/ 2147483647 w 1134"/>
                <a:gd name="T95" fmla="*/ 2147483647 h 950"/>
                <a:gd name="T96" fmla="*/ 2147483647 w 1134"/>
                <a:gd name="T97" fmla="*/ 2147483647 h 950"/>
                <a:gd name="T98" fmla="*/ 2147483647 w 1134"/>
                <a:gd name="T99" fmla="*/ 2147483647 h 950"/>
                <a:gd name="T100" fmla="*/ 2147483647 w 1134"/>
                <a:gd name="T101" fmla="*/ 2147483647 h 950"/>
                <a:gd name="T102" fmla="*/ 2147483647 w 1134"/>
                <a:gd name="T103" fmla="*/ 2147483647 h 950"/>
                <a:gd name="T104" fmla="*/ 2147483647 w 1134"/>
                <a:gd name="T105" fmla="*/ 2147483647 h 950"/>
                <a:gd name="T106" fmla="*/ 2147483647 w 1134"/>
                <a:gd name="T107" fmla="*/ 2147483647 h 950"/>
                <a:gd name="T108" fmla="*/ 2147483647 w 1134"/>
                <a:gd name="T109" fmla="*/ 2147483647 h 9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34"/>
                <a:gd name="T166" fmla="*/ 0 h 950"/>
                <a:gd name="T167" fmla="*/ 1134 w 1134"/>
                <a:gd name="T168" fmla="*/ 950 h 95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34" h="950">
                  <a:moveTo>
                    <a:pt x="220" y="815"/>
                  </a:moveTo>
                  <a:lnTo>
                    <a:pt x="192" y="751"/>
                  </a:lnTo>
                  <a:lnTo>
                    <a:pt x="213" y="744"/>
                  </a:lnTo>
                  <a:lnTo>
                    <a:pt x="312" y="603"/>
                  </a:lnTo>
                  <a:lnTo>
                    <a:pt x="241" y="518"/>
                  </a:lnTo>
                  <a:lnTo>
                    <a:pt x="227" y="475"/>
                  </a:lnTo>
                  <a:lnTo>
                    <a:pt x="206" y="475"/>
                  </a:lnTo>
                  <a:lnTo>
                    <a:pt x="213" y="447"/>
                  </a:lnTo>
                  <a:lnTo>
                    <a:pt x="192" y="447"/>
                  </a:lnTo>
                  <a:lnTo>
                    <a:pt x="178" y="333"/>
                  </a:lnTo>
                  <a:lnTo>
                    <a:pt x="57" y="262"/>
                  </a:lnTo>
                  <a:lnTo>
                    <a:pt x="0" y="234"/>
                  </a:lnTo>
                  <a:lnTo>
                    <a:pt x="43" y="163"/>
                  </a:lnTo>
                  <a:lnTo>
                    <a:pt x="85" y="142"/>
                  </a:lnTo>
                  <a:lnTo>
                    <a:pt x="121" y="106"/>
                  </a:lnTo>
                  <a:lnTo>
                    <a:pt x="156" y="64"/>
                  </a:lnTo>
                  <a:lnTo>
                    <a:pt x="178" y="0"/>
                  </a:lnTo>
                  <a:lnTo>
                    <a:pt x="255" y="36"/>
                  </a:lnTo>
                  <a:lnTo>
                    <a:pt x="362" y="14"/>
                  </a:lnTo>
                  <a:lnTo>
                    <a:pt x="461" y="36"/>
                  </a:lnTo>
                  <a:lnTo>
                    <a:pt x="546" y="0"/>
                  </a:lnTo>
                  <a:lnTo>
                    <a:pt x="610" y="36"/>
                  </a:lnTo>
                  <a:lnTo>
                    <a:pt x="695" y="50"/>
                  </a:lnTo>
                  <a:lnTo>
                    <a:pt x="773" y="114"/>
                  </a:lnTo>
                  <a:lnTo>
                    <a:pt x="844" y="142"/>
                  </a:lnTo>
                  <a:lnTo>
                    <a:pt x="907" y="142"/>
                  </a:lnTo>
                  <a:lnTo>
                    <a:pt x="999" y="170"/>
                  </a:lnTo>
                  <a:lnTo>
                    <a:pt x="1127" y="206"/>
                  </a:lnTo>
                  <a:lnTo>
                    <a:pt x="1134" y="241"/>
                  </a:lnTo>
                  <a:lnTo>
                    <a:pt x="1106" y="362"/>
                  </a:lnTo>
                  <a:lnTo>
                    <a:pt x="1120" y="425"/>
                  </a:lnTo>
                  <a:lnTo>
                    <a:pt x="1099" y="461"/>
                  </a:lnTo>
                  <a:lnTo>
                    <a:pt x="1077" y="553"/>
                  </a:lnTo>
                  <a:lnTo>
                    <a:pt x="1077" y="560"/>
                  </a:lnTo>
                  <a:lnTo>
                    <a:pt x="1042" y="652"/>
                  </a:lnTo>
                  <a:lnTo>
                    <a:pt x="1028" y="688"/>
                  </a:lnTo>
                  <a:lnTo>
                    <a:pt x="985" y="751"/>
                  </a:lnTo>
                  <a:lnTo>
                    <a:pt x="971" y="780"/>
                  </a:lnTo>
                  <a:lnTo>
                    <a:pt x="950" y="801"/>
                  </a:lnTo>
                  <a:lnTo>
                    <a:pt x="886" y="879"/>
                  </a:lnTo>
                  <a:lnTo>
                    <a:pt x="879" y="922"/>
                  </a:lnTo>
                  <a:lnTo>
                    <a:pt x="837" y="943"/>
                  </a:lnTo>
                  <a:lnTo>
                    <a:pt x="815" y="950"/>
                  </a:lnTo>
                  <a:lnTo>
                    <a:pt x="766" y="914"/>
                  </a:lnTo>
                  <a:lnTo>
                    <a:pt x="751" y="907"/>
                  </a:lnTo>
                  <a:lnTo>
                    <a:pt x="659" y="900"/>
                  </a:lnTo>
                  <a:lnTo>
                    <a:pt x="546" y="886"/>
                  </a:lnTo>
                  <a:lnTo>
                    <a:pt x="518" y="879"/>
                  </a:lnTo>
                  <a:lnTo>
                    <a:pt x="482" y="886"/>
                  </a:lnTo>
                  <a:lnTo>
                    <a:pt x="475" y="872"/>
                  </a:lnTo>
                  <a:lnTo>
                    <a:pt x="390" y="858"/>
                  </a:lnTo>
                  <a:lnTo>
                    <a:pt x="333" y="844"/>
                  </a:lnTo>
                  <a:lnTo>
                    <a:pt x="312" y="844"/>
                  </a:lnTo>
                  <a:lnTo>
                    <a:pt x="248" y="815"/>
                  </a:lnTo>
                  <a:lnTo>
                    <a:pt x="220" y="815"/>
                  </a:lnTo>
                  <a:close/>
                </a:path>
              </a:pathLst>
            </a:custGeom>
            <a:solidFill>
              <a:schemeClr val="tx2">
                <a:lumMod val="40000"/>
                <a:lumOff val="6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6" name="Freeform 12"/>
            <p:cNvSpPr>
              <a:spLocks/>
            </p:cNvSpPr>
            <p:nvPr/>
          </p:nvSpPr>
          <p:spPr bwMode="gray">
            <a:xfrm>
              <a:off x="4771516" y="3358797"/>
              <a:ext cx="1229142" cy="1129650"/>
            </a:xfrm>
            <a:custGeom>
              <a:avLst/>
              <a:gdLst>
                <a:gd name="T0" fmla="*/ 2147483647 w 971"/>
                <a:gd name="T1" fmla="*/ 2147483647 h 893"/>
                <a:gd name="T2" fmla="*/ 2147483647 w 971"/>
                <a:gd name="T3" fmla="*/ 2147483647 h 893"/>
                <a:gd name="T4" fmla="*/ 2147483647 w 971"/>
                <a:gd name="T5" fmla="*/ 2147483647 h 893"/>
                <a:gd name="T6" fmla="*/ 2147483647 w 971"/>
                <a:gd name="T7" fmla="*/ 2147483647 h 893"/>
                <a:gd name="T8" fmla="*/ 2147483647 w 971"/>
                <a:gd name="T9" fmla="*/ 2147483647 h 893"/>
                <a:gd name="T10" fmla="*/ 2147483647 w 971"/>
                <a:gd name="T11" fmla="*/ 2147483647 h 893"/>
                <a:gd name="T12" fmla="*/ 2147483647 w 971"/>
                <a:gd name="T13" fmla="*/ 2147483647 h 893"/>
                <a:gd name="T14" fmla="*/ 2147483647 w 971"/>
                <a:gd name="T15" fmla="*/ 2147483647 h 893"/>
                <a:gd name="T16" fmla="*/ 2147483647 w 971"/>
                <a:gd name="T17" fmla="*/ 2147483647 h 893"/>
                <a:gd name="T18" fmla="*/ 2147483647 w 971"/>
                <a:gd name="T19" fmla="*/ 2147483647 h 893"/>
                <a:gd name="T20" fmla="*/ 0 w 971"/>
                <a:gd name="T21" fmla="*/ 2147483647 h 893"/>
                <a:gd name="T22" fmla="*/ 2147483647 w 971"/>
                <a:gd name="T23" fmla="*/ 2147483647 h 893"/>
                <a:gd name="T24" fmla="*/ 2147483647 w 971"/>
                <a:gd name="T25" fmla="*/ 2147483647 h 893"/>
                <a:gd name="T26" fmla="*/ 2147483647 w 971"/>
                <a:gd name="T27" fmla="*/ 2147483647 h 893"/>
                <a:gd name="T28" fmla="*/ 2147483647 w 971"/>
                <a:gd name="T29" fmla="*/ 2147483647 h 893"/>
                <a:gd name="T30" fmla="*/ 2147483647 w 971"/>
                <a:gd name="T31" fmla="*/ 2147483647 h 893"/>
                <a:gd name="T32" fmla="*/ 2147483647 w 971"/>
                <a:gd name="T33" fmla="*/ 2147483647 h 893"/>
                <a:gd name="T34" fmla="*/ 2147483647 w 971"/>
                <a:gd name="T35" fmla="*/ 2147483647 h 893"/>
                <a:gd name="T36" fmla="*/ 2147483647 w 971"/>
                <a:gd name="T37" fmla="*/ 2147483647 h 893"/>
                <a:gd name="T38" fmla="*/ 2147483647 w 971"/>
                <a:gd name="T39" fmla="*/ 2147483647 h 893"/>
                <a:gd name="T40" fmla="*/ 2147483647 w 971"/>
                <a:gd name="T41" fmla="*/ 2147483647 h 893"/>
                <a:gd name="T42" fmla="*/ 2147483647 w 971"/>
                <a:gd name="T43" fmla="*/ 2147483647 h 893"/>
                <a:gd name="T44" fmla="*/ 2147483647 w 971"/>
                <a:gd name="T45" fmla="*/ 2147483647 h 893"/>
                <a:gd name="T46" fmla="*/ 2147483647 w 971"/>
                <a:gd name="T47" fmla="*/ 2147483647 h 893"/>
                <a:gd name="T48" fmla="*/ 2147483647 w 971"/>
                <a:gd name="T49" fmla="*/ 2147483647 h 893"/>
                <a:gd name="T50" fmla="*/ 2147483647 w 971"/>
                <a:gd name="T51" fmla="*/ 2147483647 h 893"/>
                <a:gd name="T52" fmla="*/ 2147483647 w 971"/>
                <a:gd name="T53" fmla="*/ 2147483647 h 893"/>
                <a:gd name="T54" fmla="*/ 2147483647 w 971"/>
                <a:gd name="T55" fmla="*/ 2147483647 h 893"/>
                <a:gd name="T56" fmla="*/ 2147483647 w 971"/>
                <a:gd name="T57" fmla="*/ 2147483647 h 893"/>
                <a:gd name="T58" fmla="*/ 2147483647 w 971"/>
                <a:gd name="T59" fmla="*/ 2147483647 h 893"/>
                <a:gd name="T60" fmla="*/ 2147483647 w 971"/>
                <a:gd name="T61" fmla="*/ 2147483647 h 893"/>
                <a:gd name="T62" fmla="*/ 2147483647 w 971"/>
                <a:gd name="T63" fmla="*/ 2147483647 h 893"/>
                <a:gd name="T64" fmla="*/ 2147483647 w 971"/>
                <a:gd name="T65" fmla="*/ 2147483647 h 893"/>
                <a:gd name="T66" fmla="*/ 2147483647 w 971"/>
                <a:gd name="T67" fmla="*/ 2147483647 h 893"/>
                <a:gd name="T68" fmla="*/ 2147483647 w 971"/>
                <a:gd name="T69" fmla="*/ 2147483647 h 893"/>
                <a:gd name="T70" fmla="*/ 2147483647 w 971"/>
                <a:gd name="T71" fmla="*/ 2147483647 h 893"/>
                <a:gd name="T72" fmla="*/ 2147483647 w 971"/>
                <a:gd name="T73" fmla="*/ 2147483647 h 893"/>
                <a:gd name="T74" fmla="*/ 2147483647 w 971"/>
                <a:gd name="T75" fmla="*/ 2147483647 h 893"/>
                <a:gd name="T76" fmla="*/ 2147483647 w 971"/>
                <a:gd name="T77" fmla="*/ 2147483647 h 89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71"/>
                <a:gd name="T118" fmla="*/ 0 h 893"/>
                <a:gd name="T119" fmla="*/ 971 w 971"/>
                <a:gd name="T120" fmla="*/ 893 h 89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71" h="893">
                  <a:moveTo>
                    <a:pt x="291" y="680"/>
                  </a:moveTo>
                  <a:lnTo>
                    <a:pt x="248" y="659"/>
                  </a:lnTo>
                  <a:lnTo>
                    <a:pt x="256" y="595"/>
                  </a:lnTo>
                  <a:lnTo>
                    <a:pt x="220" y="574"/>
                  </a:lnTo>
                  <a:lnTo>
                    <a:pt x="248" y="567"/>
                  </a:lnTo>
                  <a:lnTo>
                    <a:pt x="234" y="539"/>
                  </a:lnTo>
                  <a:lnTo>
                    <a:pt x="213" y="510"/>
                  </a:lnTo>
                  <a:lnTo>
                    <a:pt x="213" y="496"/>
                  </a:lnTo>
                  <a:lnTo>
                    <a:pt x="199" y="468"/>
                  </a:lnTo>
                  <a:lnTo>
                    <a:pt x="206" y="411"/>
                  </a:lnTo>
                  <a:lnTo>
                    <a:pt x="256" y="376"/>
                  </a:lnTo>
                  <a:lnTo>
                    <a:pt x="248" y="347"/>
                  </a:lnTo>
                  <a:lnTo>
                    <a:pt x="234" y="340"/>
                  </a:lnTo>
                  <a:lnTo>
                    <a:pt x="185" y="347"/>
                  </a:lnTo>
                  <a:lnTo>
                    <a:pt x="64" y="319"/>
                  </a:lnTo>
                  <a:lnTo>
                    <a:pt x="64" y="354"/>
                  </a:lnTo>
                  <a:lnTo>
                    <a:pt x="50" y="369"/>
                  </a:lnTo>
                  <a:lnTo>
                    <a:pt x="36" y="354"/>
                  </a:lnTo>
                  <a:lnTo>
                    <a:pt x="15" y="298"/>
                  </a:lnTo>
                  <a:lnTo>
                    <a:pt x="29" y="276"/>
                  </a:lnTo>
                  <a:lnTo>
                    <a:pt x="22" y="234"/>
                  </a:lnTo>
                  <a:lnTo>
                    <a:pt x="0" y="227"/>
                  </a:lnTo>
                  <a:lnTo>
                    <a:pt x="15" y="191"/>
                  </a:lnTo>
                  <a:lnTo>
                    <a:pt x="36" y="206"/>
                  </a:lnTo>
                  <a:lnTo>
                    <a:pt x="86" y="213"/>
                  </a:lnTo>
                  <a:lnTo>
                    <a:pt x="128" y="206"/>
                  </a:lnTo>
                  <a:lnTo>
                    <a:pt x="156" y="177"/>
                  </a:lnTo>
                  <a:lnTo>
                    <a:pt x="178" y="149"/>
                  </a:lnTo>
                  <a:lnTo>
                    <a:pt x="178" y="120"/>
                  </a:lnTo>
                  <a:lnTo>
                    <a:pt x="156" y="64"/>
                  </a:lnTo>
                  <a:lnTo>
                    <a:pt x="163" y="28"/>
                  </a:lnTo>
                  <a:lnTo>
                    <a:pt x="178" y="7"/>
                  </a:lnTo>
                  <a:lnTo>
                    <a:pt x="213" y="0"/>
                  </a:lnTo>
                  <a:lnTo>
                    <a:pt x="241" y="28"/>
                  </a:lnTo>
                  <a:lnTo>
                    <a:pt x="277" y="99"/>
                  </a:lnTo>
                  <a:lnTo>
                    <a:pt x="305" y="120"/>
                  </a:lnTo>
                  <a:lnTo>
                    <a:pt x="348" y="135"/>
                  </a:lnTo>
                  <a:lnTo>
                    <a:pt x="411" y="135"/>
                  </a:lnTo>
                  <a:lnTo>
                    <a:pt x="454" y="135"/>
                  </a:lnTo>
                  <a:lnTo>
                    <a:pt x="497" y="149"/>
                  </a:lnTo>
                  <a:lnTo>
                    <a:pt x="560" y="156"/>
                  </a:lnTo>
                  <a:lnTo>
                    <a:pt x="652" y="156"/>
                  </a:lnTo>
                  <a:lnTo>
                    <a:pt x="674" y="149"/>
                  </a:lnTo>
                  <a:lnTo>
                    <a:pt x="695" y="135"/>
                  </a:lnTo>
                  <a:lnTo>
                    <a:pt x="759" y="57"/>
                  </a:lnTo>
                  <a:lnTo>
                    <a:pt x="787" y="35"/>
                  </a:lnTo>
                  <a:lnTo>
                    <a:pt x="830" y="57"/>
                  </a:lnTo>
                  <a:lnTo>
                    <a:pt x="858" y="57"/>
                  </a:lnTo>
                  <a:lnTo>
                    <a:pt x="971" y="28"/>
                  </a:lnTo>
                  <a:lnTo>
                    <a:pt x="971" y="57"/>
                  </a:lnTo>
                  <a:lnTo>
                    <a:pt x="964" y="156"/>
                  </a:lnTo>
                  <a:lnTo>
                    <a:pt x="950" y="255"/>
                  </a:lnTo>
                  <a:lnTo>
                    <a:pt x="950" y="276"/>
                  </a:lnTo>
                  <a:lnTo>
                    <a:pt x="957" y="305"/>
                  </a:lnTo>
                  <a:lnTo>
                    <a:pt x="950" y="390"/>
                  </a:lnTo>
                  <a:lnTo>
                    <a:pt x="929" y="376"/>
                  </a:lnTo>
                  <a:lnTo>
                    <a:pt x="900" y="397"/>
                  </a:lnTo>
                  <a:lnTo>
                    <a:pt x="872" y="432"/>
                  </a:lnTo>
                  <a:lnTo>
                    <a:pt x="844" y="397"/>
                  </a:lnTo>
                  <a:lnTo>
                    <a:pt x="787" y="397"/>
                  </a:lnTo>
                  <a:lnTo>
                    <a:pt x="702" y="439"/>
                  </a:lnTo>
                  <a:lnTo>
                    <a:pt x="674" y="482"/>
                  </a:lnTo>
                  <a:lnTo>
                    <a:pt x="667" y="510"/>
                  </a:lnTo>
                  <a:lnTo>
                    <a:pt x="667" y="532"/>
                  </a:lnTo>
                  <a:lnTo>
                    <a:pt x="645" y="546"/>
                  </a:lnTo>
                  <a:lnTo>
                    <a:pt x="681" y="574"/>
                  </a:lnTo>
                  <a:lnTo>
                    <a:pt x="674" y="638"/>
                  </a:lnTo>
                  <a:lnTo>
                    <a:pt x="681" y="680"/>
                  </a:lnTo>
                  <a:lnTo>
                    <a:pt x="667" y="716"/>
                  </a:lnTo>
                  <a:lnTo>
                    <a:pt x="603" y="772"/>
                  </a:lnTo>
                  <a:lnTo>
                    <a:pt x="589" y="765"/>
                  </a:lnTo>
                  <a:lnTo>
                    <a:pt x="574" y="815"/>
                  </a:lnTo>
                  <a:lnTo>
                    <a:pt x="497" y="872"/>
                  </a:lnTo>
                  <a:lnTo>
                    <a:pt x="475" y="893"/>
                  </a:lnTo>
                  <a:lnTo>
                    <a:pt x="440" y="843"/>
                  </a:lnTo>
                  <a:lnTo>
                    <a:pt x="397" y="758"/>
                  </a:lnTo>
                  <a:lnTo>
                    <a:pt x="369" y="687"/>
                  </a:lnTo>
                  <a:lnTo>
                    <a:pt x="312" y="652"/>
                  </a:lnTo>
                  <a:lnTo>
                    <a:pt x="291" y="680"/>
                  </a:lnTo>
                  <a:close/>
                </a:path>
              </a:pathLst>
            </a:custGeom>
            <a:solidFill>
              <a:schemeClr val="accent2">
                <a:lumMod val="40000"/>
                <a:lumOff val="60000"/>
              </a:schemeClr>
            </a:solidFill>
            <a:ln w="9525">
              <a:solidFill>
                <a:srgbClr val="1A1A7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7" name="Freeform 14"/>
            <p:cNvSpPr>
              <a:spLocks/>
            </p:cNvSpPr>
            <p:nvPr/>
          </p:nvSpPr>
          <p:spPr bwMode="gray">
            <a:xfrm>
              <a:off x="2961162" y="2724296"/>
              <a:ext cx="575280" cy="950269"/>
            </a:xfrm>
            <a:custGeom>
              <a:avLst/>
              <a:gdLst>
                <a:gd name="T0" fmla="*/ 2147483647 w 454"/>
                <a:gd name="T1" fmla="*/ 2147483647 h 751"/>
                <a:gd name="T2" fmla="*/ 0 w 454"/>
                <a:gd name="T3" fmla="*/ 2147483647 h 751"/>
                <a:gd name="T4" fmla="*/ 0 w 454"/>
                <a:gd name="T5" fmla="*/ 2147483647 h 751"/>
                <a:gd name="T6" fmla="*/ 2147483647 w 454"/>
                <a:gd name="T7" fmla="*/ 2147483647 h 751"/>
                <a:gd name="T8" fmla="*/ 2147483647 w 454"/>
                <a:gd name="T9" fmla="*/ 2147483647 h 751"/>
                <a:gd name="T10" fmla="*/ 2147483647 w 454"/>
                <a:gd name="T11" fmla="*/ 2147483647 h 751"/>
                <a:gd name="T12" fmla="*/ 2147483647 w 454"/>
                <a:gd name="T13" fmla="*/ 2147483647 h 751"/>
                <a:gd name="T14" fmla="*/ 2147483647 w 454"/>
                <a:gd name="T15" fmla="*/ 2147483647 h 751"/>
                <a:gd name="T16" fmla="*/ 2147483647 w 454"/>
                <a:gd name="T17" fmla="*/ 0 h 751"/>
                <a:gd name="T18" fmla="*/ 2147483647 w 454"/>
                <a:gd name="T19" fmla="*/ 2147483647 h 751"/>
                <a:gd name="T20" fmla="*/ 2147483647 w 454"/>
                <a:gd name="T21" fmla="*/ 2147483647 h 751"/>
                <a:gd name="T22" fmla="*/ 2147483647 w 454"/>
                <a:gd name="T23" fmla="*/ 2147483647 h 751"/>
                <a:gd name="T24" fmla="*/ 2147483647 w 454"/>
                <a:gd name="T25" fmla="*/ 2147483647 h 751"/>
                <a:gd name="T26" fmla="*/ 2147483647 w 454"/>
                <a:gd name="T27" fmla="*/ 2147483647 h 751"/>
                <a:gd name="T28" fmla="*/ 2147483647 w 454"/>
                <a:gd name="T29" fmla="*/ 2147483647 h 751"/>
                <a:gd name="T30" fmla="*/ 2147483647 w 454"/>
                <a:gd name="T31" fmla="*/ 2147483647 h 751"/>
                <a:gd name="T32" fmla="*/ 2147483647 w 454"/>
                <a:gd name="T33" fmla="*/ 2147483647 h 751"/>
                <a:gd name="T34" fmla="*/ 2147483647 w 454"/>
                <a:gd name="T35" fmla="*/ 2147483647 h 751"/>
                <a:gd name="T36" fmla="*/ 2147483647 w 454"/>
                <a:gd name="T37" fmla="*/ 2147483647 h 751"/>
                <a:gd name="T38" fmla="*/ 2147483647 w 454"/>
                <a:gd name="T39" fmla="*/ 2147483647 h 751"/>
                <a:gd name="T40" fmla="*/ 2147483647 w 454"/>
                <a:gd name="T41" fmla="*/ 2147483647 h 751"/>
                <a:gd name="T42" fmla="*/ 2147483647 w 454"/>
                <a:gd name="T43" fmla="*/ 2147483647 h 751"/>
                <a:gd name="T44" fmla="*/ 2147483647 w 454"/>
                <a:gd name="T45" fmla="*/ 2147483647 h 751"/>
                <a:gd name="T46" fmla="*/ 2147483647 w 454"/>
                <a:gd name="T47" fmla="*/ 2147483647 h 751"/>
                <a:gd name="T48" fmla="*/ 2147483647 w 454"/>
                <a:gd name="T49" fmla="*/ 2147483647 h 751"/>
                <a:gd name="T50" fmla="*/ 2147483647 w 454"/>
                <a:gd name="T51" fmla="*/ 2147483647 h 751"/>
                <a:gd name="T52" fmla="*/ 2147483647 w 454"/>
                <a:gd name="T53" fmla="*/ 2147483647 h 751"/>
                <a:gd name="T54" fmla="*/ 2147483647 w 454"/>
                <a:gd name="T55" fmla="*/ 2147483647 h 751"/>
                <a:gd name="T56" fmla="*/ 2147483647 w 454"/>
                <a:gd name="T57" fmla="*/ 2147483647 h 751"/>
                <a:gd name="T58" fmla="*/ 2147483647 w 454"/>
                <a:gd name="T59" fmla="*/ 2147483647 h 751"/>
                <a:gd name="T60" fmla="*/ 2147483647 w 454"/>
                <a:gd name="T61" fmla="*/ 2147483647 h 751"/>
                <a:gd name="T62" fmla="*/ 2147483647 w 454"/>
                <a:gd name="T63" fmla="*/ 2147483647 h 751"/>
                <a:gd name="T64" fmla="*/ 2147483647 w 454"/>
                <a:gd name="T65" fmla="*/ 2147483647 h 751"/>
                <a:gd name="T66" fmla="*/ 2147483647 w 454"/>
                <a:gd name="T67" fmla="*/ 2147483647 h 751"/>
                <a:gd name="T68" fmla="*/ 2147483647 w 454"/>
                <a:gd name="T69" fmla="*/ 2147483647 h 751"/>
                <a:gd name="T70" fmla="*/ 2147483647 w 454"/>
                <a:gd name="T71" fmla="*/ 2147483647 h 751"/>
                <a:gd name="T72" fmla="*/ 2147483647 w 454"/>
                <a:gd name="T73" fmla="*/ 2147483647 h 751"/>
                <a:gd name="T74" fmla="*/ 2147483647 w 454"/>
                <a:gd name="T75" fmla="*/ 2147483647 h 751"/>
                <a:gd name="T76" fmla="*/ 2147483647 w 454"/>
                <a:gd name="T77" fmla="*/ 2147483647 h 751"/>
                <a:gd name="T78" fmla="*/ 2147483647 w 454"/>
                <a:gd name="T79" fmla="*/ 2147483647 h 751"/>
                <a:gd name="T80" fmla="*/ 2147483647 w 454"/>
                <a:gd name="T81" fmla="*/ 2147483647 h 751"/>
                <a:gd name="T82" fmla="*/ 2147483647 w 454"/>
                <a:gd name="T83" fmla="*/ 2147483647 h 751"/>
                <a:gd name="T84" fmla="*/ 2147483647 w 454"/>
                <a:gd name="T85" fmla="*/ 2147483647 h 751"/>
                <a:gd name="T86" fmla="*/ 2147483647 w 454"/>
                <a:gd name="T87" fmla="*/ 2147483647 h 751"/>
                <a:gd name="T88" fmla="*/ 2147483647 w 454"/>
                <a:gd name="T89" fmla="*/ 2147483647 h 751"/>
                <a:gd name="T90" fmla="*/ 2147483647 w 454"/>
                <a:gd name="T91" fmla="*/ 2147483647 h 751"/>
                <a:gd name="T92" fmla="*/ 2147483647 w 454"/>
                <a:gd name="T93" fmla="*/ 2147483647 h 751"/>
                <a:gd name="T94" fmla="*/ 2147483647 w 454"/>
                <a:gd name="T95" fmla="*/ 2147483647 h 751"/>
                <a:gd name="T96" fmla="*/ 2147483647 w 454"/>
                <a:gd name="T97" fmla="*/ 2147483647 h 751"/>
                <a:gd name="T98" fmla="*/ 2147483647 w 454"/>
                <a:gd name="T99" fmla="*/ 2147483647 h 751"/>
                <a:gd name="T100" fmla="*/ 2147483647 w 454"/>
                <a:gd name="T101" fmla="*/ 2147483647 h 75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4"/>
                <a:gd name="T154" fmla="*/ 0 h 751"/>
                <a:gd name="T155" fmla="*/ 454 w 454"/>
                <a:gd name="T156" fmla="*/ 751 h 75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4" h="751">
                  <a:moveTo>
                    <a:pt x="14" y="333"/>
                  </a:moveTo>
                  <a:lnTo>
                    <a:pt x="0" y="305"/>
                  </a:lnTo>
                  <a:lnTo>
                    <a:pt x="0" y="290"/>
                  </a:lnTo>
                  <a:lnTo>
                    <a:pt x="57" y="290"/>
                  </a:lnTo>
                  <a:lnTo>
                    <a:pt x="57" y="269"/>
                  </a:lnTo>
                  <a:lnTo>
                    <a:pt x="64" y="269"/>
                  </a:lnTo>
                  <a:lnTo>
                    <a:pt x="50" y="127"/>
                  </a:lnTo>
                  <a:lnTo>
                    <a:pt x="50" y="78"/>
                  </a:lnTo>
                  <a:lnTo>
                    <a:pt x="106" y="0"/>
                  </a:lnTo>
                  <a:lnTo>
                    <a:pt x="121" y="14"/>
                  </a:lnTo>
                  <a:lnTo>
                    <a:pt x="142" y="7"/>
                  </a:lnTo>
                  <a:lnTo>
                    <a:pt x="163" y="14"/>
                  </a:lnTo>
                  <a:lnTo>
                    <a:pt x="184" y="14"/>
                  </a:lnTo>
                  <a:lnTo>
                    <a:pt x="213" y="42"/>
                  </a:lnTo>
                  <a:lnTo>
                    <a:pt x="220" y="156"/>
                  </a:lnTo>
                  <a:lnTo>
                    <a:pt x="234" y="234"/>
                  </a:lnTo>
                  <a:lnTo>
                    <a:pt x="262" y="283"/>
                  </a:lnTo>
                  <a:lnTo>
                    <a:pt x="241" y="297"/>
                  </a:lnTo>
                  <a:lnTo>
                    <a:pt x="248" y="312"/>
                  </a:lnTo>
                  <a:lnTo>
                    <a:pt x="255" y="340"/>
                  </a:lnTo>
                  <a:lnTo>
                    <a:pt x="291" y="404"/>
                  </a:lnTo>
                  <a:lnTo>
                    <a:pt x="305" y="411"/>
                  </a:lnTo>
                  <a:lnTo>
                    <a:pt x="326" y="460"/>
                  </a:lnTo>
                  <a:lnTo>
                    <a:pt x="347" y="503"/>
                  </a:lnTo>
                  <a:lnTo>
                    <a:pt x="369" y="510"/>
                  </a:lnTo>
                  <a:lnTo>
                    <a:pt x="397" y="581"/>
                  </a:lnTo>
                  <a:lnTo>
                    <a:pt x="404" y="595"/>
                  </a:lnTo>
                  <a:lnTo>
                    <a:pt x="418" y="616"/>
                  </a:lnTo>
                  <a:lnTo>
                    <a:pt x="454" y="631"/>
                  </a:lnTo>
                  <a:lnTo>
                    <a:pt x="439" y="673"/>
                  </a:lnTo>
                  <a:lnTo>
                    <a:pt x="418" y="723"/>
                  </a:lnTo>
                  <a:lnTo>
                    <a:pt x="390" y="737"/>
                  </a:lnTo>
                  <a:lnTo>
                    <a:pt x="361" y="744"/>
                  </a:lnTo>
                  <a:lnTo>
                    <a:pt x="326" y="751"/>
                  </a:lnTo>
                  <a:lnTo>
                    <a:pt x="269" y="744"/>
                  </a:lnTo>
                  <a:lnTo>
                    <a:pt x="241" y="730"/>
                  </a:lnTo>
                  <a:lnTo>
                    <a:pt x="206" y="701"/>
                  </a:lnTo>
                  <a:lnTo>
                    <a:pt x="184" y="680"/>
                  </a:lnTo>
                  <a:lnTo>
                    <a:pt x="184" y="673"/>
                  </a:lnTo>
                  <a:lnTo>
                    <a:pt x="163" y="638"/>
                  </a:lnTo>
                  <a:lnTo>
                    <a:pt x="149" y="616"/>
                  </a:lnTo>
                  <a:lnTo>
                    <a:pt x="149" y="595"/>
                  </a:lnTo>
                  <a:lnTo>
                    <a:pt x="163" y="545"/>
                  </a:lnTo>
                  <a:lnTo>
                    <a:pt x="156" y="517"/>
                  </a:lnTo>
                  <a:lnTo>
                    <a:pt x="128" y="468"/>
                  </a:lnTo>
                  <a:lnTo>
                    <a:pt x="85" y="453"/>
                  </a:lnTo>
                  <a:lnTo>
                    <a:pt x="43" y="453"/>
                  </a:lnTo>
                  <a:lnTo>
                    <a:pt x="50" y="446"/>
                  </a:lnTo>
                  <a:lnTo>
                    <a:pt x="57" y="347"/>
                  </a:lnTo>
                  <a:lnTo>
                    <a:pt x="21" y="361"/>
                  </a:lnTo>
                  <a:lnTo>
                    <a:pt x="14" y="333"/>
                  </a:lnTo>
                  <a:close/>
                </a:path>
              </a:pathLst>
            </a:custGeom>
            <a:solidFill>
              <a:schemeClr val="accent6">
                <a:lumMod val="60000"/>
                <a:lumOff val="40000"/>
              </a:schemeClr>
            </a:solidFill>
            <a:ln w="9525">
              <a:solidFill>
                <a:srgbClr val="1A1A7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8" name="Freeform 15"/>
            <p:cNvSpPr>
              <a:spLocks/>
            </p:cNvSpPr>
            <p:nvPr/>
          </p:nvSpPr>
          <p:spPr bwMode="gray">
            <a:xfrm>
              <a:off x="3785533" y="1846667"/>
              <a:ext cx="1095701" cy="616712"/>
            </a:xfrm>
            <a:custGeom>
              <a:avLst/>
              <a:gdLst>
                <a:gd name="T0" fmla="*/ 0 w 865"/>
                <a:gd name="T1" fmla="*/ 2147483647 h 489"/>
                <a:gd name="T2" fmla="*/ 2147483647 w 865"/>
                <a:gd name="T3" fmla="*/ 2147483647 h 489"/>
                <a:gd name="T4" fmla="*/ 2147483647 w 865"/>
                <a:gd name="T5" fmla="*/ 2147483647 h 489"/>
                <a:gd name="T6" fmla="*/ 2147483647 w 865"/>
                <a:gd name="T7" fmla="*/ 2147483647 h 489"/>
                <a:gd name="T8" fmla="*/ 2147483647 w 865"/>
                <a:gd name="T9" fmla="*/ 2147483647 h 489"/>
                <a:gd name="T10" fmla="*/ 2147483647 w 865"/>
                <a:gd name="T11" fmla="*/ 2147483647 h 489"/>
                <a:gd name="T12" fmla="*/ 2147483647 w 865"/>
                <a:gd name="T13" fmla="*/ 2147483647 h 489"/>
                <a:gd name="T14" fmla="*/ 2147483647 w 865"/>
                <a:gd name="T15" fmla="*/ 2147483647 h 489"/>
                <a:gd name="T16" fmla="*/ 2147483647 w 865"/>
                <a:gd name="T17" fmla="*/ 2147483647 h 489"/>
                <a:gd name="T18" fmla="*/ 2147483647 w 865"/>
                <a:gd name="T19" fmla="*/ 2147483647 h 489"/>
                <a:gd name="T20" fmla="*/ 2147483647 w 865"/>
                <a:gd name="T21" fmla="*/ 2147483647 h 489"/>
                <a:gd name="T22" fmla="*/ 2147483647 w 865"/>
                <a:gd name="T23" fmla="*/ 0 h 489"/>
                <a:gd name="T24" fmla="*/ 2147483647 w 865"/>
                <a:gd name="T25" fmla="*/ 0 h 489"/>
                <a:gd name="T26" fmla="*/ 2147483647 w 865"/>
                <a:gd name="T27" fmla="*/ 2147483647 h 489"/>
                <a:gd name="T28" fmla="*/ 2147483647 w 865"/>
                <a:gd name="T29" fmla="*/ 2147483647 h 489"/>
                <a:gd name="T30" fmla="*/ 2147483647 w 865"/>
                <a:gd name="T31" fmla="*/ 2147483647 h 489"/>
                <a:gd name="T32" fmla="*/ 2147483647 w 865"/>
                <a:gd name="T33" fmla="*/ 2147483647 h 489"/>
                <a:gd name="T34" fmla="*/ 2147483647 w 865"/>
                <a:gd name="T35" fmla="*/ 2147483647 h 489"/>
                <a:gd name="T36" fmla="*/ 2147483647 w 865"/>
                <a:gd name="T37" fmla="*/ 2147483647 h 489"/>
                <a:gd name="T38" fmla="*/ 2147483647 w 865"/>
                <a:gd name="T39" fmla="*/ 2147483647 h 489"/>
                <a:gd name="T40" fmla="*/ 2147483647 w 865"/>
                <a:gd name="T41" fmla="*/ 2147483647 h 489"/>
                <a:gd name="T42" fmla="*/ 2147483647 w 865"/>
                <a:gd name="T43" fmla="*/ 2147483647 h 489"/>
                <a:gd name="T44" fmla="*/ 2147483647 w 865"/>
                <a:gd name="T45" fmla="*/ 2147483647 h 489"/>
                <a:gd name="T46" fmla="*/ 2147483647 w 865"/>
                <a:gd name="T47" fmla="*/ 2147483647 h 489"/>
                <a:gd name="T48" fmla="*/ 2147483647 w 865"/>
                <a:gd name="T49" fmla="*/ 2147483647 h 489"/>
                <a:gd name="T50" fmla="*/ 2147483647 w 865"/>
                <a:gd name="T51" fmla="*/ 2147483647 h 489"/>
                <a:gd name="T52" fmla="*/ 2147483647 w 865"/>
                <a:gd name="T53" fmla="*/ 2147483647 h 489"/>
                <a:gd name="T54" fmla="*/ 2147483647 w 865"/>
                <a:gd name="T55" fmla="*/ 2147483647 h 489"/>
                <a:gd name="T56" fmla="*/ 2147483647 w 865"/>
                <a:gd name="T57" fmla="*/ 2147483647 h 489"/>
                <a:gd name="T58" fmla="*/ 2147483647 w 865"/>
                <a:gd name="T59" fmla="*/ 2147483647 h 489"/>
                <a:gd name="T60" fmla="*/ 2147483647 w 865"/>
                <a:gd name="T61" fmla="*/ 2147483647 h 489"/>
                <a:gd name="T62" fmla="*/ 2147483647 w 865"/>
                <a:gd name="T63" fmla="*/ 2147483647 h 489"/>
                <a:gd name="T64" fmla="*/ 2147483647 w 865"/>
                <a:gd name="T65" fmla="*/ 2147483647 h 489"/>
                <a:gd name="T66" fmla="*/ 2147483647 w 865"/>
                <a:gd name="T67" fmla="*/ 2147483647 h 489"/>
                <a:gd name="T68" fmla="*/ 2147483647 w 865"/>
                <a:gd name="T69" fmla="*/ 2147483647 h 489"/>
                <a:gd name="T70" fmla="*/ 2147483647 w 865"/>
                <a:gd name="T71" fmla="*/ 2147483647 h 489"/>
                <a:gd name="T72" fmla="*/ 2147483647 w 865"/>
                <a:gd name="T73" fmla="*/ 2147483647 h 489"/>
                <a:gd name="T74" fmla="*/ 2147483647 w 865"/>
                <a:gd name="T75" fmla="*/ 2147483647 h 489"/>
                <a:gd name="T76" fmla="*/ 2147483647 w 865"/>
                <a:gd name="T77" fmla="*/ 2147483647 h 489"/>
                <a:gd name="T78" fmla="*/ 2147483647 w 865"/>
                <a:gd name="T79" fmla="*/ 2147483647 h 489"/>
                <a:gd name="T80" fmla="*/ 2147483647 w 865"/>
                <a:gd name="T81" fmla="*/ 2147483647 h 489"/>
                <a:gd name="T82" fmla="*/ 2147483647 w 865"/>
                <a:gd name="T83" fmla="*/ 2147483647 h 489"/>
                <a:gd name="T84" fmla="*/ 2147483647 w 865"/>
                <a:gd name="T85" fmla="*/ 2147483647 h 489"/>
                <a:gd name="T86" fmla="*/ 2147483647 w 865"/>
                <a:gd name="T87" fmla="*/ 2147483647 h 489"/>
                <a:gd name="T88" fmla="*/ 2147483647 w 865"/>
                <a:gd name="T89" fmla="*/ 2147483647 h 489"/>
                <a:gd name="T90" fmla="*/ 2147483647 w 865"/>
                <a:gd name="T91" fmla="*/ 2147483647 h 489"/>
                <a:gd name="T92" fmla="*/ 2147483647 w 865"/>
                <a:gd name="T93" fmla="*/ 2147483647 h 489"/>
                <a:gd name="T94" fmla="*/ 0 w 865"/>
                <a:gd name="T95" fmla="*/ 2147483647 h 48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65"/>
                <a:gd name="T145" fmla="*/ 0 h 489"/>
                <a:gd name="T146" fmla="*/ 865 w 865"/>
                <a:gd name="T147" fmla="*/ 489 h 48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65" h="489">
                  <a:moveTo>
                    <a:pt x="0" y="347"/>
                  </a:moveTo>
                  <a:lnTo>
                    <a:pt x="28" y="262"/>
                  </a:lnTo>
                  <a:lnTo>
                    <a:pt x="64" y="227"/>
                  </a:lnTo>
                  <a:lnTo>
                    <a:pt x="78" y="241"/>
                  </a:lnTo>
                  <a:lnTo>
                    <a:pt x="92" y="227"/>
                  </a:lnTo>
                  <a:lnTo>
                    <a:pt x="85" y="206"/>
                  </a:lnTo>
                  <a:lnTo>
                    <a:pt x="85" y="107"/>
                  </a:lnTo>
                  <a:lnTo>
                    <a:pt x="128" y="36"/>
                  </a:lnTo>
                  <a:lnTo>
                    <a:pt x="149" y="114"/>
                  </a:lnTo>
                  <a:lnTo>
                    <a:pt x="198" y="99"/>
                  </a:lnTo>
                  <a:lnTo>
                    <a:pt x="220" y="7"/>
                  </a:lnTo>
                  <a:lnTo>
                    <a:pt x="248" y="0"/>
                  </a:lnTo>
                  <a:lnTo>
                    <a:pt x="276" y="0"/>
                  </a:lnTo>
                  <a:lnTo>
                    <a:pt x="340" y="29"/>
                  </a:lnTo>
                  <a:lnTo>
                    <a:pt x="361" y="29"/>
                  </a:lnTo>
                  <a:lnTo>
                    <a:pt x="418" y="43"/>
                  </a:lnTo>
                  <a:lnTo>
                    <a:pt x="503" y="57"/>
                  </a:lnTo>
                  <a:lnTo>
                    <a:pt x="510" y="71"/>
                  </a:lnTo>
                  <a:lnTo>
                    <a:pt x="546" y="64"/>
                  </a:lnTo>
                  <a:lnTo>
                    <a:pt x="574" y="71"/>
                  </a:lnTo>
                  <a:lnTo>
                    <a:pt x="687" y="85"/>
                  </a:lnTo>
                  <a:lnTo>
                    <a:pt x="779" y="92"/>
                  </a:lnTo>
                  <a:lnTo>
                    <a:pt x="794" y="99"/>
                  </a:lnTo>
                  <a:lnTo>
                    <a:pt x="843" y="135"/>
                  </a:lnTo>
                  <a:lnTo>
                    <a:pt x="865" y="128"/>
                  </a:lnTo>
                  <a:lnTo>
                    <a:pt x="822" y="184"/>
                  </a:lnTo>
                  <a:lnTo>
                    <a:pt x="779" y="241"/>
                  </a:lnTo>
                  <a:lnTo>
                    <a:pt x="772" y="291"/>
                  </a:lnTo>
                  <a:lnTo>
                    <a:pt x="744" y="333"/>
                  </a:lnTo>
                  <a:lnTo>
                    <a:pt x="716" y="333"/>
                  </a:lnTo>
                  <a:lnTo>
                    <a:pt x="709" y="355"/>
                  </a:lnTo>
                  <a:lnTo>
                    <a:pt x="694" y="376"/>
                  </a:lnTo>
                  <a:lnTo>
                    <a:pt x="694" y="390"/>
                  </a:lnTo>
                  <a:lnTo>
                    <a:pt x="673" y="404"/>
                  </a:lnTo>
                  <a:lnTo>
                    <a:pt x="602" y="418"/>
                  </a:lnTo>
                  <a:lnTo>
                    <a:pt x="560" y="411"/>
                  </a:lnTo>
                  <a:lnTo>
                    <a:pt x="454" y="411"/>
                  </a:lnTo>
                  <a:lnTo>
                    <a:pt x="461" y="440"/>
                  </a:lnTo>
                  <a:lnTo>
                    <a:pt x="411" y="489"/>
                  </a:lnTo>
                  <a:lnTo>
                    <a:pt x="390" y="489"/>
                  </a:lnTo>
                  <a:lnTo>
                    <a:pt x="340" y="411"/>
                  </a:lnTo>
                  <a:lnTo>
                    <a:pt x="326" y="362"/>
                  </a:lnTo>
                  <a:lnTo>
                    <a:pt x="283" y="383"/>
                  </a:lnTo>
                  <a:lnTo>
                    <a:pt x="248" y="383"/>
                  </a:lnTo>
                  <a:lnTo>
                    <a:pt x="227" y="376"/>
                  </a:lnTo>
                  <a:lnTo>
                    <a:pt x="184" y="411"/>
                  </a:lnTo>
                  <a:lnTo>
                    <a:pt x="149" y="404"/>
                  </a:lnTo>
                  <a:lnTo>
                    <a:pt x="0" y="347"/>
                  </a:lnTo>
                  <a:close/>
                </a:path>
              </a:pathLst>
            </a:custGeom>
            <a:solidFill>
              <a:schemeClr val="tx2">
                <a:lumMod val="40000"/>
                <a:lumOff val="60000"/>
              </a:schemeClr>
            </a:solidFill>
            <a:ln w="9525">
              <a:solidFill>
                <a:srgbClr val="1A1A7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9" name="Freeform 16"/>
            <p:cNvSpPr>
              <a:spLocks/>
            </p:cNvSpPr>
            <p:nvPr/>
          </p:nvSpPr>
          <p:spPr bwMode="gray">
            <a:xfrm>
              <a:off x="1957387" y="1246263"/>
              <a:ext cx="1085323" cy="1074798"/>
            </a:xfrm>
            <a:custGeom>
              <a:avLst/>
              <a:gdLst>
                <a:gd name="T0" fmla="*/ 2147483647 w 858"/>
                <a:gd name="T1" fmla="*/ 2147483647 h 851"/>
                <a:gd name="T2" fmla="*/ 2147483647 w 858"/>
                <a:gd name="T3" fmla="*/ 2147483647 h 851"/>
                <a:gd name="T4" fmla="*/ 2147483647 w 858"/>
                <a:gd name="T5" fmla="*/ 2147483647 h 851"/>
                <a:gd name="T6" fmla="*/ 2147483647 w 858"/>
                <a:gd name="T7" fmla="*/ 2147483647 h 851"/>
                <a:gd name="T8" fmla="*/ 2147483647 w 858"/>
                <a:gd name="T9" fmla="*/ 2147483647 h 851"/>
                <a:gd name="T10" fmla="*/ 2147483647 w 858"/>
                <a:gd name="T11" fmla="*/ 2147483647 h 851"/>
                <a:gd name="T12" fmla="*/ 2147483647 w 858"/>
                <a:gd name="T13" fmla="*/ 2147483647 h 851"/>
                <a:gd name="T14" fmla="*/ 2147483647 w 858"/>
                <a:gd name="T15" fmla="*/ 2147483647 h 851"/>
                <a:gd name="T16" fmla="*/ 2147483647 w 858"/>
                <a:gd name="T17" fmla="*/ 2147483647 h 851"/>
                <a:gd name="T18" fmla="*/ 2147483647 w 858"/>
                <a:gd name="T19" fmla="*/ 2147483647 h 851"/>
                <a:gd name="T20" fmla="*/ 2147483647 w 858"/>
                <a:gd name="T21" fmla="*/ 2147483647 h 851"/>
                <a:gd name="T22" fmla="*/ 2147483647 w 858"/>
                <a:gd name="T23" fmla="*/ 2147483647 h 851"/>
                <a:gd name="T24" fmla="*/ 2147483647 w 858"/>
                <a:gd name="T25" fmla="*/ 2147483647 h 851"/>
                <a:gd name="T26" fmla="*/ 2147483647 w 858"/>
                <a:gd name="T27" fmla="*/ 2147483647 h 851"/>
                <a:gd name="T28" fmla="*/ 2147483647 w 858"/>
                <a:gd name="T29" fmla="*/ 2147483647 h 851"/>
                <a:gd name="T30" fmla="*/ 2147483647 w 858"/>
                <a:gd name="T31" fmla="*/ 2147483647 h 851"/>
                <a:gd name="T32" fmla="*/ 2147483647 w 858"/>
                <a:gd name="T33" fmla="*/ 2147483647 h 851"/>
                <a:gd name="T34" fmla="*/ 2147483647 w 858"/>
                <a:gd name="T35" fmla="*/ 2147483647 h 851"/>
                <a:gd name="T36" fmla="*/ 2147483647 w 858"/>
                <a:gd name="T37" fmla="*/ 2147483647 h 851"/>
                <a:gd name="T38" fmla="*/ 0 w 858"/>
                <a:gd name="T39" fmla="*/ 2147483647 h 851"/>
                <a:gd name="T40" fmla="*/ 0 w 858"/>
                <a:gd name="T41" fmla="*/ 2147483647 h 851"/>
                <a:gd name="T42" fmla="*/ 0 w 858"/>
                <a:gd name="T43" fmla="*/ 2147483647 h 851"/>
                <a:gd name="T44" fmla="*/ 2147483647 w 858"/>
                <a:gd name="T45" fmla="*/ 2147483647 h 851"/>
                <a:gd name="T46" fmla="*/ 2147483647 w 858"/>
                <a:gd name="T47" fmla="*/ 2147483647 h 851"/>
                <a:gd name="T48" fmla="*/ 2147483647 w 858"/>
                <a:gd name="T49" fmla="*/ 2147483647 h 851"/>
                <a:gd name="T50" fmla="*/ 2147483647 w 858"/>
                <a:gd name="T51" fmla="*/ 2147483647 h 851"/>
                <a:gd name="T52" fmla="*/ 2147483647 w 858"/>
                <a:gd name="T53" fmla="*/ 2147483647 h 851"/>
                <a:gd name="T54" fmla="*/ 2147483647 w 858"/>
                <a:gd name="T55" fmla="*/ 2147483647 h 851"/>
                <a:gd name="T56" fmla="*/ 2147483647 w 858"/>
                <a:gd name="T57" fmla="*/ 2147483647 h 851"/>
                <a:gd name="T58" fmla="*/ 2147483647 w 858"/>
                <a:gd name="T59" fmla="*/ 2147483647 h 851"/>
                <a:gd name="T60" fmla="*/ 2147483647 w 858"/>
                <a:gd name="T61" fmla="*/ 2147483647 h 851"/>
                <a:gd name="T62" fmla="*/ 2147483647 w 858"/>
                <a:gd name="T63" fmla="*/ 0 h 851"/>
                <a:gd name="T64" fmla="*/ 2147483647 w 858"/>
                <a:gd name="T65" fmla="*/ 2147483647 h 851"/>
                <a:gd name="T66" fmla="*/ 2147483647 w 858"/>
                <a:gd name="T67" fmla="*/ 2147483647 h 851"/>
                <a:gd name="T68" fmla="*/ 2147483647 w 858"/>
                <a:gd name="T69" fmla="*/ 2147483647 h 851"/>
                <a:gd name="T70" fmla="*/ 2147483647 w 858"/>
                <a:gd name="T71" fmla="*/ 2147483647 h 851"/>
                <a:gd name="T72" fmla="*/ 2147483647 w 858"/>
                <a:gd name="T73" fmla="*/ 2147483647 h 851"/>
                <a:gd name="T74" fmla="*/ 2147483647 w 858"/>
                <a:gd name="T75" fmla="*/ 2147483647 h 851"/>
                <a:gd name="T76" fmla="*/ 2147483647 w 858"/>
                <a:gd name="T77" fmla="*/ 2147483647 h 851"/>
                <a:gd name="T78" fmla="*/ 2147483647 w 858"/>
                <a:gd name="T79" fmla="*/ 2147483647 h 851"/>
                <a:gd name="T80" fmla="*/ 2147483647 w 858"/>
                <a:gd name="T81" fmla="*/ 2147483647 h 851"/>
                <a:gd name="T82" fmla="*/ 2147483647 w 858"/>
                <a:gd name="T83" fmla="*/ 2147483647 h 851"/>
                <a:gd name="T84" fmla="*/ 2147483647 w 858"/>
                <a:gd name="T85" fmla="*/ 2147483647 h 851"/>
                <a:gd name="T86" fmla="*/ 2147483647 w 858"/>
                <a:gd name="T87" fmla="*/ 2147483647 h 851"/>
                <a:gd name="T88" fmla="*/ 2147483647 w 858"/>
                <a:gd name="T89" fmla="*/ 2147483647 h 851"/>
                <a:gd name="T90" fmla="*/ 2147483647 w 858"/>
                <a:gd name="T91" fmla="*/ 2147483647 h 851"/>
                <a:gd name="T92" fmla="*/ 2147483647 w 858"/>
                <a:gd name="T93" fmla="*/ 2147483647 h 851"/>
                <a:gd name="T94" fmla="*/ 2147483647 w 858"/>
                <a:gd name="T95" fmla="*/ 2147483647 h 851"/>
                <a:gd name="T96" fmla="*/ 2147483647 w 858"/>
                <a:gd name="T97" fmla="*/ 2147483647 h 851"/>
                <a:gd name="T98" fmla="*/ 2147483647 w 858"/>
                <a:gd name="T99" fmla="*/ 2147483647 h 851"/>
                <a:gd name="T100" fmla="*/ 2147483647 w 858"/>
                <a:gd name="T101" fmla="*/ 2147483647 h 851"/>
                <a:gd name="T102" fmla="*/ 2147483647 w 858"/>
                <a:gd name="T103" fmla="*/ 2147483647 h 851"/>
                <a:gd name="T104" fmla="*/ 2147483647 w 858"/>
                <a:gd name="T105" fmla="*/ 2147483647 h 851"/>
                <a:gd name="T106" fmla="*/ 2147483647 w 858"/>
                <a:gd name="T107" fmla="*/ 2147483647 h 851"/>
                <a:gd name="T108" fmla="*/ 2147483647 w 858"/>
                <a:gd name="T109" fmla="*/ 2147483647 h 851"/>
                <a:gd name="T110" fmla="*/ 2147483647 w 858"/>
                <a:gd name="T111" fmla="*/ 2147483647 h 851"/>
                <a:gd name="T112" fmla="*/ 2147483647 w 858"/>
                <a:gd name="T113" fmla="*/ 2147483647 h 851"/>
                <a:gd name="T114" fmla="*/ 2147483647 w 858"/>
                <a:gd name="T115" fmla="*/ 2147483647 h 851"/>
                <a:gd name="T116" fmla="*/ 2147483647 w 858"/>
                <a:gd name="T117" fmla="*/ 2147483647 h 851"/>
                <a:gd name="T118" fmla="*/ 2147483647 w 858"/>
                <a:gd name="T119" fmla="*/ 2147483647 h 851"/>
                <a:gd name="T120" fmla="*/ 2147483647 w 858"/>
                <a:gd name="T121" fmla="*/ 2147483647 h 8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8"/>
                <a:gd name="T184" fmla="*/ 0 h 851"/>
                <a:gd name="T185" fmla="*/ 858 w 858"/>
                <a:gd name="T186" fmla="*/ 851 h 8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8" h="851">
                  <a:moveTo>
                    <a:pt x="93" y="830"/>
                  </a:moveTo>
                  <a:lnTo>
                    <a:pt x="78" y="808"/>
                  </a:lnTo>
                  <a:lnTo>
                    <a:pt x="71" y="766"/>
                  </a:lnTo>
                  <a:lnTo>
                    <a:pt x="78" y="759"/>
                  </a:lnTo>
                  <a:lnTo>
                    <a:pt x="64" y="723"/>
                  </a:lnTo>
                  <a:lnTo>
                    <a:pt x="64" y="688"/>
                  </a:lnTo>
                  <a:lnTo>
                    <a:pt x="64" y="631"/>
                  </a:lnTo>
                  <a:lnTo>
                    <a:pt x="64" y="582"/>
                  </a:lnTo>
                  <a:lnTo>
                    <a:pt x="50" y="560"/>
                  </a:lnTo>
                  <a:lnTo>
                    <a:pt x="50" y="475"/>
                  </a:lnTo>
                  <a:lnTo>
                    <a:pt x="36" y="454"/>
                  </a:lnTo>
                  <a:lnTo>
                    <a:pt x="50" y="419"/>
                  </a:lnTo>
                  <a:lnTo>
                    <a:pt x="22" y="411"/>
                  </a:lnTo>
                  <a:lnTo>
                    <a:pt x="57" y="362"/>
                  </a:lnTo>
                  <a:lnTo>
                    <a:pt x="50" y="362"/>
                  </a:lnTo>
                  <a:lnTo>
                    <a:pt x="36" y="369"/>
                  </a:lnTo>
                  <a:lnTo>
                    <a:pt x="29" y="355"/>
                  </a:lnTo>
                  <a:lnTo>
                    <a:pt x="22" y="355"/>
                  </a:lnTo>
                  <a:lnTo>
                    <a:pt x="15" y="355"/>
                  </a:lnTo>
                  <a:lnTo>
                    <a:pt x="0" y="270"/>
                  </a:lnTo>
                  <a:lnTo>
                    <a:pt x="0" y="248"/>
                  </a:lnTo>
                  <a:lnTo>
                    <a:pt x="0" y="206"/>
                  </a:lnTo>
                  <a:lnTo>
                    <a:pt x="15" y="199"/>
                  </a:lnTo>
                  <a:lnTo>
                    <a:pt x="93" y="192"/>
                  </a:lnTo>
                  <a:lnTo>
                    <a:pt x="185" y="170"/>
                  </a:lnTo>
                  <a:lnTo>
                    <a:pt x="206" y="163"/>
                  </a:lnTo>
                  <a:lnTo>
                    <a:pt x="256" y="142"/>
                  </a:lnTo>
                  <a:lnTo>
                    <a:pt x="284" y="128"/>
                  </a:lnTo>
                  <a:lnTo>
                    <a:pt x="383" y="121"/>
                  </a:lnTo>
                  <a:lnTo>
                    <a:pt x="525" y="36"/>
                  </a:lnTo>
                  <a:lnTo>
                    <a:pt x="581" y="29"/>
                  </a:lnTo>
                  <a:lnTo>
                    <a:pt x="610" y="0"/>
                  </a:lnTo>
                  <a:lnTo>
                    <a:pt x="674" y="50"/>
                  </a:lnTo>
                  <a:lnTo>
                    <a:pt x="667" y="78"/>
                  </a:lnTo>
                  <a:lnTo>
                    <a:pt x="744" y="256"/>
                  </a:lnTo>
                  <a:lnTo>
                    <a:pt x="794" y="333"/>
                  </a:lnTo>
                  <a:lnTo>
                    <a:pt x="794" y="355"/>
                  </a:lnTo>
                  <a:lnTo>
                    <a:pt x="815" y="383"/>
                  </a:lnTo>
                  <a:lnTo>
                    <a:pt x="822" y="390"/>
                  </a:lnTo>
                  <a:lnTo>
                    <a:pt x="858" y="461"/>
                  </a:lnTo>
                  <a:lnTo>
                    <a:pt x="730" y="496"/>
                  </a:lnTo>
                  <a:lnTo>
                    <a:pt x="716" y="504"/>
                  </a:lnTo>
                  <a:lnTo>
                    <a:pt x="744" y="574"/>
                  </a:lnTo>
                  <a:lnTo>
                    <a:pt x="737" y="603"/>
                  </a:lnTo>
                  <a:lnTo>
                    <a:pt x="702" y="589"/>
                  </a:lnTo>
                  <a:lnTo>
                    <a:pt x="681" y="574"/>
                  </a:lnTo>
                  <a:lnTo>
                    <a:pt x="603" y="553"/>
                  </a:lnTo>
                  <a:lnTo>
                    <a:pt x="489" y="610"/>
                  </a:lnTo>
                  <a:lnTo>
                    <a:pt x="468" y="624"/>
                  </a:lnTo>
                  <a:lnTo>
                    <a:pt x="454" y="631"/>
                  </a:lnTo>
                  <a:lnTo>
                    <a:pt x="461" y="723"/>
                  </a:lnTo>
                  <a:lnTo>
                    <a:pt x="419" y="745"/>
                  </a:lnTo>
                  <a:lnTo>
                    <a:pt x="419" y="787"/>
                  </a:lnTo>
                  <a:lnTo>
                    <a:pt x="362" y="851"/>
                  </a:lnTo>
                  <a:lnTo>
                    <a:pt x="355" y="837"/>
                  </a:lnTo>
                  <a:lnTo>
                    <a:pt x="333" y="830"/>
                  </a:lnTo>
                  <a:lnTo>
                    <a:pt x="312" y="822"/>
                  </a:lnTo>
                  <a:lnTo>
                    <a:pt x="284" y="801"/>
                  </a:lnTo>
                  <a:lnTo>
                    <a:pt x="199" y="822"/>
                  </a:lnTo>
                  <a:lnTo>
                    <a:pt x="107" y="844"/>
                  </a:lnTo>
                  <a:lnTo>
                    <a:pt x="93" y="830"/>
                  </a:lnTo>
                  <a:close/>
                </a:path>
              </a:pathLst>
            </a:custGeom>
            <a:solidFill>
              <a:schemeClr val="accent6">
                <a:lumMod val="60000"/>
                <a:lumOff val="4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1" name="Freeform 18"/>
            <p:cNvSpPr>
              <a:spLocks/>
            </p:cNvSpPr>
            <p:nvPr/>
          </p:nvSpPr>
          <p:spPr bwMode="gray">
            <a:xfrm>
              <a:off x="827584" y="1157314"/>
              <a:ext cx="1246934" cy="2345284"/>
            </a:xfrm>
            <a:custGeom>
              <a:avLst/>
              <a:gdLst>
                <a:gd name="T0" fmla="*/ 2147483647 w 985"/>
                <a:gd name="T1" fmla="*/ 2147483647 h 1857"/>
                <a:gd name="T2" fmla="*/ 2147483647 w 985"/>
                <a:gd name="T3" fmla="*/ 2147483647 h 1857"/>
                <a:gd name="T4" fmla="*/ 2147483647 w 985"/>
                <a:gd name="T5" fmla="*/ 2147483647 h 1857"/>
                <a:gd name="T6" fmla="*/ 2147483647 w 985"/>
                <a:gd name="T7" fmla="*/ 2147483647 h 1857"/>
                <a:gd name="T8" fmla="*/ 2147483647 w 985"/>
                <a:gd name="T9" fmla="*/ 2147483647 h 1857"/>
                <a:gd name="T10" fmla="*/ 2147483647 w 985"/>
                <a:gd name="T11" fmla="*/ 2147483647 h 1857"/>
                <a:gd name="T12" fmla="*/ 2147483647 w 985"/>
                <a:gd name="T13" fmla="*/ 2147483647 h 1857"/>
                <a:gd name="T14" fmla="*/ 2147483647 w 985"/>
                <a:gd name="T15" fmla="*/ 2147483647 h 1857"/>
                <a:gd name="T16" fmla="*/ 2147483647 w 985"/>
                <a:gd name="T17" fmla="*/ 2147483647 h 1857"/>
                <a:gd name="T18" fmla="*/ 2147483647 w 985"/>
                <a:gd name="T19" fmla="*/ 2147483647 h 1857"/>
                <a:gd name="T20" fmla="*/ 2147483647 w 985"/>
                <a:gd name="T21" fmla="*/ 2147483647 h 1857"/>
                <a:gd name="T22" fmla="*/ 2147483647 w 985"/>
                <a:gd name="T23" fmla="*/ 2147483647 h 1857"/>
                <a:gd name="T24" fmla="*/ 2147483647 w 985"/>
                <a:gd name="T25" fmla="*/ 2147483647 h 1857"/>
                <a:gd name="T26" fmla="*/ 2147483647 w 985"/>
                <a:gd name="T27" fmla="*/ 2147483647 h 1857"/>
                <a:gd name="T28" fmla="*/ 2147483647 w 985"/>
                <a:gd name="T29" fmla="*/ 2147483647 h 1857"/>
                <a:gd name="T30" fmla="*/ 2147483647 w 985"/>
                <a:gd name="T31" fmla="*/ 2147483647 h 1857"/>
                <a:gd name="T32" fmla="*/ 2147483647 w 985"/>
                <a:gd name="T33" fmla="*/ 2147483647 h 1857"/>
                <a:gd name="T34" fmla="*/ 2147483647 w 985"/>
                <a:gd name="T35" fmla="*/ 2147483647 h 1857"/>
                <a:gd name="T36" fmla="*/ 2147483647 w 985"/>
                <a:gd name="T37" fmla="*/ 2147483647 h 1857"/>
                <a:gd name="T38" fmla="*/ 2147483647 w 985"/>
                <a:gd name="T39" fmla="*/ 2147483647 h 1857"/>
                <a:gd name="T40" fmla="*/ 2147483647 w 985"/>
                <a:gd name="T41" fmla="*/ 2147483647 h 1857"/>
                <a:gd name="T42" fmla="*/ 2147483647 w 985"/>
                <a:gd name="T43" fmla="*/ 2147483647 h 1857"/>
                <a:gd name="T44" fmla="*/ 2147483647 w 985"/>
                <a:gd name="T45" fmla="*/ 0 h 1857"/>
                <a:gd name="T46" fmla="*/ 2147483647 w 985"/>
                <a:gd name="T47" fmla="*/ 2147483647 h 1857"/>
                <a:gd name="T48" fmla="*/ 2147483647 w 985"/>
                <a:gd name="T49" fmla="*/ 2147483647 h 1857"/>
                <a:gd name="T50" fmla="*/ 2147483647 w 985"/>
                <a:gd name="T51" fmla="*/ 2147483647 h 1857"/>
                <a:gd name="T52" fmla="*/ 2147483647 w 985"/>
                <a:gd name="T53" fmla="*/ 2147483647 h 1857"/>
                <a:gd name="T54" fmla="*/ 2147483647 w 985"/>
                <a:gd name="T55" fmla="*/ 2147483647 h 1857"/>
                <a:gd name="T56" fmla="*/ 2147483647 w 985"/>
                <a:gd name="T57" fmla="*/ 2147483647 h 1857"/>
                <a:gd name="T58" fmla="*/ 2147483647 w 985"/>
                <a:gd name="T59" fmla="*/ 2147483647 h 1857"/>
                <a:gd name="T60" fmla="*/ 2147483647 w 985"/>
                <a:gd name="T61" fmla="*/ 2147483647 h 1857"/>
                <a:gd name="T62" fmla="*/ 2147483647 w 985"/>
                <a:gd name="T63" fmla="*/ 2147483647 h 1857"/>
                <a:gd name="T64" fmla="*/ 2147483647 w 985"/>
                <a:gd name="T65" fmla="*/ 2147483647 h 1857"/>
                <a:gd name="T66" fmla="*/ 2147483647 w 985"/>
                <a:gd name="T67" fmla="*/ 2147483647 h 1857"/>
                <a:gd name="T68" fmla="*/ 2147483647 w 985"/>
                <a:gd name="T69" fmla="*/ 2147483647 h 1857"/>
                <a:gd name="T70" fmla="*/ 2147483647 w 985"/>
                <a:gd name="T71" fmla="*/ 2147483647 h 1857"/>
                <a:gd name="T72" fmla="*/ 2147483647 w 985"/>
                <a:gd name="T73" fmla="*/ 2147483647 h 1857"/>
                <a:gd name="T74" fmla="*/ 2147483647 w 985"/>
                <a:gd name="T75" fmla="*/ 2147483647 h 1857"/>
                <a:gd name="T76" fmla="*/ 2147483647 w 985"/>
                <a:gd name="T77" fmla="*/ 2147483647 h 1857"/>
                <a:gd name="T78" fmla="*/ 2147483647 w 985"/>
                <a:gd name="T79" fmla="*/ 2147483647 h 1857"/>
                <a:gd name="T80" fmla="*/ 2147483647 w 985"/>
                <a:gd name="T81" fmla="*/ 2147483647 h 1857"/>
                <a:gd name="T82" fmla="*/ 2147483647 w 985"/>
                <a:gd name="T83" fmla="*/ 2147483647 h 1857"/>
                <a:gd name="T84" fmla="*/ 2147483647 w 985"/>
                <a:gd name="T85" fmla="*/ 2147483647 h 1857"/>
                <a:gd name="T86" fmla="*/ 2147483647 w 985"/>
                <a:gd name="T87" fmla="*/ 2147483647 h 1857"/>
                <a:gd name="T88" fmla="*/ 2147483647 w 985"/>
                <a:gd name="T89" fmla="*/ 2147483647 h 1857"/>
                <a:gd name="T90" fmla="*/ 2147483647 w 985"/>
                <a:gd name="T91" fmla="*/ 2147483647 h 1857"/>
                <a:gd name="T92" fmla="*/ 2147483647 w 985"/>
                <a:gd name="T93" fmla="*/ 2147483647 h 1857"/>
                <a:gd name="T94" fmla="*/ 2147483647 w 985"/>
                <a:gd name="T95" fmla="*/ 2147483647 h 1857"/>
                <a:gd name="T96" fmla="*/ 2147483647 w 985"/>
                <a:gd name="T97" fmla="*/ 2147483647 h 1857"/>
                <a:gd name="T98" fmla="*/ 2147483647 w 985"/>
                <a:gd name="T99" fmla="*/ 2147483647 h 1857"/>
                <a:gd name="T100" fmla="*/ 2147483647 w 985"/>
                <a:gd name="T101" fmla="*/ 2147483647 h 1857"/>
                <a:gd name="T102" fmla="*/ 2147483647 w 985"/>
                <a:gd name="T103" fmla="*/ 2147483647 h 1857"/>
                <a:gd name="T104" fmla="*/ 2147483647 w 985"/>
                <a:gd name="T105" fmla="*/ 2147483647 h 1857"/>
                <a:gd name="T106" fmla="*/ 2147483647 w 985"/>
                <a:gd name="T107" fmla="*/ 2147483647 h 1857"/>
                <a:gd name="T108" fmla="*/ 2147483647 w 985"/>
                <a:gd name="T109" fmla="*/ 2147483647 h 1857"/>
                <a:gd name="T110" fmla="*/ 2147483647 w 985"/>
                <a:gd name="T111" fmla="*/ 2147483647 h 1857"/>
                <a:gd name="T112" fmla="*/ 2147483647 w 985"/>
                <a:gd name="T113" fmla="*/ 2147483647 h 1857"/>
                <a:gd name="T114" fmla="*/ 2147483647 w 985"/>
                <a:gd name="T115" fmla="*/ 2147483647 h 1857"/>
                <a:gd name="T116" fmla="*/ 2147483647 w 985"/>
                <a:gd name="T117" fmla="*/ 2147483647 h 1857"/>
                <a:gd name="T118" fmla="*/ 0 w 985"/>
                <a:gd name="T119" fmla="*/ 2147483647 h 18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5"/>
                <a:gd name="T181" fmla="*/ 0 h 1857"/>
                <a:gd name="T182" fmla="*/ 985 w 985"/>
                <a:gd name="T183" fmla="*/ 1857 h 18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5" h="1857">
                  <a:moveTo>
                    <a:pt x="0" y="1652"/>
                  </a:moveTo>
                  <a:lnTo>
                    <a:pt x="56" y="1546"/>
                  </a:lnTo>
                  <a:lnTo>
                    <a:pt x="92" y="1475"/>
                  </a:lnTo>
                  <a:lnTo>
                    <a:pt x="120" y="1439"/>
                  </a:lnTo>
                  <a:lnTo>
                    <a:pt x="163" y="1404"/>
                  </a:lnTo>
                  <a:lnTo>
                    <a:pt x="170" y="1368"/>
                  </a:lnTo>
                  <a:lnTo>
                    <a:pt x="212" y="1305"/>
                  </a:lnTo>
                  <a:lnTo>
                    <a:pt x="205" y="1234"/>
                  </a:lnTo>
                  <a:lnTo>
                    <a:pt x="177" y="1184"/>
                  </a:lnTo>
                  <a:lnTo>
                    <a:pt x="184" y="1163"/>
                  </a:lnTo>
                  <a:lnTo>
                    <a:pt x="219" y="1064"/>
                  </a:lnTo>
                  <a:lnTo>
                    <a:pt x="212" y="1007"/>
                  </a:lnTo>
                  <a:lnTo>
                    <a:pt x="198" y="957"/>
                  </a:lnTo>
                  <a:lnTo>
                    <a:pt x="212" y="929"/>
                  </a:lnTo>
                  <a:lnTo>
                    <a:pt x="233" y="922"/>
                  </a:lnTo>
                  <a:lnTo>
                    <a:pt x="233" y="872"/>
                  </a:lnTo>
                  <a:lnTo>
                    <a:pt x="248" y="872"/>
                  </a:lnTo>
                  <a:lnTo>
                    <a:pt x="248" y="865"/>
                  </a:lnTo>
                  <a:lnTo>
                    <a:pt x="262" y="858"/>
                  </a:lnTo>
                  <a:lnTo>
                    <a:pt x="269" y="844"/>
                  </a:lnTo>
                  <a:lnTo>
                    <a:pt x="283" y="830"/>
                  </a:lnTo>
                  <a:lnTo>
                    <a:pt x="297" y="830"/>
                  </a:lnTo>
                  <a:lnTo>
                    <a:pt x="311" y="780"/>
                  </a:lnTo>
                  <a:lnTo>
                    <a:pt x="340" y="766"/>
                  </a:lnTo>
                  <a:lnTo>
                    <a:pt x="326" y="745"/>
                  </a:lnTo>
                  <a:lnTo>
                    <a:pt x="326" y="730"/>
                  </a:lnTo>
                  <a:lnTo>
                    <a:pt x="318" y="603"/>
                  </a:lnTo>
                  <a:lnTo>
                    <a:pt x="333" y="589"/>
                  </a:lnTo>
                  <a:lnTo>
                    <a:pt x="326" y="582"/>
                  </a:lnTo>
                  <a:lnTo>
                    <a:pt x="304" y="567"/>
                  </a:lnTo>
                  <a:lnTo>
                    <a:pt x="304" y="546"/>
                  </a:lnTo>
                  <a:lnTo>
                    <a:pt x="304" y="532"/>
                  </a:lnTo>
                  <a:lnTo>
                    <a:pt x="297" y="504"/>
                  </a:lnTo>
                  <a:lnTo>
                    <a:pt x="276" y="475"/>
                  </a:lnTo>
                  <a:lnTo>
                    <a:pt x="262" y="397"/>
                  </a:lnTo>
                  <a:lnTo>
                    <a:pt x="255" y="312"/>
                  </a:lnTo>
                  <a:lnTo>
                    <a:pt x="262" y="298"/>
                  </a:lnTo>
                  <a:lnTo>
                    <a:pt x="283" y="305"/>
                  </a:lnTo>
                  <a:lnTo>
                    <a:pt x="297" y="284"/>
                  </a:lnTo>
                  <a:lnTo>
                    <a:pt x="290" y="249"/>
                  </a:lnTo>
                  <a:lnTo>
                    <a:pt x="304" y="234"/>
                  </a:lnTo>
                  <a:lnTo>
                    <a:pt x="290" y="220"/>
                  </a:lnTo>
                  <a:lnTo>
                    <a:pt x="326" y="128"/>
                  </a:lnTo>
                  <a:lnTo>
                    <a:pt x="326" y="43"/>
                  </a:lnTo>
                  <a:lnTo>
                    <a:pt x="318" y="22"/>
                  </a:lnTo>
                  <a:lnTo>
                    <a:pt x="347" y="0"/>
                  </a:lnTo>
                  <a:lnTo>
                    <a:pt x="396" y="43"/>
                  </a:lnTo>
                  <a:lnTo>
                    <a:pt x="403" y="64"/>
                  </a:lnTo>
                  <a:lnTo>
                    <a:pt x="460" y="135"/>
                  </a:lnTo>
                  <a:lnTo>
                    <a:pt x="559" y="227"/>
                  </a:lnTo>
                  <a:lnTo>
                    <a:pt x="595" y="213"/>
                  </a:lnTo>
                  <a:lnTo>
                    <a:pt x="637" y="156"/>
                  </a:lnTo>
                  <a:lnTo>
                    <a:pt x="694" y="178"/>
                  </a:lnTo>
                  <a:lnTo>
                    <a:pt x="729" y="199"/>
                  </a:lnTo>
                  <a:lnTo>
                    <a:pt x="765" y="213"/>
                  </a:lnTo>
                  <a:lnTo>
                    <a:pt x="800" y="220"/>
                  </a:lnTo>
                  <a:lnTo>
                    <a:pt x="843" y="241"/>
                  </a:lnTo>
                  <a:lnTo>
                    <a:pt x="892" y="263"/>
                  </a:lnTo>
                  <a:lnTo>
                    <a:pt x="907" y="270"/>
                  </a:lnTo>
                  <a:lnTo>
                    <a:pt x="892" y="277"/>
                  </a:lnTo>
                  <a:lnTo>
                    <a:pt x="892" y="319"/>
                  </a:lnTo>
                  <a:lnTo>
                    <a:pt x="892" y="341"/>
                  </a:lnTo>
                  <a:lnTo>
                    <a:pt x="907" y="426"/>
                  </a:lnTo>
                  <a:lnTo>
                    <a:pt x="914" y="426"/>
                  </a:lnTo>
                  <a:lnTo>
                    <a:pt x="921" y="426"/>
                  </a:lnTo>
                  <a:lnTo>
                    <a:pt x="928" y="440"/>
                  </a:lnTo>
                  <a:lnTo>
                    <a:pt x="942" y="433"/>
                  </a:lnTo>
                  <a:lnTo>
                    <a:pt x="949" y="433"/>
                  </a:lnTo>
                  <a:lnTo>
                    <a:pt x="914" y="482"/>
                  </a:lnTo>
                  <a:lnTo>
                    <a:pt x="942" y="490"/>
                  </a:lnTo>
                  <a:lnTo>
                    <a:pt x="928" y="525"/>
                  </a:lnTo>
                  <a:lnTo>
                    <a:pt x="942" y="546"/>
                  </a:lnTo>
                  <a:lnTo>
                    <a:pt x="942" y="631"/>
                  </a:lnTo>
                  <a:lnTo>
                    <a:pt x="956" y="653"/>
                  </a:lnTo>
                  <a:lnTo>
                    <a:pt x="956" y="702"/>
                  </a:lnTo>
                  <a:lnTo>
                    <a:pt x="956" y="759"/>
                  </a:lnTo>
                  <a:lnTo>
                    <a:pt x="956" y="794"/>
                  </a:lnTo>
                  <a:lnTo>
                    <a:pt x="970" y="830"/>
                  </a:lnTo>
                  <a:lnTo>
                    <a:pt x="963" y="837"/>
                  </a:lnTo>
                  <a:lnTo>
                    <a:pt x="970" y="879"/>
                  </a:lnTo>
                  <a:lnTo>
                    <a:pt x="985" y="901"/>
                  </a:lnTo>
                  <a:lnTo>
                    <a:pt x="871" y="943"/>
                  </a:lnTo>
                  <a:lnTo>
                    <a:pt x="822" y="1000"/>
                  </a:lnTo>
                  <a:lnTo>
                    <a:pt x="708" y="1007"/>
                  </a:lnTo>
                  <a:lnTo>
                    <a:pt x="694" y="1021"/>
                  </a:lnTo>
                  <a:lnTo>
                    <a:pt x="722" y="1071"/>
                  </a:lnTo>
                  <a:lnTo>
                    <a:pt x="942" y="1156"/>
                  </a:lnTo>
                  <a:lnTo>
                    <a:pt x="949" y="1212"/>
                  </a:lnTo>
                  <a:lnTo>
                    <a:pt x="900" y="1269"/>
                  </a:lnTo>
                  <a:lnTo>
                    <a:pt x="850" y="1290"/>
                  </a:lnTo>
                  <a:lnTo>
                    <a:pt x="814" y="1368"/>
                  </a:lnTo>
                  <a:lnTo>
                    <a:pt x="765" y="1390"/>
                  </a:lnTo>
                  <a:lnTo>
                    <a:pt x="729" y="1397"/>
                  </a:lnTo>
                  <a:lnTo>
                    <a:pt x="722" y="1432"/>
                  </a:lnTo>
                  <a:lnTo>
                    <a:pt x="694" y="1425"/>
                  </a:lnTo>
                  <a:lnTo>
                    <a:pt x="680" y="1460"/>
                  </a:lnTo>
                  <a:lnTo>
                    <a:pt x="673" y="1496"/>
                  </a:lnTo>
                  <a:lnTo>
                    <a:pt x="623" y="1588"/>
                  </a:lnTo>
                  <a:lnTo>
                    <a:pt x="623" y="1602"/>
                  </a:lnTo>
                  <a:lnTo>
                    <a:pt x="616" y="1616"/>
                  </a:lnTo>
                  <a:lnTo>
                    <a:pt x="623" y="1659"/>
                  </a:lnTo>
                  <a:lnTo>
                    <a:pt x="616" y="1709"/>
                  </a:lnTo>
                  <a:lnTo>
                    <a:pt x="623" y="1723"/>
                  </a:lnTo>
                  <a:lnTo>
                    <a:pt x="581" y="1744"/>
                  </a:lnTo>
                  <a:lnTo>
                    <a:pt x="566" y="1737"/>
                  </a:lnTo>
                  <a:lnTo>
                    <a:pt x="545" y="1751"/>
                  </a:lnTo>
                  <a:lnTo>
                    <a:pt x="531" y="1765"/>
                  </a:lnTo>
                  <a:lnTo>
                    <a:pt x="496" y="1772"/>
                  </a:lnTo>
                  <a:lnTo>
                    <a:pt x="425" y="1815"/>
                  </a:lnTo>
                  <a:lnTo>
                    <a:pt x="411" y="1843"/>
                  </a:lnTo>
                  <a:lnTo>
                    <a:pt x="375" y="1857"/>
                  </a:lnTo>
                  <a:lnTo>
                    <a:pt x="354" y="1857"/>
                  </a:lnTo>
                  <a:lnTo>
                    <a:pt x="304" y="1836"/>
                  </a:lnTo>
                  <a:lnTo>
                    <a:pt x="219" y="1779"/>
                  </a:lnTo>
                  <a:lnTo>
                    <a:pt x="212" y="1765"/>
                  </a:lnTo>
                  <a:lnTo>
                    <a:pt x="198" y="1751"/>
                  </a:lnTo>
                  <a:lnTo>
                    <a:pt x="184" y="1758"/>
                  </a:lnTo>
                  <a:lnTo>
                    <a:pt x="99" y="1723"/>
                  </a:lnTo>
                  <a:lnTo>
                    <a:pt x="56" y="1680"/>
                  </a:lnTo>
                  <a:lnTo>
                    <a:pt x="0" y="1652"/>
                  </a:lnTo>
                  <a:close/>
                </a:path>
              </a:pathLst>
            </a:custGeom>
            <a:solidFill>
              <a:schemeClr val="accent6">
                <a:lumMod val="60000"/>
                <a:lumOff val="4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2" name="Freeform 19"/>
            <p:cNvSpPr>
              <a:spLocks/>
            </p:cNvSpPr>
            <p:nvPr/>
          </p:nvSpPr>
          <p:spPr bwMode="gray">
            <a:xfrm>
              <a:off x="3993108" y="2303271"/>
              <a:ext cx="493732" cy="788679"/>
            </a:xfrm>
            <a:custGeom>
              <a:avLst/>
              <a:gdLst>
                <a:gd name="T0" fmla="*/ 2147483647 w 390"/>
                <a:gd name="T1" fmla="*/ 2147483647 h 623"/>
                <a:gd name="T2" fmla="*/ 2147483647 w 390"/>
                <a:gd name="T3" fmla="*/ 2147483647 h 623"/>
                <a:gd name="T4" fmla="*/ 2147483647 w 390"/>
                <a:gd name="T5" fmla="*/ 2147483647 h 623"/>
                <a:gd name="T6" fmla="*/ 2147483647 w 390"/>
                <a:gd name="T7" fmla="*/ 2147483647 h 623"/>
                <a:gd name="T8" fmla="*/ 2147483647 w 390"/>
                <a:gd name="T9" fmla="*/ 2147483647 h 623"/>
                <a:gd name="T10" fmla="*/ 2147483647 w 390"/>
                <a:gd name="T11" fmla="*/ 2147483647 h 623"/>
                <a:gd name="T12" fmla="*/ 2147483647 w 390"/>
                <a:gd name="T13" fmla="*/ 2147483647 h 623"/>
                <a:gd name="T14" fmla="*/ 2147483647 w 390"/>
                <a:gd name="T15" fmla="*/ 2147483647 h 623"/>
                <a:gd name="T16" fmla="*/ 2147483647 w 390"/>
                <a:gd name="T17" fmla="*/ 2147483647 h 623"/>
                <a:gd name="T18" fmla="*/ 2147483647 w 390"/>
                <a:gd name="T19" fmla="*/ 2147483647 h 623"/>
                <a:gd name="T20" fmla="*/ 2147483647 w 390"/>
                <a:gd name="T21" fmla="*/ 2147483647 h 623"/>
                <a:gd name="T22" fmla="*/ 2147483647 w 390"/>
                <a:gd name="T23" fmla="*/ 2147483647 h 623"/>
                <a:gd name="T24" fmla="*/ 0 w 390"/>
                <a:gd name="T25" fmla="*/ 2147483647 h 623"/>
                <a:gd name="T26" fmla="*/ 0 w 390"/>
                <a:gd name="T27" fmla="*/ 2147483647 h 623"/>
                <a:gd name="T28" fmla="*/ 2147483647 w 390"/>
                <a:gd name="T29" fmla="*/ 2147483647 h 623"/>
                <a:gd name="T30" fmla="*/ 2147483647 w 390"/>
                <a:gd name="T31" fmla="*/ 2147483647 h 623"/>
                <a:gd name="T32" fmla="*/ 2147483647 w 390"/>
                <a:gd name="T33" fmla="*/ 2147483647 h 623"/>
                <a:gd name="T34" fmla="*/ 2147483647 w 390"/>
                <a:gd name="T35" fmla="*/ 2147483647 h 623"/>
                <a:gd name="T36" fmla="*/ 2147483647 w 390"/>
                <a:gd name="T37" fmla="*/ 0 h 623"/>
                <a:gd name="T38" fmla="*/ 2147483647 w 390"/>
                <a:gd name="T39" fmla="*/ 2147483647 h 623"/>
                <a:gd name="T40" fmla="*/ 2147483647 w 390"/>
                <a:gd name="T41" fmla="*/ 2147483647 h 623"/>
                <a:gd name="T42" fmla="*/ 2147483647 w 390"/>
                <a:gd name="T43" fmla="*/ 2147483647 h 623"/>
                <a:gd name="T44" fmla="*/ 2147483647 w 390"/>
                <a:gd name="T45" fmla="*/ 2147483647 h 623"/>
                <a:gd name="T46" fmla="*/ 2147483647 w 390"/>
                <a:gd name="T47" fmla="*/ 2147483647 h 623"/>
                <a:gd name="T48" fmla="*/ 2147483647 w 390"/>
                <a:gd name="T49" fmla="*/ 2147483647 h 623"/>
                <a:gd name="T50" fmla="*/ 2147483647 w 390"/>
                <a:gd name="T51" fmla="*/ 2147483647 h 623"/>
                <a:gd name="T52" fmla="*/ 2147483647 w 390"/>
                <a:gd name="T53" fmla="*/ 2147483647 h 623"/>
                <a:gd name="T54" fmla="*/ 2147483647 w 390"/>
                <a:gd name="T55" fmla="*/ 2147483647 h 623"/>
                <a:gd name="T56" fmla="*/ 2147483647 w 390"/>
                <a:gd name="T57" fmla="*/ 2147483647 h 623"/>
                <a:gd name="T58" fmla="*/ 2147483647 w 390"/>
                <a:gd name="T59" fmla="*/ 2147483647 h 623"/>
                <a:gd name="T60" fmla="*/ 2147483647 w 390"/>
                <a:gd name="T61" fmla="*/ 2147483647 h 623"/>
                <a:gd name="T62" fmla="*/ 2147483647 w 390"/>
                <a:gd name="T63" fmla="*/ 2147483647 h 623"/>
                <a:gd name="T64" fmla="*/ 2147483647 w 390"/>
                <a:gd name="T65" fmla="*/ 2147483647 h 623"/>
                <a:gd name="T66" fmla="*/ 2147483647 w 390"/>
                <a:gd name="T67" fmla="*/ 2147483647 h 623"/>
                <a:gd name="T68" fmla="*/ 2147483647 w 390"/>
                <a:gd name="T69" fmla="*/ 2147483647 h 623"/>
                <a:gd name="T70" fmla="*/ 2147483647 w 390"/>
                <a:gd name="T71" fmla="*/ 2147483647 h 623"/>
                <a:gd name="T72" fmla="*/ 2147483647 w 390"/>
                <a:gd name="T73" fmla="*/ 2147483647 h 623"/>
                <a:gd name="T74" fmla="*/ 2147483647 w 390"/>
                <a:gd name="T75" fmla="*/ 2147483647 h 623"/>
                <a:gd name="T76" fmla="*/ 2147483647 w 390"/>
                <a:gd name="T77" fmla="*/ 2147483647 h 623"/>
                <a:gd name="T78" fmla="*/ 2147483647 w 390"/>
                <a:gd name="T79" fmla="*/ 2147483647 h 623"/>
                <a:gd name="T80" fmla="*/ 2147483647 w 390"/>
                <a:gd name="T81" fmla="*/ 2147483647 h 623"/>
                <a:gd name="T82" fmla="*/ 2147483647 w 390"/>
                <a:gd name="T83" fmla="*/ 2147483647 h 6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90"/>
                <a:gd name="T127" fmla="*/ 0 h 623"/>
                <a:gd name="T128" fmla="*/ 390 w 390"/>
                <a:gd name="T129" fmla="*/ 623 h 62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90" h="623">
                  <a:moveTo>
                    <a:pt x="163" y="602"/>
                  </a:moveTo>
                  <a:lnTo>
                    <a:pt x="163" y="574"/>
                  </a:lnTo>
                  <a:lnTo>
                    <a:pt x="113" y="531"/>
                  </a:lnTo>
                  <a:lnTo>
                    <a:pt x="120" y="517"/>
                  </a:lnTo>
                  <a:lnTo>
                    <a:pt x="99" y="467"/>
                  </a:lnTo>
                  <a:lnTo>
                    <a:pt x="78" y="460"/>
                  </a:lnTo>
                  <a:lnTo>
                    <a:pt x="78" y="411"/>
                  </a:lnTo>
                  <a:lnTo>
                    <a:pt x="71" y="361"/>
                  </a:lnTo>
                  <a:lnTo>
                    <a:pt x="64" y="283"/>
                  </a:lnTo>
                  <a:lnTo>
                    <a:pt x="57" y="276"/>
                  </a:lnTo>
                  <a:lnTo>
                    <a:pt x="50" y="248"/>
                  </a:lnTo>
                  <a:lnTo>
                    <a:pt x="7" y="170"/>
                  </a:lnTo>
                  <a:lnTo>
                    <a:pt x="0" y="141"/>
                  </a:lnTo>
                  <a:lnTo>
                    <a:pt x="0" y="92"/>
                  </a:lnTo>
                  <a:lnTo>
                    <a:pt x="21" y="49"/>
                  </a:lnTo>
                  <a:lnTo>
                    <a:pt x="64" y="14"/>
                  </a:lnTo>
                  <a:lnTo>
                    <a:pt x="85" y="21"/>
                  </a:lnTo>
                  <a:lnTo>
                    <a:pt x="120" y="21"/>
                  </a:lnTo>
                  <a:lnTo>
                    <a:pt x="163" y="0"/>
                  </a:lnTo>
                  <a:lnTo>
                    <a:pt x="177" y="49"/>
                  </a:lnTo>
                  <a:lnTo>
                    <a:pt x="227" y="127"/>
                  </a:lnTo>
                  <a:lnTo>
                    <a:pt x="291" y="191"/>
                  </a:lnTo>
                  <a:lnTo>
                    <a:pt x="312" y="184"/>
                  </a:lnTo>
                  <a:lnTo>
                    <a:pt x="326" y="212"/>
                  </a:lnTo>
                  <a:lnTo>
                    <a:pt x="312" y="255"/>
                  </a:lnTo>
                  <a:lnTo>
                    <a:pt x="376" y="290"/>
                  </a:lnTo>
                  <a:lnTo>
                    <a:pt x="383" y="312"/>
                  </a:lnTo>
                  <a:lnTo>
                    <a:pt x="390" y="354"/>
                  </a:lnTo>
                  <a:lnTo>
                    <a:pt x="340" y="340"/>
                  </a:lnTo>
                  <a:lnTo>
                    <a:pt x="312" y="439"/>
                  </a:lnTo>
                  <a:lnTo>
                    <a:pt x="291" y="446"/>
                  </a:lnTo>
                  <a:lnTo>
                    <a:pt x="248" y="467"/>
                  </a:lnTo>
                  <a:lnTo>
                    <a:pt x="248" y="503"/>
                  </a:lnTo>
                  <a:lnTo>
                    <a:pt x="276" y="524"/>
                  </a:lnTo>
                  <a:lnTo>
                    <a:pt x="305" y="552"/>
                  </a:lnTo>
                  <a:lnTo>
                    <a:pt x="298" y="602"/>
                  </a:lnTo>
                  <a:lnTo>
                    <a:pt x="291" y="623"/>
                  </a:lnTo>
                  <a:lnTo>
                    <a:pt x="276" y="616"/>
                  </a:lnTo>
                  <a:lnTo>
                    <a:pt x="241" y="588"/>
                  </a:lnTo>
                  <a:lnTo>
                    <a:pt x="220" y="588"/>
                  </a:lnTo>
                  <a:lnTo>
                    <a:pt x="198" y="595"/>
                  </a:lnTo>
                  <a:lnTo>
                    <a:pt x="163" y="602"/>
                  </a:lnTo>
                  <a:close/>
                </a:path>
              </a:pathLst>
            </a:custGeom>
            <a:solidFill>
              <a:schemeClr val="tx2">
                <a:lumMod val="40000"/>
                <a:lumOff val="6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3" name="Freeform 20"/>
            <p:cNvSpPr>
              <a:spLocks/>
            </p:cNvSpPr>
            <p:nvPr/>
          </p:nvSpPr>
          <p:spPr bwMode="gray">
            <a:xfrm>
              <a:off x="3231010" y="2777665"/>
              <a:ext cx="545627" cy="744205"/>
            </a:xfrm>
            <a:custGeom>
              <a:avLst/>
              <a:gdLst>
                <a:gd name="T0" fmla="*/ 0 w 432"/>
                <a:gd name="T1" fmla="*/ 0 h 589"/>
                <a:gd name="T2" fmla="*/ 2147483647 w 432"/>
                <a:gd name="T3" fmla="*/ 2147483647 h 589"/>
                <a:gd name="T4" fmla="*/ 2147483647 w 432"/>
                <a:gd name="T5" fmla="*/ 2147483647 h 589"/>
                <a:gd name="T6" fmla="*/ 2147483647 w 432"/>
                <a:gd name="T7" fmla="*/ 2147483647 h 589"/>
                <a:gd name="T8" fmla="*/ 2147483647 w 432"/>
                <a:gd name="T9" fmla="*/ 2147483647 h 589"/>
                <a:gd name="T10" fmla="*/ 2147483647 w 432"/>
                <a:gd name="T11" fmla="*/ 2147483647 h 589"/>
                <a:gd name="T12" fmla="*/ 2147483647 w 432"/>
                <a:gd name="T13" fmla="*/ 2147483647 h 589"/>
                <a:gd name="T14" fmla="*/ 2147483647 w 432"/>
                <a:gd name="T15" fmla="*/ 2147483647 h 589"/>
                <a:gd name="T16" fmla="*/ 2147483647 w 432"/>
                <a:gd name="T17" fmla="*/ 2147483647 h 589"/>
                <a:gd name="T18" fmla="*/ 2147483647 w 432"/>
                <a:gd name="T19" fmla="*/ 2147483647 h 589"/>
                <a:gd name="T20" fmla="*/ 2147483647 w 432"/>
                <a:gd name="T21" fmla="*/ 2147483647 h 589"/>
                <a:gd name="T22" fmla="*/ 2147483647 w 432"/>
                <a:gd name="T23" fmla="*/ 2147483647 h 589"/>
                <a:gd name="T24" fmla="*/ 2147483647 w 432"/>
                <a:gd name="T25" fmla="*/ 2147483647 h 589"/>
                <a:gd name="T26" fmla="*/ 2147483647 w 432"/>
                <a:gd name="T27" fmla="*/ 2147483647 h 589"/>
                <a:gd name="T28" fmla="*/ 2147483647 w 432"/>
                <a:gd name="T29" fmla="*/ 2147483647 h 589"/>
                <a:gd name="T30" fmla="*/ 2147483647 w 432"/>
                <a:gd name="T31" fmla="*/ 2147483647 h 589"/>
                <a:gd name="T32" fmla="*/ 2147483647 w 432"/>
                <a:gd name="T33" fmla="*/ 2147483647 h 589"/>
                <a:gd name="T34" fmla="*/ 2147483647 w 432"/>
                <a:gd name="T35" fmla="*/ 2147483647 h 589"/>
                <a:gd name="T36" fmla="*/ 2147483647 w 432"/>
                <a:gd name="T37" fmla="*/ 2147483647 h 589"/>
                <a:gd name="T38" fmla="*/ 2147483647 w 432"/>
                <a:gd name="T39" fmla="*/ 2147483647 h 589"/>
                <a:gd name="T40" fmla="*/ 2147483647 w 432"/>
                <a:gd name="T41" fmla="*/ 2147483647 h 589"/>
                <a:gd name="T42" fmla="*/ 2147483647 w 432"/>
                <a:gd name="T43" fmla="*/ 2147483647 h 589"/>
                <a:gd name="T44" fmla="*/ 2147483647 w 432"/>
                <a:gd name="T45" fmla="*/ 2147483647 h 589"/>
                <a:gd name="T46" fmla="*/ 2147483647 w 432"/>
                <a:gd name="T47" fmla="*/ 2147483647 h 589"/>
                <a:gd name="T48" fmla="*/ 2147483647 w 432"/>
                <a:gd name="T49" fmla="*/ 2147483647 h 589"/>
                <a:gd name="T50" fmla="*/ 2147483647 w 432"/>
                <a:gd name="T51" fmla="*/ 2147483647 h 589"/>
                <a:gd name="T52" fmla="*/ 2147483647 w 432"/>
                <a:gd name="T53" fmla="*/ 2147483647 h 589"/>
                <a:gd name="T54" fmla="*/ 2147483647 w 432"/>
                <a:gd name="T55" fmla="*/ 2147483647 h 589"/>
                <a:gd name="T56" fmla="*/ 2147483647 w 432"/>
                <a:gd name="T57" fmla="*/ 2147483647 h 589"/>
                <a:gd name="T58" fmla="*/ 2147483647 w 432"/>
                <a:gd name="T59" fmla="*/ 2147483647 h 589"/>
                <a:gd name="T60" fmla="*/ 2147483647 w 432"/>
                <a:gd name="T61" fmla="*/ 2147483647 h 589"/>
                <a:gd name="T62" fmla="*/ 2147483647 w 432"/>
                <a:gd name="T63" fmla="*/ 2147483647 h 589"/>
                <a:gd name="T64" fmla="*/ 2147483647 w 432"/>
                <a:gd name="T65" fmla="*/ 2147483647 h 589"/>
                <a:gd name="T66" fmla="*/ 2147483647 w 432"/>
                <a:gd name="T67" fmla="*/ 2147483647 h 589"/>
                <a:gd name="T68" fmla="*/ 2147483647 w 432"/>
                <a:gd name="T69" fmla="*/ 2147483647 h 589"/>
                <a:gd name="T70" fmla="*/ 2147483647 w 432"/>
                <a:gd name="T71" fmla="*/ 2147483647 h 589"/>
                <a:gd name="T72" fmla="*/ 2147483647 w 432"/>
                <a:gd name="T73" fmla="*/ 2147483647 h 589"/>
                <a:gd name="T74" fmla="*/ 2147483647 w 432"/>
                <a:gd name="T75" fmla="*/ 2147483647 h 589"/>
                <a:gd name="T76" fmla="*/ 2147483647 w 432"/>
                <a:gd name="T77" fmla="*/ 2147483647 h 589"/>
                <a:gd name="T78" fmla="*/ 2147483647 w 432"/>
                <a:gd name="T79" fmla="*/ 2147483647 h 589"/>
                <a:gd name="T80" fmla="*/ 2147483647 w 432"/>
                <a:gd name="T81" fmla="*/ 2147483647 h 589"/>
                <a:gd name="T82" fmla="*/ 2147483647 w 432"/>
                <a:gd name="T83" fmla="*/ 2147483647 h 589"/>
                <a:gd name="T84" fmla="*/ 2147483647 w 432"/>
                <a:gd name="T85" fmla="*/ 2147483647 h 589"/>
                <a:gd name="T86" fmla="*/ 0 w 432"/>
                <a:gd name="T87" fmla="*/ 0 h 5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32"/>
                <a:gd name="T133" fmla="*/ 0 h 589"/>
                <a:gd name="T134" fmla="*/ 432 w 432"/>
                <a:gd name="T135" fmla="*/ 589 h 58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32" h="589">
                  <a:moveTo>
                    <a:pt x="0" y="0"/>
                  </a:moveTo>
                  <a:lnTo>
                    <a:pt x="78" y="36"/>
                  </a:lnTo>
                  <a:lnTo>
                    <a:pt x="85" y="50"/>
                  </a:lnTo>
                  <a:lnTo>
                    <a:pt x="127" y="64"/>
                  </a:lnTo>
                  <a:lnTo>
                    <a:pt x="156" y="114"/>
                  </a:lnTo>
                  <a:lnTo>
                    <a:pt x="141" y="121"/>
                  </a:lnTo>
                  <a:lnTo>
                    <a:pt x="163" y="185"/>
                  </a:lnTo>
                  <a:lnTo>
                    <a:pt x="191" y="185"/>
                  </a:lnTo>
                  <a:lnTo>
                    <a:pt x="191" y="213"/>
                  </a:lnTo>
                  <a:lnTo>
                    <a:pt x="198" y="241"/>
                  </a:lnTo>
                  <a:lnTo>
                    <a:pt x="226" y="241"/>
                  </a:lnTo>
                  <a:lnTo>
                    <a:pt x="241" y="326"/>
                  </a:lnTo>
                  <a:lnTo>
                    <a:pt x="262" y="340"/>
                  </a:lnTo>
                  <a:lnTo>
                    <a:pt x="269" y="369"/>
                  </a:lnTo>
                  <a:lnTo>
                    <a:pt x="340" y="383"/>
                  </a:lnTo>
                  <a:lnTo>
                    <a:pt x="361" y="369"/>
                  </a:lnTo>
                  <a:lnTo>
                    <a:pt x="368" y="362"/>
                  </a:lnTo>
                  <a:lnTo>
                    <a:pt x="375" y="362"/>
                  </a:lnTo>
                  <a:lnTo>
                    <a:pt x="382" y="355"/>
                  </a:lnTo>
                  <a:lnTo>
                    <a:pt x="396" y="355"/>
                  </a:lnTo>
                  <a:lnTo>
                    <a:pt x="404" y="383"/>
                  </a:lnTo>
                  <a:lnTo>
                    <a:pt x="411" y="433"/>
                  </a:lnTo>
                  <a:lnTo>
                    <a:pt x="404" y="482"/>
                  </a:lnTo>
                  <a:lnTo>
                    <a:pt x="425" y="511"/>
                  </a:lnTo>
                  <a:lnTo>
                    <a:pt x="432" y="532"/>
                  </a:lnTo>
                  <a:lnTo>
                    <a:pt x="418" y="539"/>
                  </a:lnTo>
                  <a:lnTo>
                    <a:pt x="319" y="546"/>
                  </a:lnTo>
                  <a:lnTo>
                    <a:pt x="304" y="546"/>
                  </a:lnTo>
                  <a:lnTo>
                    <a:pt x="241" y="589"/>
                  </a:lnTo>
                  <a:lnTo>
                    <a:pt x="205" y="574"/>
                  </a:lnTo>
                  <a:lnTo>
                    <a:pt x="191" y="553"/>
                  </a:lnTo>
                  <a:lnTo>
                    <a:pt x="184" y="539"/>
                  </a:lnTo>
                  <a:lnTo>
                    <a:pt x="156" y="468"/>
                  </a:lnTo>
                  <a:lnTo>
                    <a:pt x="134" y="461"/>
                  </a:lnTo>
                  <a:lnTo>
                    <a:pt x="113" y="418"/>
                  </a:lnTo>
                  <a:lnTo>
                    <a:pt x="92" y="369"/>
                  </a:lnTo>
                  <a:lnTo>
                    <a:pt x="78" y="362"/>
                  </a:lnTo>
                  <a:lnTo>
                    <a:pt x="42" y="298"/>
                  </a:lnTo>
                  <a:lnTo>
                    <a:pt x="35" y="270"/>
                  </a:lnTo>
                  <a:lnTo>
                    <a:pt x="28" y="255"/>
                  </a:lnTo>
                  <a:lnTo>
                    <a:pt x="49" y="241"/>
                  </a:lnTo>
                  <a:lnTo>
                    <a:pt x="21" y="192"/>
                  </a:lnTo>
                  <a:lnTo>
                    <a:pt x="7" y="114"/>
                  </a:lnTo>
                  <a:lnTo>
                    <a:pt x="0" y="0"/>
                  </a:lnTo>
                  <a:close/>
                </a:path>
              </a:pathLst>
            </a:custGeom>
            <a:solidFill>
              <a:schemeClr val="accent6">
                <a:lumMod val="60000"/>
                <a:lumOff val="4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4" name="Freeform 21"/>
            <p:cNvSpPr>
              <a:spLocks/>
            </p:cNvSpPr>
            <p:nvPr/>
          </p:nvSpPr>
          <p:spPr bwMode="gray">
            <a:xfrm>
              <a:off x="2010764" y="3941412"/>
              <a:ext cx="868851" cy="1352022"/>
            </a:xfrm>
            <a:custGeom>
              <a:avLst/>
              <a:gdLst>
                <a:gd name="T0" fmla="*/ 0 w 687"/>
                <a:gd name="T1" fmla="*/ 2147483647 h 1070"/>
                <a:gd name="T2" fmla="*/ 2147483647 w 687"/>
                <a:gd name="T3" fmla="*/ 2147483647 h 1070"/>
                <a:gd name="T4" fmla="*/ 2147483647 w 687"/>
                <a:gd name="T5" fmla="*/ 2147483647 h 1070"/>
                <a:gd name="T6" fmla="*/ 2147483647 w 687"/>
                <a:gd name="T7" fmla="*/ 2147483647 h 1070"/>
                <a:gd name="T8" fmla="*/ 2147483647 w 687"/>
                <a:gd name="T9" fmla="*/ 2147483647 h 1070"/>
                <a:gd name="T10" fmla="*/ 2147483647 w 687"/>
                <a:gd name="T11" fmla="*/ 2147483647 h 1070"/>
                <a:gd name="T12" fmla="*/ 2147483647 w 687"/>
                <a:gd name="T13" fmla="*/ 2147483647 h 1070"/>
                <a:gd name="T14" fmla="*/ 2147483647 w 687"/>
                <a:gd name="T15" fmla="*/ 2147483647 h 1070"/>
                <a:gd name="T16" fmla="*/ 2147483647 w 687"/>
                <a:gd name="T17" fmla="*/ 2147483647 h 1070"/>
                <a:gd name="T18" fmla="*/ 2147483647 w 687"/>
                <a:gd name="T19" fmla="*/ 2147483647 h 1070"/>
                <a:gd name="T20" fmla="*/ 2147483647 w 687"/>
                <a:gd name="T21" fmla="*/ 2147483647 h 1070"/>
                <a:gd name="T22" fmla="*/ 2147483647 w 687"/>
                <a:gd name="T23" fmla="*/ 2147483647 h 1070"/>
                <a:gd name="T24" fmla="*/ 2147483647 w 687"/>
                <a:gd name="T25" fmla="*/ 2147483647 h 1070"/>
                <a:gd name="T26" fmla="*/ 2147483647 w 687"/>
                <a:gd name="T27" fmla="*/ 2147483647 h 1070"/>
                <a:gd name="T28" fmla="*/ 2147483647 w 687"/>
                <a:gd name="T29" fmla="*/ 2147483647 h 1070"/>
                <a:gd name="T30" fmla="*/ 2147483647 w 687"/>
                <a:gd name="T31" fmla="*/ 2147483647 h 1070"/>
                <a:gd name="T32" fmla="*/ 2147483647 w 687"/>
                <a:gd name="T33" fmla="*/ 2147483647 h 1070"/>
                <a:gd name="T34" fmla="*/ 2147483647 w 687"/>
                <a:gd name="T35" fmla="*/ 2147483647 h 1070"/>
                <a:gd name="T36" fmla="*/ 2147483647 w 687"/>
                <a:gd name="T37" fmla="*/ 2147483647 h 1070"/>
                <a:gd name="T38" fmla="*/ 2147483647 w 687"/>
                <a:gd name="T39" fmla="*/ 2147483647 h 1070"/>
                <a:gd name="T40" fmla="*/ 2147483647 w 687"/>
                <a:gd name="T41" fmla="*/ 2147483647 h 1070"/>
                <a:gd name="T42" fmla="*/ 2147483647 w 687"/>
                <a:gd name="T43" fmla="*/ 2147483647 h 1070"/>
                <a:gd name="T44" fmla="*/ 2147483647 w 687"/>
                <a:gd name="T45" fmla="*/ 0 h 1070"/>
                <a:gd name="T46" fmla="*/ 2147483647 w 687"/>
                <a:gd name="T47" fmla="*/ 2147483647 h 1070"/>
                <a:gd name="T48" fmla="*/ 2147483647 w 687"/>
                <a:gd name="T49" fmla="*/ 2147483647 h 1070"/>
                <a:gd name="T50" fmla="*/ 2147483647 w 687"/>
                <a:gd name="T51" fmla="*/ 2147483647 h 1070"/>
                <a:gd name="T52" fmla="*/ 2147483647 w 687"/>
                <a:gd name="T53" fmla="*/ 2147483647 h 1070"/>
                <a:gd name="T54" fmla="*/ 2147483647 w 687"/>
                <a:gd name="T55" fmla="*/ 2147483647 h 1070"/>
                <a:gd name="T56" fmla="*/ 2147483647 w 687"/>
                <a:gd name="T57" fmla="*/ 2147483647 h 1070"/>
                <a:gd name="T58" fmla="*/ 2147483647 w 687"/>
                <a:gd name="T59" fmla="*/ 2147483647 h 1070"/>
                <a:gd name="T60" fmla="*/ 2147483647 w 687"/>
                <a:gd name="T61" fmla="*/ 2147483647 h 1070"/>
                <a:gd name="T62" fmla="*/ 2147483647 w 687"/>
                <a:gd name="T63" fmla="*/ 2147483647 h 1070"/>
                <a:gd name="T64" fmla="*/ 2147483647 w 687"/>
                <a:gd name="T65" fmla="*/ 2147483647 h 1070"/>
                <a:gd name="T66" fmla="*/ 2147483647 w 687"/>
                <a:gd name="T67" fmla="*/ 2147483647 h 1070"/>
                <a:gd name="T68" fmla="*/ 2147483647 w 687"/>
                <a:gd name="T69" fmla="*/ 2147483647 h 1070"/>
                <a:gd name="T70" fmla="*/ 2147483647 w 687"/>
                <a:gd name="T71" fmla="*/ 2147483647 h 1070"/>
                <a:gd name="T72" fmla="*/ 2147483647 w 687"/>
                <a:gd name="T73" fmla="*/ 2147483647 h 1070"/>
                <a:gd name="T74" fmla="*/ 2147483647 w 687"/>
                <a:gd name="T75" fmla="*/ 2147483647 h 1070"/>
                <a:gd name="T76" fmla="*/ 2147483647 w 687"/>
                <a:gd name="T77" fmla="*/ 2147483647 h 1070"/>
                <a:gd name="T78" fmla="*/ 2147483647 w 687"/>
                <a:gd name="T79" fmla="*/ 2147483647 h 1070"/>
                <a:gd name="T80" fmla="*/ 2147483647 w 687"/>
                <a:gd name="T81" fmla="*/ 2147483647 h 1070"/>
                <a:gd name="T82" fmla="*/ 2147483647 w 687"/>
                <a:gd name="T83" fmla="*/ 2147483647 h 1070"/>
                <a:gd name="T84" fmla="*/ 2147483647 w 687"/>
                <a:gd name="T85" fmla="*/ 2147483647 h 1070"/>
                <a:gd name="T86" fmla="*/ 2147483647 w 687"/>
                <a:gd name="T87" fmla="*/ 2147483647 h 1070"/>
                <a:gd name="T88" fmla="*/ 2147483647 w 687"/>
                <a:gd name="T89" fmla="*/ 2147483647 h 1070"/>
                <a:gd name="T90" fmla="*/ 2147483647 w 687"/>
                <a:gd name="T91" fmla="*/ 2147483647 h 1070"/>
                <a:gd name="T92" fmla="*/ 2147483647 w 687"/>
                <a:gd name="T93" fmla="*/ 2147483647 h 1070"/>
                <a:gd name="T94" fmla="*/ 2147483647 w 687"/>
                <a:gd name="T95" fmla="*/ 2147483647 h 1070"/>
                <a:gd name="T96" fmla="*/ 2147483647 w 687"/>
                <a:gd name="T97" fmla="*/ 2147483647 h 1070"/>
                <a:gd name="T98" fmla="*/ 2147483647 w 687"/>
                <a:gd name="T99" fmla="*/ 2147483647 h 1070"/>
                <a:gd name="T100" fmla="*/ 2147483647 w 687"/>
                <a:gd name="T101" fmla="*/ 2147483647 h 1070"/>
                <a:gd name="T102" fmla="*/ 0 w 687"/>
                <a:gd name="T103" fmla="*/ 2147483647 h 107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87"/>
                <a:gd name="T157" fmla="*/ 0 h 1070"/>
                <a:gd name="T158" fmla="*/ 687 w 687"/>
                <a:gd name="T159" fmla="*/ 1070 h 107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87" h="1070">
                  <a:moveTo>
                    <a:pt x="0" y="1049"/>
                  </a:moveTo>
                  <a:lnTo>
                    <a:pt x="35" y="886"/>
                  </a:lnTo>
                  <a:lnTo>
                    <a:pt x="28" y="836"/>
                  </a:lnTo>
                  <a:lnTo>
                    <a:pt x="128" y="701"/>
                  </a:lnTo>
                  <a:lnTo>
                    <a:pt x="163" y="602"/>
                  </a:lnTo>
                  <a:lnTo>
                    <a:pt x="213" y="595"/>
                  </a:lnTo>
                  <a:lnTo>
                    <a:pt x="227" y="560"/>
                  </a:lnTo>
                  <a:lnTo>
                    <a:pt x="220" y="482"/>
                  </a:lnTo>
                  <a:lnTo>
                    <a:pt x="191" y="382"/>
                  </a:lnTo>
                  <a:lnTo>
                    <a:pt x="227" y="347"/>
                  </a:lnTo>
                  <a:lnTo>
                    <a:pt x="248" y="283"/>
                  </a:lnTo>
                  <a:lnTo>
                    <a:pt x="269" y="219"/>
                  </a:lnTo>
                  <a:lnTo>
                    <a:pt x="290" y="205"/>
                  </a:lnTo>
                  <a:lnTo>
                    <a:pt x="298" y="177"/>
                  </a:lnTo>
                  <a:lnTo>
                    <a:pt x="298" y="163"/>
                  </a:lnTo>
                  <a:lnTo>
                    <a:pt x="305" y="113"/>
                  </a:lnTo>
                  <a:lnTo>
                    <a:pt x="269" y="35"/>
                  </a:lnTo>
                  <a:lnTo>
                    <a:pt x="298" y="7"/>
                  </a:lnTo>
                  <a:lnTo>
                    <a:pt x="425" y="71"/>
                  </a:lnTo>
                  <a:lnTo>
                    <a:pt x="418" y="141"/>
                  </a:lnTo>
                  <a:lnTo>
                    <a:pt x="446" y="127"/>
                  </a:lnTo>
                  <a:lnTo>
                    <a:pt x="567" y="35"/>
                  </a:lnTo>
                  <a:lnTo>
                    <a:pt x="652" y="0"/>
                  </a:lnTo>
                  <a:lnTo>
                    <a:pt x="666" y="49"/>
                  </a:lnTo>
                  <a:lnTo>
                    <a:pt x="659" y="63"/>
                  </a:lnTo>
                  <a:lnTo>
                    <a:pt x="638" y="78"/>
                  </a:lnTo>
                  <a:lnTo>
                    <a:pt x="645" y="134"/>
                  </a:lnTo>
                  <a:lnTo>
                    <a:pt x="666" y="198"/>
                  </a:lnTo>
                  <a:lnTo>
                    <a:pt x="659" y="262"/>
                  </a:lnTo>
                  <a:lnTo>
                    <a:pt x="673" y="319"/>
                  </a:lnTo>
                  <a:lnTo>
                    <a:pt x="680" y="354"/>
                  </a:lnTo>
                  <a:lnTo>
                    <a:pt x="652" y="411"/>
                  </a:lnTo>
                  <a:lnTo>
                    <a:pt x="680" y="460"/>
                  </a:lnTo>
                  <a:lnTo>
                    <a:pt x="680" y="489"/>
                  </a:lnTo>
                  <a:lnTo>
                    <a:pt x="687" y="503"/>
                  </a:lnTo>
                  <a:lnTo>
                    <a:pt x="680" y="538"/>
                  </a:lnTo>
                  <a:lnTo>
                    <a:pt x="638" y="609"/>
                  </a:lnTo>
                  <a:lnTo>
                    <a:pt x="574" y="609"/>
                  </a:lnTo>
                  <a:lnTo>
                    <a:pt x="524" y="595"/>
                  </a:lnTo>
                  <a:lnTo>
                    <a:pt x="503" y="638"/>
                  </a:lnTo>
                  <a:lnTo>
                    <a:pt x="425" y="673"/>
                  </a:lnTo>
                  <a:lnTo>
                    <a:pt x="340" y="744"/>
                  </a:lnTo>
                  <a:lnTo>
                    <a:pt x="319" y="765"/>
                  </a:lnTo>
                  <a:lnTo>
                    <a:pt x="283" y="801"/>
                  </a:lnTo>
                  <a:lnTo>
                    <a:pt x="269" y="843"/>
                  </a:lnTo>
                  <a:lnTo>
                    <a:pt x="227" y="871"/>
                  </a:lnTo>
                  <a:lnTo>
                    <a:pt x="184" y="978"/>
                  </a:lnTo>
                  <a:lnTo>
                    <a:pt x="163" y="999"/>
                  </a:lnTo>
                  <a:lnTo>
                    <a:pt x="99" y="1041"/>
                  </a:lnTo>
                  <a:lnTo>
                    <a:pt x="78" y="1063"/>
                  </a:lnTo>
                  <a:lnTo>
                    <a:pt x="21" y="1070"/>
                  </a:lnTo>
                  <a:lnTo>
                    <a:pt x="0" y="1049"/>
                  </a:lnTo>
                  <a:close/>
                </a:path>
              </a:pathLst>
            </a:custGeom>
            <a:solidFill>
              <a:schemeClr val="accent3">
                <a:lumMod val="60000"/>
                <a:lumOff val="4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5" name="Freeform 22"/>
            <p:cNvSpPr>
              <a:spLocks/>
            </p:cNvSpPr>
            <p:nvPr/>
          </p:nvSpPr>
          <p:spPr bwMode="gray">
            <a:xfrm>
              <a:off x="4297058" y="3484808"/>
              <a:ext cx="897022" cy="1048113"/>
            </a:xfrm>
            <a:custGeom>
              <a:avLst/>
              <a:gdLst>
                <a:gd name="T0" fmla="*/ 0 w 709"/>
                <a:gd name="T1" fmla="*/ 2147483647 h 829"/>
                <a:gd name="T2" fmla="*/ 2147483647 w 709"/>
                <a:gd name="T3" fmla="*/ 2147483647 h 829"/>
                <a:gd name="T4" fmla="*/ 2147483647 w 709"/>
                <a:gd name="T5" fmla="*/ 2147483647 h 829"/>
                <a:gd name="T6" fmla="*/ 2147483647 w 709"/>
                <a:gd name="T7" fmla="*/ 2147483647 h 829"/>
                <a:gd name="T8" fmla="*/ 2147483647 w 709"/>
                <a:gd name="T9" fmla="*/ 2147483647 h 829"/>
                <a:gd name="T10" fmla="*/ 2147483647 w 709"/>
                <a:gd name="T11" fmla="*/ 2147483647 h 829"/>
                <a:gd name="T12" fmla="*/ 2147483647 w 709"/>
                <a:gd name="T13" fmla="*/ 2147483647 h 829"/>
                <a:gd name="T14" fmla="*/ 2147483647 w 709"/>
                <a:gd name="T15" fmla="*/ 2147483647 h 829"/>
                <a:gd name="T16" fmla="*/ 2147483647 w 709"/>
                <a:gd name="T17" fmla="*/ 2147483647 h 829"/>
                <a:gd name="T18" fmla="*/ 2147483647 w 709"/>
                <a:gd name="T19" fmla="*/ 2147483647 h 829"/>
                <a:gd name="T20" fmla="*/ 2147483647 w 709"/>
                <a:gd name="T21" fmla="*/ 2147483647 h 829"/>
                <a:gd name="T22" fmla="*/ 2147483647 w 709"/>
                <a:gd name="T23" fmla="*/ 2147483647 h 829"/>
                <a:gd name="T24" fmla="*/ 2147483647 w 709"/>
                <a:gd name="T25" fmla="*/ 2147483647 h 829"/>
                <a:gd name="T26" fmla="*/ 2147483647 w 709"/>
                <a:gd name="T27" fmla="*/ 2147483647 h 829"/>
                <a:gd name="T28" fmla="*/ 2147483647 w 709"/>
                <a:gd name="T29" fmla="*/ 2147483647 h 829"/>
                <a:gd name="T30" fmla="*/ 2147483647 w 709"/>
                <a:gd name="T31" fmla="*/ 2147483647 h 829"/>
                <a:gd name="T32" fmla="*/ 2147483647 w 709"/>
                <a:gd name="T33" fmla="*/ 2147483647 h 829"/>
                <a:gd name="T34" fmla="*/ 2147483647 w 709"/>
                <a:gd name="T35" fmla="*/ 2147483647 h 829"/>
                <a:gd name="T36" fmla="*/ 2147483647 w 709"/>
                <a:gd name="T37" fmla="*/ 2147483647 h 829"/>
                <a:gd name="T38" fmla="*/ 2147483647 w 709"/>
                <a:gd name="T39" fmla="*/ 2147483647 h 829"/>
                <a:gd name="T40" fmla="*/ 2147483647 w 709"/>
                <a:gd name="T41" fmla="*/ 2147483647 h 829"/>
                <a:gd name="T42" fmla="*/ 2147483647 w 709"/>
                <a:gd name="T43" fmla="*/ 2147483647 h 829"/>
                <a:gd name="T44" fmla="*/ 2147483647 w 709"/>
                <a:gd name="T45" fmla="*/ 2147483647 h 829"/>
                <a:gd name="T46" fmla="*/ 2147483647 w 709"/>
                <a:gd name="T47" fmla="*/ 2147483647 h 829"/>
                <a:gd name="T48" fmla="*/ 2147483647 w 709"/>
                <a:gd name="T49" fmla="*/ 2147483647 h 829"/>
                <a:gd name="T50" fmla="*/ 2147483647 w 709"/>
                <a:gd name="T51" fmla="*/ 2147483647 h 829"/>
                <a:gd name="T52" fmla="*/ 2147483647 w 709"/>
                <a:gd name="T53" fmla="*/ 2147483647 h 829"/>
                <a:gd name="T54" fmla="*/ 2147483647 w 709"/>
                <a:gd name="T55" fmla="*/ 2147483647 h 829"/>
                <a:gd name="T56" fmla="*/ 2147483647 w 709"/>
                <a:gd name="T57" fmla="*/ 2147483647 h 829"/>
                <a:gd name="T58" fmla="*/ 2147483647 w 709"/>
                <a:gd name="T59" fmla="*/ 2147483647 h 829"/>
                <a:gd name="T60" fmla="*/ 2147483647 w 709"/>
                <a:gd name="T61" fmla="*/ 2147483647 h 829"/>
                <a:gd name="T62" fmla="*/ 2147483647 w 709"/>
                <a:gd name="T63" fmla="*/ 2147483647 h 82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09"/>
                <a:gd name="T97" fmla="*/ 0 h 829"/>
                <a:gd name="T98" fmla="*/ 709 w 709"/>
                <a:gd name="T99" fmla="*/ 829 h 82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09" h="829">
                  <a:moveTo>
                    <a:pt x="0" y="645"/>
                  </a:moveTo>
                  <a:lnTo>
                    <a:pt x="0" y="596"/>
                  </a:lnTo>
                  <a:lnTo>
                    <a:pt x="42" y="581"/>
                  </a:lnTo>
                  <a:lnTo>
                    <a:pt x="71" y="539"/>
                  </a:lnTo>
                  <a:lnTo>
                    <a:pt x="64" y="482"/>
                  </a:lnTo>
                  <a:lnTo>
                    <a:pt x="120" y="418"/>
                  </a:lnTo>
                  <a:lnTo>
                    <a:pt x="198" y="425"/>
                  </a:lnTo>
                  <a:lnTo>
                    <a:pt x="234" y="376"/>
                  </a:lnTo>
                  <a:lnTo>
                    <a:pt x="212" y="362"/>
                  </a:lnTo>
                  <a:lnTo>
                    <a:pt x="227" y="291"/>
                  </a:lnTo>
                  <a:lnTo>
                    <a:pt x="198" y="255"/>
                  </a:lnTo>
                  <a:lnTo>
                    <a:pt x="191" y="177"/>
                  </a:lnTo>
                  <a:lnTo>
                    <a:pt x="205" y="64"/>
                  </a:lnTo>
                  <a:lnTo>
                    <a:pt x="227" y="21"/>
                  </a:lnTo>
                  <a:lnTo>
                    <a:pt x="241" y="14"/>
                  </a:lnTo>
                  <a:lnTo>
                    <a:pt x="269" y="21"/>
                  </a:lnTo>
                  <a:lnTo>
                    <a:pt x="340" y="0"/>
                  </a:lnTo>
                  <a:lnTo>
                    <a:pt x="354" y="57"/>
                  </a:lnTo>
                  <a:lnTo>
                    <a:pt x="375" y="85"/>
                  </a:lnTo>
                  <a:lnTo>
                    <a:pt x="390" y="92"/>
                  </a:lnTo>
                  <a:lnTo>
                    <a:pt x="375" y="128"/>
                  </a:lnTo>
                  <a:lnTo>
                    <a:pt x="397" y="135"/>
                  </a:lnTo>
                  <a:lnTo>
                    <a:pt x="404" y="177"/>
                  </a:lnTo>
                  <a:lnTo>
                    <a:pt x="390" y="199"/>
                  </a:lnTo>
                  <a:lnTo>
                    <a:pt x="411" y="255"/>
                  </a:lnTo>
                  <a:lnTo>
                    <a:pt x="425" y="270"/>
                  </a:lnTo>
                  <a:lnTo>
                    <a:pt x="439" y="255"/>
                  </a:lnTo>
                  <a:lnTo>
                    <a:pt x="439" y="220"/>
                  </a:lnTo>
                  <a:lnTo>
                    <a:pt x="560" y="248"/>
                  </a:lnTo>
                  <a:lnTo>
                    <a:pt x="609" y="241"/>
                  </a:lnTo>
                  <a:lnTo>
                    <a:pt x="623" y="248"/>
                  </a:lnTo>
                  <a:lnTo>
                    <a:pt x="631" y="277"/>
                  </a:lnTo>
                  <a:lnTo>
                    <a:pt x="581" y="312"/>
                  </a:lnTo>
                  <a:lnTo>
                    <a:pt x="574" y="369"/>
                  </a:lnTo>
                  <a:lnTo>
                    <a:pt x="588" y="397"/>
                  </a:lnTo>
                  <a:lnTo>
                    <a:pt x="588" y="411"/>
                  </a:lnTo>
                  <a:lnTo>
                    <a:pt x="609" y="440"/>
                  </a:lnTo>
                  <a:lnTo>
                    <a:pt x="623" y="468"/>
                  </a:lnTo>
                  <a:lnTo>
                    <a:pt x="595" y="475"/>
                  </a:lnTo>
                  <a:lnTo>
                    <a:pt x="631" y="496"/>
                  </a:lnTo>
                  <a:lnTo>
                    <a:pt x="623" y="560"/>
                  </a:lnTo>
                  <a:lnTo>
                    <a:pt x="666" y="581"/>
                  </a:lnTo>
                  <a:lnTo>
                    <a:pt x="666" y="610"/>
                  </a:lnTo>
                  <a:lnTo>
                    <a:pt x="638" y="610"/>
                  </a:lnTo>
                  <a:lnTo>
                    <a:pt x="645" y="624"/>
                  </a:lnTo>
                  <a:lnTo>
                    <a:pt x="709" y="681"/>
                  </a:lnTo>
                  <a:lnTo>
                    <a:pt x="709" y="766"/>
                  </a:lnTo>
                  <a:lnTo>
                    <a:pt x="694" y="787"/>
                  </a:lnTo>
                  <a:lnTo>
                    <a:pt x="623" y="709"/>
                  </a:lnTo>
                  <a:lnTo>
                    <a:pt x="595" y="730"/>
                  </a:lnTo>
                  <a:lnTo>
                    <a:pt x="553" y="723"/>
                  </a:lnTo>
                  <a:lnTo>
                    <a:pt x="475" y="808"/>
                  </a:lnTo>
                  <a:lnTo>
                    <a:pt x="461" y="794"/>
                  </a:lnTo>
                  <a:lnTo>
                    <a:pt x="439" y="815"/>
                  </a:lnTo>
                  <a:lnTo>
                    <a:pt x="397" y="815"/>
                  </a:lnTo>
                  <a:lnTo>
                    <a:pt x="361" y="829"/>
                  </a:lnTo>
                  <a:lnTo>
                    <a:pt x="305" y="787"/>
                  </a:lnTo>
                  <a:lnTo>
                    <a:pt x="312" y="737"/>
                  </a:lnTo>
                  <a:lnTo>
                    <a:pt x="262" y="695"/>
                  </a:lnTo>
                  <a:lnTo>
                    <a:pt x="248" y="695"/>
                  </a:lnTo>
                  <a:lnTo>
                    <a:pt x="227" y="688"/>
                  </a:lnTo>
                  <a:lnTo>
                    <a:pt x="163" y="709"/>
                  </a:lnTo>
                  <a:lnTo>
                    <a:pt x="106" y="688"/>
                  </a:lnTo>
                  <a:lnTo>
                    <a:pt x="28" y="659"/>
                  </a:lnTo>
                  <a:lnTo>
                    <a:pt x="0" y="645"/>
                  </a:lnTo>
                  <a:close/>
                </a:path>
              </a:pathLst>
            </a:custGeom>
            <a:solidFill>
              <a:schemeClr val="accent2">
                <a:lumMod val="40000"/>
                <a:lumOff val="6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8" name="Freeform 26"/>
            <p:cNvSpPr>
              <a:spLocks/>
            </p:cNvSpPr>
            <p:nvPr/>
          </p:nvSpPr>
          <p:spPr bwMode="gray">
            <a:xfrm>
              <a:off x="1714227" y="3260953"/>
              <a:ext cx="1453028" cy="1191914"/>
            </a:xfrm>
            <a:custGeom>
              <a:avLst/>
              <a:gdLst>
                <a:gd name="T0" fmla="*/ 2147483647 w 1148"/>
                <a:gd name="T1" fmla="*/ 2147483647 h 943"/>
                <a:gd name="T2" fmla="*/ 2147483647 w 1148"/>
                <a:gd name="T3" fmla="*/ 2147483647 h 943"/>
                <a:gd name="T4" fmla="*/ 2147483647 w 1148"/>
                <a:gd name="T5" fmla="*/ 2147483647 h 943"/>
                <a:gd name="T6" fmla="*/ 2147483647 w 1148"/>
                <a:gd name="T7" fmla="*/ 2147483647 h 943"/>
                <a:gd name="T8" fmla="*/ 2147483647 w 1148"/>
                <a:gd name="T9" fmla="*/ 2147483647 h 943"/>
                <a:gd name="T10" fmla="*/ 2147483647 w 1148"/>
                <a:gd name="T11" fmla="*/ 2147483647 h 943"/>
                <a:gd name="T12" fmla="*/ 2147483647 w 1148"/>
                <a:gd name="T13" fmla="*/ 2147483647 h 943"/>
                <a:gd name="T14" fmla="*/ 2147483647 w 1148"/>
                <a:gd name="T15" fmla="*/ 2147483647 h 943"/>
                <a:gd name="T16" fmla="*/ 2147483647 w 1148"/>
                <a:gd name="T17" fmla="*/ 2147483647 h 943"/>
                <a:gd name="T18" fmla="*/ 2147483647 w 1148"/>
                <a:gd name="T19" fmla="*/ 2147483647 h 943"/>
                <a:gd name="T20" fmla="*/ 2147483647 w 1148"/>
                <a:gd name="T21" fmla="*/ 2147483647 h 943"/>
                <a:gd name="T22" fmla="*/ 2147483647 w 1148"/>
                <a:gd name="T23" fmla="*/ 2147483647 h 943"/>
                <a:gd name="T24" fmla="*/ 2147483647 w 1148"/>
                <a:gd name="T25" fmla="*/ 2147483647 h 943"/>
                <a:gd name="T26" fmla="*/ 2147483647 w 1148"/>
                <a:gd name="T27" fmla="*/ 2147483647 h 943"/>
                <a:gd name="T28" fmla="*/ 2147483647 w 1148"/>
                <a:gd name="T29" fmla="*/ 2147483647 h 943"/>
                <a:gd name="T30" fmla="*/ 2147483647 w 1148"/>
                <a:gd name="T31" fmla="*/ 2147483647 h 943"/>
                <a:gd name="T32" fmla="*/ 2147483647 w 1148"/>
                <a:gd name="T33" fmla="*/ 0 h 943"/>
                <a:gd name="T34" fmla="*/ 2147483647 w 1148"/>
                <a:gd name="T35" fmla="*/ 2147483647 h 943"/>
                <a:gd name="T36" fmla="*/ 2147483647 w 1148"/>
                <a:gd name="T37" fmla="*/ 2147483647 h 943"/>
                <a:gd name="T38" fmla="*/ 2147483647 w 1148"/>
                <a:gd name="T39" fmla="*/ 2147483647 h 943"/>
                <a:gd name="T40" fmla="*/ 2147483647 w 1148"/>
                <a:gd name="T41" fmla="*/ 2147483647 h 943"/>
                <a:gd name="T42" fmla="*/ 2147483647 w 1148"/>
                <a:gd name="T43" fmla="*/ 2147483647 h 943"/>
                <a:gd name="T44" fmla="*/ 2147483647 w 1148"/>
                <a:gd name="T45" fmla="*/ 2147483647 h 943"/>
                <a:gd name="T46" fmla="*/ 2147483647 w 1148"/>
                <a:gd name="T47" fmla="*/ 2147483647 h 943"/>
                <a:gd name="T48" fmla="*/ 2147483647 w 1148"/>
                <a:gd name="T49" fmla="*/ 2147483647 h 943"/>
                <a:gd name="T50" fmla="*/ 2147483647 w 1148"/>
                <a:gd name="T51" fmla="*/ 2147483647 h 943"/>
                <a:gd name="T52" fmla="*/ 2147483647 w 1148"/>
                <a:gd name="T53" fmla="*/ 2147483647 h 943"/>
                <a:gd name="T54" fmla="*/ 2147483647 w 1148"/>
                <a:gd name="T55" fmla="*/ 2147483647 h 943"/>
                <a:gd name="T56" fmla="*/ 2147483647 w 1148"/>
                <a:gd name="T57" fmla="*/ 2147483647 h 943"/>
                <a:gd name="T58" fmla="*/ 2147483647 w 1148"/>
                <a:gd name="T59" fmla="*/ 2147483647 h 943"/>
                <a:gd name="T60" fmla="*/ 2147483647 w 1148"/>
                <a:gd name="T61" fmla="*/ 2147483647 h 943"/>
                <a:gd name="T62" fmla="*/ 2147483647 w 1148"/>
                <a:gd name="T63" fmla="*/ 2147483647 h 943"/>
                <a:gd name="T64" fmla="*/ 2147483647 w 1148"/>
                <a:gd name="T65" fmla="*/ 2147483647 h 943"/>
                <a:gd name="T66" fmla="*/ 2147483647 w 1148"/>
                <a:gd name="T67" fmla="*/ 2147483647 h 943"/>
                <a:gd name="T68" fmla="*/ 2147483647 w 1148"/>
                <a:gd name="T69" fmla="*/ 2147483647 h 943"/>
                <a:gd name="T70" fmla="*/ 2147483647 w 1148"/>
                <a:gd name="T71" fmla="*/ 2147483647 h 943"/>
                <a:gd name="T72" fmla="*/ 2147483647 w 1148"/>
                <a:gd name="T73" fmla="*/ 2147483647 h 943"/>
                <a:gd name="T74" fmla="*/ 2147483647 w 1148"/>
                <a:gd name="T75" fmla="*/ 2147483647 h 943"/>
                <a:gd name="T76" fmla="*/ 2147483647 w 1148"/>
                <a:gd name="T77" fmla="*/ 2147483647 h 943"/>
                <a:gd name="T78" fmla="*/ 2147483647 w 1148"/>
                <a:gd name="T79" fmla="*/ 2147483647 h 943"/>
                <a:gd name="T80" fmla="*/ 2147483647 w 1148"/>
                <a:gd name="T81" fmla="*/ 2147483647 h 943"/>
                <a:gd name="T82" fmla="*/ 2147483647 w 1148"/>
                <a:gd name="T83" fmla="*/ 2147483647 h 943"/>
                <a:gd name="T84" fmla="*/ 2147483647 w 1148"/>
                <a:gd name="T85" fmla="*/ 2147483647 h 9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48"/>
                <a:gd name="T130" fmla="*/ 0 h 943"/>
                <a:gd name="T131" fmla="*/ 1148 w 1148"/>
                <a:gd name="T132" fmla="*/ 943 h 94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48" h="943">
                  <a:moveTo>
                    <a:pt x="0" y="709"/>
                  </a:moveTo>
                  <a:lnTo>
                    <a:pt x="7" y="617"/>
                  </a:lnTo>
                  <a:lnTo>
                    <a:pt x="14" y="617"/>
                  </a:lnTo>
                  <a:lnTo>
                    <a:pt x="43" y="595"/>
                  </a:lnTo>
                  <a:lnTo>
                    <a:pt x="21" y="510"/>
                  </a:lnTo>
                  <a:lnTo>
                    <a:pt x="78" y="475"/>
                  </a:lnTo>
                  <a:lnTo>
                    <a:pt x="113" y="461"/>
                  </a:lnTo>
                  <a:lnTo>
                    <a:pt x="106" y="439"/>
                  </a:lnTo>
                  <a:lnTo>
                    <a:pt x="170" y="404"/>
                  </a:lnTo>
                  <a:lnTo>
                    <a:pt x="163" y="383"/>
                  </a:lnTo>
                  <a:lnTo>
                    <a:pt x="99" y="376"/>
                  </a:lnTo>
                  <a:lnTo>
                    <a:pt x="92" y="354"/>
                  </a:lnTo>
                  <a:lnTo>
                    <a:pt x="78" y="340"/>
                  </a:lnTo>
                  <a:lnTo>
                    <a:pt x="57" y="305"/>
                  </a:lnTo>
                  <a:lnTo>
                    <a:pt x="85" y="298"/>
                  </a:lnTo>
                  <a:lnTo>
                    <a:pt x="177" y="227"/>
                  </a:lnTo>
                  <a:lnTo>
                    <a:pt x="184" y="234"/>
                  </a:lnTo>
                  <a:lnTo>
                    <a:pt x="276" y="234"/>
                  </a:lnTo>
                  <a:lnTo>
                    <a:pt x="298" y="255"/>
                  </a:lnTo>
                  <a:lnTo>
                    <a:pt x="354" y="262"/>
                  </a:lnTo>
                  <a:lnTo>
                    <a:pt x="369" y="248"/>
                  </a:lnTo>
                  <a:lnTo>
                    <a:pt x="390" y="276"/>
                  </a:lnTo>
                  <a:lnTo>
                    <a:pt x="425" y="284"/>
                  </a:lnTo>
                  <a:lnTo>
                    <a:pt x="439" y="269"/>
                  </a:lnTo>
                  <a:lnTo>
                    <a:pt x="461" y="276"/>
                  </a:lnTo>
                  <a:lnTo>
                    <a:pt x="482" y="206"/>
                  </a:lnTo>
                  <a:lnTo>
                    <a:pt x="503" y="206"/>
                  </a:lnTo>
                  <a:lnTo>
                    <a:pt x="532" y="135"/>
                  </a:lnTo>
                  <a:lnTo>
                    <a:pt x="539" y="128"/>
                  </a:lnTo>
                  <a:lnTo>
                    <a:pt x="581" y="120"/>
                  </a:lnTo>
                  <a:lnTo>
                    <a:pt x="659" y="35"/>
                  </a:lnTo>
                  <a:lnTo>
                    <a:pt x="673" y="28"/>
                  </a:lnTo>
                  <a:lnTo>
                    <a:pt x="709" y="7"/>
                  </a:lnTo>
                  <a:lnTo>
                    <a:pt x="744" y="0"/>
                  </a:lnTo>
                  <a:lnTo>
                    <a:pt x="794" y="43"/>
                  </a:lnTo>
                  <a:lnTo>
                    <a:pt x="815" y="71"/>
                  </a:lnTo>
                  <a:lnTo>
                    <a:pt x="815" y="128"/>
                  </a:lnTo>
                  <a:lnTo>
                    <a:pt x="836" y="163"/>
                  </a:lnTo>
                  <a:lnTo>
                    <a:pt x="865" y="177"/>
                  </a:lnTo>
                  <a:lnTo>
                    <a:pt x="893" y="198"/>
                  </a:lnTo>
                  <a:lnTo>
                    <a:pt x="928" y="191"/>
                  </a:lnTo>
                  <a:lnTo>
                    <a:pt x="950" y="177"/>
                  </a:lnTo>
                  <a:lnTo>
                    <a:pt x="992" y="71"/>
                  </a:lnTo>
                  <a:lnTo>
                    <a:pt x="1028" y="28"/>
                  </a:lnTo>
                  <a:lnTo>
                    <a:pt x="1070" y="28"/>
                  </a:lnTo>
                  <a:lnTo>
                    <a:pt x="1113" y="43"/>
                  </a:lnTo>
                  <a:lnTo>
                    <a:pt x="1141" y="92"/>
                  </a:lnTo>
                  <a:lnTo>
                    <a:pt x="1148" y="120"/>
                  </a:lnTo>
                  <a:lnTo>
                    <a:pt x="1134" y="170"/>
                  </a:lnTo>
                  <a:lnTo>
                    <a:pt x="1134" y="191"/>
                  </a:lnTo>
                  <a:lnTo>
                    <a:pt x="1148" y="213"/>
                  </a:lnTo>
                  <a:lnTo>
                    <a:pt x="1127" y="227"/>
                  </a:lnTo>
                  <a:lnTo>
                    <a:pt x="1091" y="206"/>
                  </a:lnTo>
                  <a:lnTo>
                    <a:pt x="1070" y="255"/>
                  </a:lnTo>
                  <a:lnTo>
                    <a:pt x="1070" y="276"/>
                  </a:lnTo>
                  <a:lnTo>
                    <a:pt x="1013" y="269"/>
                  </a:lnTo>
                  <a:lnTo>
                    <a:pt x="950" y="262"/>
                  </a:lnTo>
                  <a:lnTo>
                    <a:pt x="907" y="298"/>
                  </a:lnTo>
                  <a:lnTo>
                    <a:pt x="893" y="347"/>
                  </a:lnTo>
                  <a:lnTo>
                    <a:pt x="957" y="425"/>
                  </a:lnTo>
                  <a:lnTo>
                    <a:pt x="985" y="496"/>
                  </a:lnTo>
                  <a:lnTo>
                    <a:pt x="886" y="539"/>
                  </a:lnTo>
                  <a:lnTo>
                    <a:pt x="801" y="574"/>
                  </a:lnTo>
                  <a:lnTo>
                    <a:pt x="680" y="666"/>
                  </a:lnTo>
                  <a:lnTo>
                    <a:pt x="652" y="680"/>
                  </a:lnTo>
                  <a:lnTo>
                    <a:pt x="659" y="610"/>
                  </a:lnTo>
                  <a:lnTo>
                    <a:pt x="532" y="546"/>
                  </a:lnTo>
                  <a:lnTo>
                    <a:pt x="503" y="574"/>
                  </a:lnTo>
                  <a:lnTo>
                    <a:pt x="539" y="652"/>
                  </a:lnTo>
                  <a:lnTo>
                    <a:pt x="532" y="702"/>
                  </a:lnTo>
                  <a:lnTo>
                    <a:pt x="532" y="716"/>
                  </a:lnTo>
                  <a:lnTo>
                    <a:pt x="524" y="744"/>
                  </a:lnTo>
                  <a:lnTo>
                    <a:pt x="503" y="758"/>
                  </a:lnTo>
                  <a:lnTo>
                    <a:pt x="482" y="822"/>
                  </a:lnTo>
                  <a:lnTo>
                    <a:pt x="461" y="886"/>
                  </a:lnTo>
                  <a:lnTo>
                    <a:pt x="425" y="921"/>
                  </a:lnTo>
                  <a:lnTo>
                    <a:pt x="376" y="943"/>
                  </a:lnTo>
                  <a:lnTo>
                    <a:pt x="347" y="936"/>
                  </a:lnTo>
                  <a:lnTo>
                    <a:pt x="319" y="893"/>
                  </a:lnTo>
                  <a:lnTo>
                    <a:pt x="298" y="836"/>
                  </a:lnTo>
                  <a:lnTo>
                    <a:pt x="284" y="808"/>
                  </a:lnTo>
                  <a:lnTo>
                    <a:pt x="213" y="744"/>
                  </a:lnTo>
                  <a:lnTo>
                    <a:pt x="191" y="723"/>
                  </a:lnTo>
                  <a:lnTo>
                    <a:pt x="163" y="702"/>
                  </a:lnTo>
                  <a:lnTo>
                    <a:pt x="78" y="723"/>
                  </a:lnTo>
                  <a:lnTo>
                    <a:pt x="50" y="730"/>
                  </a:lnTo>
                  <a:lnTo>
                    <a:pt x="0" y="709"/>
                  </a:lnTo>
                  <a:close/>
                </a:path>
              </a:pathLst>
            </a:custGeom>
            <a:solidFill>
              <a:schemeClr val="accent3">
                <a:lumMod val="60000"/>
                <a:lumOff val="4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1" name="Freeform 30"/>
            <p:cNvSpPr>
              <a:spLocks/>
            </p:cNvSpPr>
            <p:nvPr/>
          </p:nvSpPr>
          <p:spPr bwMode="gray">
            <a:xfrm>
              <a:off x="2835134" y="3450711"/>
              <a:ext cx="1131285" cy="883558"/>
            </a:xfrm>
            <a:custGeom>
              <a:avLst/>
              <a:gdLst>
                <a:gd name="T0" fmla="*/ 2147483647 w 893"/>
                <a:gd name="T1" fmla="*/ 2147483647 h 701"/>
                <a:gd name="T2" fmla="*/ 2147483647 w 893"/>
                <a:gd name="T3" fmla="*/ 2147483647 h 701"/>
                <a:gd name="T4" fmla="*/ 2147483647 w 893"/>
                <a:gd name="T5" fmla="*/ 2147483647 h 701"/>
                <a:gd name="T6" fmla="*/ 2147483647 w 893"/>
                <a:gd name="T7" fmla="*/ 2147483647 h 701"/>
                <a:gd name="T8" fmla="*/ 2147483647 w 893"/>
                <a:gd name="T9" fmla="*/ 2147483647 h 701"/>
                <a:gd name="T10" fmla="*/ 2147483647 w 893"/>
                <a:gd name="T11" fmla="*/ 2147483647 h 701"/>
                <a:gd name="T12" fmla="*/ 2147483647 w 893"/>
                <a:gd name="T13" fmla="*/ 2147483647 h 701"/>
                <a:gd name="T14" fmla="*/ 2147483647 w 893"/>
                <a:gd name="T15" fmla="*/ 2147483647 h 701"/>
                <a:gd name="T16" fmla="*/ 2147483647 w 893"/>
                <a:gd name="T17" fmla="*/ 2147483647 h 701"/>
                <a:gd name="T18" fmla="*/ 2147483647 w 893"/>
                <a:gd name="T19" fmla="*/ 2147483647 h 701"/>
                <a:gd name="T20" fmla="*/ 2147483647 w 893"/>
                <a:gd name="T21" fmla="*/ 2147483647 h 701"/>
                <a:gd name="T22" fmla="*/ 2147483647 w 893"/>
                <a:gd name="T23" fmla="*/ 2147483647 h 701"/>
                <a:gd name="T24" fmla="*/ 2147483647 w 893"/>
                <a:gd name="T25" fmla="*/ 2147483647 h 701"/>
                <a:gd name="T26" fmla="*/ 2147483647 w 893"/>
                <a:gd name="T27" fmla="*/ 2147483647 h 701"/>
                <a:gd name="T28" fmla="*/ 2147483647 w 893"/>
                <a:gd name="T29" fmla="*/ 2147483647 h 701"/>
                <a:gd name="T30" fmla="*/ 2147483647 w 893"/>
                <a:gd name="T31" fmla="*/ 2147483647 h 701"/>
                <a:gd name="T32" fmla="*/ 2147483647 w 893"/>
                <a:gd name="T33" fmla="*/ 2147483647 h 701"/>
                <a:gd name="T34" fmla="*/ 2147483647 w 893"/>
                <a:gd name="T35" fmla="*/ 2147483647 h 701"/>
                <a:gd name="T36" fmla="*/ 2147483647 w 893"/>
                <a:gd name="T37" fmla="*/ 2147483647 h 701"/>
                <a:gd name="T38" fmla="*/ 2147483647 w 893"/>
                <a:gd name="T39" fmla="*/ 2147483647 h 701"/>
                <a:gd name="T40" fmla="*/ 2147483647 w 893"/>
                <a:gd name="T41" fmla="*/ 2147483647 h 701"/>
                <a:gd name="T42" fmla="*/ 2147483647 w 893"/>
                <a:gd name="T43" fmla="*/ 2147483647 h 701"/>
                <a:gd name="T44" fmla="*/ 2147483647 w 893"/>
                <a:gd name="T45" fmla="*/ 2147483647 h 701"/>
                <a:gd name="T46" fmla="*/ 2147483647 w 893"/>
                <a:gd name="T47" fmla="*/ 2147483647 h 701"/>
                <a:gd name="T48" fmla="*/ 2147483647 w 893"/>
                <a:gd name="T49" fmla="*/ 2147483647 h 701"/>
                <a:gd name="T50" fmla="*/ 2147483647 w 893"/>
                <a:gd name="T51" fmla="*/ 2147483647 h 701"/>
                <a:gd name="T52" fmla="*/ 2147483647 w 893"/>
                <a:gd name="T53" fmla="*/ 2147483647 h 701"/>
                <a:gd name="T54" fmla="*/ 2147483647 w 893"/>
                <a:gd name="T55" fmla="*/ 2147483647 h 701"/>
                <a:gd name="T56" fmla="*/ 2147483647 w 893"/>
                <a:gd name="T57" fmla="*/ 2147483647 h 701"/>
                <a:gd name="T58" fmla="*/ 2147483647 w 893"/>
                <a:gd name="T59" fmla="*/ 2147483647 h 701"/>
                <a:gd name="T60" fmla="*/ 2147483647 w 893"/>
                <a:gd name="T61" fmla="*/ 2147483647 h 701"/>
                <a:gd name="T62" fmla="*/ 2147483647 w 893"/>
                <a:gd name="T63" fmla="*/ 2147483647 h 701"/>
                <a:gd name="T64" fmla="*/ 2147483647 w 893"/>
                <a:gd name="T65" fmla="*/ 2147483647 h 701"/>
                <a:gd name="T66" fmla="*/ 2147483647 w 893"/>
                <a:gd name="T67" fmla="*/ 2147483647 h 701"/>
                <a:gd name="T68" fmla="*/ 0 w 893"/>
                <a:gd name="T69" fmla="*/ 2147483647 h 7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93"/>
                <a:gd name="T106" fmla="*/ 0 h 701"/>
                <a:gd name="T107" fmla="*/ 893 w 893"/>
                <a:gd name="T108" fmla="*/ 701 h 70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93" h="701">
                  <a:moveTo>
                    <a:pt x="0" y="390"/>
                  </a:moveTo>
                  <a:lnTo>
                    <a:pt x="99" y="347"/>
                  </a:lnTo>
                  <a:lnTo>
                    <a:pt x="71" y="276"/>
                  </a:lnTo>
                  <a:lnTo>
                    <a:pt x="7" y="198"/>
                  </a:lnTo>
                  <a:lnTo>
                    <a:pt x="21" y="149"/>
                  </a:lnTo>
                  <a:lnTo>
                    <a:pt x="64" y="113"/>
                  </a:lnTo>
                  <a:lnTo>
                    <a:pt x="127" y="120"/>
                  </a:lnTo>
                  <a:lnTo>
                    <a:pt x="184" y="127"/>
                  </a:lnTo>
                  <a:lnTo>
                    <a:pt x="184" y="106"/>
                  </a:lnTo>
                  <a:lnTo>
                    <a:pt x="205" y="57"/>
                  </a:lnTo>
                  <a:lnTo>
                    <a:pt x="241" y="78"/>
                  </a:lnTo>
                  <a:lnTo>
                    <a:pt x="262" y="64"/>
                  </a:lnTo>
                  <a:lnTo>
                    <a:pt x="283" y="99"/>
                  </a:lnTo>
                  <a:lnTo>
                    <a:pt x="283" y="106"/>
                  </a:lnTo>
                  <a:lnTo>
                    <a:pt x="305" y="127"/>
                  </a:lnTo>
                  <a:lnTo>
                    <a:pt x="340" y="156"/>
                  </a:lnTo>
                  <a:lnTo>
                    <a:pt x="368" y="170"/>
                  </a:lnTo>
                  <a:lnTo>
                    <a:pt x="425" y="177"/>
                  </a:lnTo>
                  <a:lnTo>
                    <a:pt x="460" y="170"/>
                  </a:lnTo>
                  <a:lnTo>
                    <a:pt x="489" y="163"/>
                  </a:lnTo>
                  <a:lnTo>
                    <a:pt x="517" y="149"/>
                  </a:lnTo>
                  <a:lnTo>
                    <a:pt x="538" y="99"/>
                  </a:lnTo>
                  <a:lnTo>
                    <a:pt x="553" y="57"/>
                  </a:lnTo>
                  <a:lnTo>
                    <a:pt x="616" y="14"/>
                  </a:lnTo>
                  <a:lnTo>
                    <a:pt x="631" y="14"/>
                  </a:lnTo>
                  <a:lnTo>
                    <a:pt x="730" y="7"/>
                  </a:lnTo>
                  <a:lnTo>
                    <a:pt x="744" y="0"/>
                  </a:lnTo>
                  <a:lnTo>
                    <a:pt x="815" y="28"/>
                  </a:lnTo>
                  <a:lnTo>
                    <a:pt x="822" y="14"/>
                  </a:lnTo>
                  <a:lnTo>
                    <a:pt x="850" y="14"/>
                  </a:lnTo>
                  <a:lnTo>
                    <a:pt x="879" y="7"/>
                  </a:lnTo>
                  <a:lnTo>
                    <a:pt x="893" y="35"/>
                  </a:lnTo>
                  <a:lnTo>
                    <a:pt x="857" y="71"/>
                  </a:lnTo>
                  <a:lnTo>
                    <a:pt x="836" y="113"/>
                  </a:lnTo>
                  <a:lnTo>
                    <a:pt x="786" y="156"/>
                  </a:lnTo>
                  <a:lnTo>
                    <a:pt x="716" y="184"/>
                  </a:lnTo>
                  <a:lnTo>
                    <a:pt x="708" y="227"/>
                  </a:lnTo>
                  <a:lnTo>
                    <a:pt x="716" y="248"/>
                  </a:lnTo>
                  <a:lnTo>
                    <a:pt x="716" y="283"/>
                  </a:lnTo>
                  <a:lnTo>
                    <a:pt x="708" y="333"/>
                  </a:lnTo>
                  <a:lnTo>
                    <a:pt x="737" y="354"/>
                  </a:lnTo>
                  <a:lnTo>
                    <a:pt x="723" y="411"/>
                  </a:lnTo>
                  <a:lnTo>
                    <a:pt x="723" y="453"/>
                  </a:lnTo>
                  <a:lnTo>
                    <a:pt x="765" y="453"/>
                  </a:lnTo>
                  <a:lnTo>
                    <a:pt x="765" y="468"/>
                  </a:lnTo>
                  <a:lnTo>
                    <a:pt x="737" y="503"/>
                  </a:lnTo>
                  <a:lnTo>
                    <a:pt x="758" y="546"/>
                  </a:lnTo>
                  <a:lnTo>
                    <a:pt x="758" y="567"/>
                  </a:lnTo>
                  <a:lnTo>
                    <a:pt x="744" y="574"/>
                  </a:lnTo>
                  <a:lnTo>
                    <a:pt x="730" y="652"/>
                  </a:lnTo>
                  <a:lnTo>
                    <a:pt x="730" y="673"/>
                  </a:lnTo>
                  <a:lnTo>
                    <a:pt x="694" y="701"/>
                  </a:lnTo>
                  <a:lnTo>
                    <a:pt x="673" y="687"/>
                  </a:lnTo>
                  <a:lnTo>
                    <a:pt x="595" y="638"/>
                  </a:lnTo>
                  <a:lnTo>
                    <a:pt x="581" y="652"/>
                  </a:lnTo>
                  <a:lnTo>
                    <a:pt x="553" y="652"/>
                  </a:lnTo>
                  <a:lnTo>
                    <a:pt x="510" y="616"/>
                  </a:lnTo>
                  <a:lnTo>
                    <a:pt x="453" y="595"/>
                  </a:lnTo>
                  <a:lnTo>
                    <a:pt x="439" y="553"/>
                  </a:lnTo>
                  <a:lnTo>
                    <a:pt x="446" y="524"/>
                  </a:lnTo>
                  <a:lnTo>
                    <a:pt x="432" y="468"/>
                  </a:lnTo>
                  <a:lnTo>
                    <a:pt x="432" y="411"/>
                  </a:lnTo>
                  <a:lnTo>
                    <a:pt x="368" y="425"/>
                  </a:lnTo>
                  <a:lnTo>
                    <a:pt x="319" y="425"/>
                  </a:lnTo>
                  <a:lnTo>
                    <a:pt x="262" y="432"/>
                  </a:lnTo>
                  <a:lnTo>
                    <a:pt x="248" y="432"/>
                  </a:lnTo>
                  <a:lnTo>
                    <a:pt x="241" y="425"/>
                  </a:lnTo>
                  <a:lnTo>
                    <a:pt x="191" y="411"/>
                  </a:lnTo>
                  <a:lnTo>
                    <a:pt x="14" y="439"/>
                  </a:lnTo>
                  <a:lnTo>
                    <a:pt x="0" y="390"/>
                  </a:lnTo>
                  <a:close/>
                </a:path>
              </a:pathLst>
            </a:custGeom>
            <a:solidFill>
              <a:schemeClr val="accent3">
                <a:lumMod val="60000"/>
                <a:lumOff val="4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2" name="Freeform 31"/>
            <p:cNvSpPr>
              <a:spLocks/>
            </p:cNvSpPr>
            <p:nvPr/>
          </p:nvSpPr>
          <p:spPr bwMode="gray">
            <a:xfrm>
              <a:off x="3328867" y="2715401"/>
              <a:ext cx="806579" cy="769407"/>
            </a:xfrm>
            <a:custGeom>
              <a:avLst/>
              <a:gdLst>
                <a:gd name="T0" fmla="*/ 0 w 637"/>
                <a:gd name="T1" fmla="*/ 2147483647 h 609"/>
                <a:gd name="T2" fmla="*/ 2147483647 w 637"/>
                <a:gd name="T3" fmla="*/ 2147483647 h 609"/>
                <a:gd name="T4" fmla="*/ 2147483647 w 637"/>
                <a:gd name="T5" fmla="*/ 2147483647 h 609"/>
                <a:gd name="T6" fmla="*/ 2147483647 w 637"/>
                <a:gd name="T7" fmla="*/ 2147483647 h 609"/>
                <a:gd name="T8" fmla="*/ 2147483647 w 637"/>
                <a:gd name="T9" fmla="*/ 2147483647 h 609"/>
                <a:gd name="T10" fmla="*/ 2147483647 w 637"/>
                <a:gd name="T11" fmla="*/ 2147483647 h 609"/>
                <a:gd name="T12" fmla="*/ 2147483647 w 637"/>
                <a:gd name="T13" fmla="*/ 2147483647 h 609"/>
                <a:gd name="T14" fmla="*/ 2147483647 w 637"/>
                <a:gd name="T15" fmla="*/ 2147483647 h 609"/>
                <a:gd name="T16" fmla="*/ 2147483647 w 637"/>
                <a:gd name="T17" fmla="*/ 2147483647 h 609"/>
                <a:gd name="T18" fmla="*/ 2147483647 w 637"/>
                <a:gd name="T19" fmla="*/ 2147483647 h 609"/>
                <a:gd name="T20" fmla="*/ 2147483647 w 637"/>
                <a:gd name="T21" fmla="*/ 2147483647 h 609"/>
                <a:gd name="T22" fmla="*/ 2147483647 w 637"/>
                <a:gd name="T23" fmla="*/ 0 h 609"/>
                <a:gd name="T24" fmla="*/ 2147483647 w 637"/>
                <a:gd name="T25" fmla="*/ 2147483647 h 609"/>
                <a:gd name="T26" fmla="*/ 2147483647 w 637"/>
                <a:gd name="T27" fmla="*/ 2147483647 h 609"/>
                <a:gd name="T28" fmla="*/ 2147483647 w 637"/>
                <a:gd name="T29" fmla="*/ 2147483647 h 609"/>
                <a:gd name="T30" fmla="*/ 2147483647 w 637"/>
                <a:gd name="T31" fmla="*/ 2147483647 h 609"/>
                <a:gd name="T32" fmla="*/ 2147483647 w 637"/>
                <a:gd name="T33" fmla="*/ 2147483647 h 609"/>
                <a:gd name="T34" fmla="*/ 2147483647 w 637"/>
                <a:gd name="T35" fmla="*/ 2147483647 h 609"/>
                <a:gd name="T36" fmla="*/ 2147483647 w 637"/>
                <a:gd name="T37" fmla="*/ 2147483647 h 609"/>
                <a:gd name="T38" fmla="*/ 2147483647 w 637"/>
                <a:gd name="T39" fmla="*/ 2147483647 h 609"/>
                <a:gd name="T40" fmla="*/ 2147483647 w 637"/>
                <a:gd name="T41" fmla="*/ 2147483647 h 609"/>
                <a:gd name="T42" fmla="*/ 2147483647 w 637"/>
                <a:gd name="T43" fmla="*/ 2147483647 h 609"/>
                <a:gd name="T44" fmla="*/ 2147483647 w 637"/>
                <a:gd name="T45" fmla="*/ 2147483647 h 609"/>
                <a:gd name="T46" fmla="*/ 2147483647 w 637"/>
                <a:gd name="T47" fmla="*/ 2147483647 h 609"/>
                <a:gd name="T48" fmla="*/ 2147483647 w 637"/>
                <a:gd name="T49" fmla="*/ 2147483647 h 609"/>
                <a:gd name="T50" fmla="*/ 2147483647 w 637"/>
                <a:gd name="T51" fmla="*/ 2147483647 h 609"/>
                <a:gd name="T52" fmla="*/ 2147483647 w 637"/>
                <a:gd name="T53" fmla="*/ 2147483647 h 609"/>
                <a:gd name="T54" fmla="*/ 2147483647 w 637"/>
                <a:gd name="T55" fmla="*/ 2147483647 h 609"/>
                <a:gd name="T56" fmla="*/ 2147483647 w 637"/>
                <a:gd name="T57" fmla="*/ 2147483647 h 609"/>
                <a:gd name="T58" fmla="*/ 2147483647 w 637"/>
                <a:gd name="T59" fmla="*/ 2147483647 h 609"/>
                <a:gd name="T60" fmla="*/ 2147483647 w 637"/>
                <a:gd name="T61" fmla="*/ 2147483647 h 609"/>
                <a:gd name="T62" fmla="*/ 2147483647 w 637"/>
                <a:gd name="T63" fmla="*/ 2147483647 h 609"/>
                <a:gd name="T64" fmla="*/ 2147483647 w 637"/>
                <a:gd name="T65" fmla="*/ 2147483647 h 609"/>
                <a:gd name="T66" fmla="*/ 2147483647 w 637"/>
                <a:gd name="T67" fmla="*/ 2147483647 h 609"/>
                <a:gd name="T68" fmla="*/ 2147483647 w 637"/>
                <a:gd name="T69" fmla="*/ 2147483647 h 609"/>
                <a:gd name="T70" fmla="*/ 2147483647 w 637"/>
                <a:gd name="T71" fmla="*/ 2147483647 h 609"/>
                <a:gd name="T72" fmla="*/ 2147483647 w 637"/>
                <a:gd name="T73" fmla="*/ 2147483647 h 609"/>
                <a:gd name="T74" fmla="*/ 2147483647 w 637"/>
                <a:gd name="T75" fmla="*/ 2147483647 h 609"/>
                <a:gd name="T76" fmla="*/ 2147483647 w 637"/>
                <a:gd name="T77" fmla="*/ 2147483647 h 609"/>
                <a:gd name="T78" fmla="*/ 2147483647 w 637"/>
                <a:gd name="T79" fmla="*/ 2147483647 h 609"/>
                <a:gd name="T80" fmla="*/ 2147483647 w 637"/>
                <a:gd name="T81" fmla="*/ 2147483647 h 609"/>
                <a:gd name="T82" fmla="*/ 2147483647 w 637"/>
                <a:gd name="T83" fmla="*/ 2147483647 h 609"/>
                <a:gd name="T84" fmla="*/ 2147483647 w 637"/>
                <a:gd name="T85" fmla="*/ 2147483647 h 609"/>
                <a:gd name="T86" fmla="*/ 2147483647 w 637"/>
                <a:gd name="T87" fmla="*/ 2147483647 h 609"/>
                <a:gd name="T88" fmla="*/ 2147483647 w 637"/>
                <a:gd name="T89" fmla="*/ 2147483647 h 609"/>
                <a:gd name="T90" fmla="*/ 2147483647 w 637"/>
                <a:gd name="T91" fmla="*/ 2147483647 h 609"/>
                <a:gd name="T92" fmla="*/ 2147483647 w 637"/>
                <a:gd name="T93" fmla="*/ 2147483647 h 609"/>
                <a:gd name="T94" fmla="*/ 2147483647 w 637"/>
                <a:gd name="T95" fmla="*/ 2147483647 h 609"/>
                <a:gd name="T96" fmla="*/ 2147483647 w 637"/>
                <a:gd name="T97" fmla="*/ 2147483647 h 609"/>
                <a:gd name="T98" fmla="*/ 2147483647 w 637"/>
                <a:gd name="T99" fmla="*/ 2147483647 h 609"/>
                <a:gd name="T100" fmla="*/ 2147483647 w 637"/>
                <a:gd name="T101" fmla="*/ 2147483647 h 609"/>
                <a:gd name="T102" fmla="*/ 2147483647 w 637"/>
                <a:gd name="T103" fmla="*/ 2147483647 h 609"/>
                <a:gd name="T104" fmla="*/ 2147483647 w 637"/>
                <a:gd name="T105" fmla="*/ 2147483647 h 609"/>
                <a:gd name="T106" fmla="*/ 2147483647 w 637"/>
                <a:gd name="T107" fmla="*/ 2147483647 h 609"/>
                <a:gd name="T108" fmla="*/ 2147483647 w 637"/>
                <a:gd name="T109" fmla="*/ 2147483647 h 609"/>
                <a:gd name="T110" fmla="*/ 2147483647 w 637"/>
                <a:gd name="T111" fmla="*/ 2147483647 h 609"/>
                <a:gd name="T112" fmla="*/ 2147483647 w 637"/>
                <a:gd name="T113" fmla="*/ 2147483647 h 609"/>
                <a:gd name="T114" fmla="*/ 2147483647 w 637"/>
                <a:gd name="T115" fmla="*/ 2147483647 h 609"/>
                <a:gd name="T116" fmla="*/ 2147483647 w 637"/>
                <a:gd name="T117" fmla="*/ 2147483647 h 609"/>
                <a:gd name="T118" fmla="*/ 2147483647 w 637"/>
                <a:gd name="T119" fmla="*/ 2147483647 h 609"/>
                <a:gd name="T120" fmla="*/ 0 w 637"/>
                <a:gd name="T121" fmla="*/ 2147483647 h 60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37"/>
                <a:gd name="T184" fmla="*/ 0 h 609"/>
                <a:gd name="T185" fmla="*/ 637 w 637"/>
                <a:gd name="T186" fmla="*/ 609 h 60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37" h="609">
                  <a:moveTo>
                    <a:pt x="0" y="85"/>
                  </a:moveTo>
                  <a:lnTo>
                    <a:pt x="7" y="56"/>
                  </a:lnTo>
                  <a:lnTo>
                    <a:pt x="14" y="42"/>
                  </a:lnTo>
                  <a:lnTo>
                    <a:pt x="85" y="35"/>
                  </a:lnTo>
                  <a:lnTo>
                    <a:pt x="92" y="56"/>
                  </a:lnTo>
                  <a:lnTo>
                    <a:pt x="113" y="78"/>
                  </a:lnTo>
                  <a:lnTo>
                    <a:pt x="113" y="99"/>
                  </a:lnTo>
                  <a:lnTo>
                    <a:pt x="156" y="56"/>
                  </a:lnTo>
                  <a:lnTo>
                    <a:pt x="163" y="21"/>
                  </a:lnTo>
                  <a:lnTo>
                    <a:pt x="184" y="35"/>
                  </a:lnTo>
                  <a:lnTo>
                    <a:pt x="212" y="7"/>
                  </a:lnTo>
                  <a:lnTo>
                    <a:pt x="269" y="0"/>
                  </a:lnTo>
                  <a:lnTo>
                    <a:pt x="333" y="49"/>
                  </a:lnTo>
                  <a:lnTo>
                    <a:pt x="361" y="35"/>
                  </a:lnTo>
                  <a:lnTo>
                    <a:pt x="368" y="49"/>
                  </a:lnTo>
                  <a:lnTo>
                    <a:pt x="425" y="49"/>
                  </a:lnTo>
                  <a:lnTo>
                    <a:pt x="432" y="177"/>
                  </a:lnTo>
                  <a:lnTo>
                    <a:pt x="453" y="184"/>
                  </a:lnTo>
                  <a:lnTo>
                    <a:pt x="517" y="276"/>
                  </a:lnTo>
                  <a:lnTo>
                    <a:pt x="545" y="319"/>
                  </a:lnTo>
                  <a:lnTo>
                    <a:pt x="602" y="304"/>
                  </a:lnTo>
                  <a:lnTo>
                    <a:pt x="637" y="297"/>
                  </a:lnTo>
                  <a:lnTo>
                    <a:pt x="637" y="368"/>
                  </a:lnTo>
                  <a:lnTo>
                    <a:pt x="630" y="368"/>
                  </a:lnTo>
                  <a:lnTo>
                    <a:pt x="609" y="368"/>
                  </a:lnTo>
                  <a:lnTo>
                    <a:pt x="595" y="375"/>
                  </a:lnTo>
                  <a:lnTo>
                    <a:pt x="588" y="382"/>
                  </a:lnTo>
                  <a:lnTo>
                    <a:pt x="581" y="382"/>
                  </a:lnTo>
                  <a:lnTo>
                    <a:pt x="574" y="397"/>
                  </a:lnTo>
                  <a:lnTo>
                    <a:pt x="559" y="446"/>
                  </a:lnTo>
                  <a:lnTo>
                    <a:pt x="545" y="503"/>
                  </a:lnTo>
                  <a:lnTo>
                    <a:pt x="545" y="524"/>
                  </a:lnTo>
                  <a:lnTo>
                    <a:pt x="503" y="574"/>
                  </a:lnTo>
                  <a:lnTo>
                    <a:pt x="489" y="588"/>
                  </a:lnTo>
                  <a:lnTo>
                    <a:pt x="460" y="595"/>
                  </a:lnTo>
                  <a:lnTo>
                    <a:pt x="432" y="595"/>
                  </a:lnTo>
                  <a:lnTo>
                    <a:pt x="425" y="609"/>
                  </a:lnTo>
                  <a:lnTo>
                    <a:pt x="354" y="581"/>
                  </a:lnTo>
                  <a:lnTo>
                    <a:pt x="347" y="560"/>
                  </a:lnTo>
                  <a:lnTo>
                    <a:pt x="326" y="531"/>
                  </a:lnTo>
                  <a:lnTo>
                    <a:pt x="333" y="482"/>
                  </a:lnTo>
                  <a:lnTo>
                    <a:pt x="326" y="432"/>
                  </a:lnTo>
                  <a:lnTo>
                    <a:pt x="318" y="404"/>
                  </a:lnTo>
                  <a:lnTo>
                    <a:pt x="304" y="404"/>
                  </a:lnTo>
                  <a:lnTo>
                    <a:pt x="297" y="411"/>
                  </a:lnTo>
                  <a:lnTo>
                    <a:pt x="290" y="411"/>
                  </a:lnTo>
                  <a:lnTo>
                    <a:pt x="283" y="418"/>
                  </a:lnTo>
                  <a:lnTo>
                    <a:pt x="262" y="432"/>
                  </a:lnTo>
                  <a:lnTo>
                    <a:pt x="191" y="418"/>
                  </a:lnTo>
                  <a:lnTo>
                    <a:pt x="184" y="389"/>
                  </a:lnTo>
                  <a:lnTo>
                    <a:pt x="163" y="375"/>
                  </a:lnTo>
                  <a:lnTo>
                    <a:pt x="148" y="290"/>
                  </a:lnTo>
                  <a:lnTo>
                    <a:pt x="120" y="290"/>
                  </a:lnTo>
                  <a:lnTo>
                    <a:pt x="113" y="262"/>
                  </a:lnTo>
                  <a:lnTo>
                    <a:pt x="113" y="234"/>
                  </a:lnTo>
                  <a:lnTo>
                    <a:pt x="85" y="234"/>
                  </a:lnTo>
                  <a:lnTo>
                    <a:pt x="63" y="170"/>
                  </a:lnTo>
                  <a:lnTo>
                    <a:pt x="78" y="163"/>
                  </a:lnTo>
                  <a:lnTo>
                    <a:pt x="49" y="113"/>
                  </a:lnTo>
                  <a:lnTo>
                    <a:pt x="7" y="99"/>
                  </a:lnTo>
                  <a:lnTo>
                    <a:pt x="0" y="85"/>
                  </a:lnTo>
                  <a:close/>
                </a:path>
              </a:pathLst>
            </a:custGeom>
            <a:solidFill>
              <a:schemeClr val="accent6">
                <a:lumMod val="60000"/>
                <a:lumOff val="4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3" name="Freeform 32"/>
            <p:cNvSpPr>
              <a:spLocks/>
            </p:cNvSpPr>
            <p:nvPr/>
          </p:nvSpPr>
          <p:spPr bwMode="gray">
            <a:xfrm>
              <a:off x="1705331" y="2258797"/>
              <a:ext cx="1390755" cy="947304"/>
            </a:xfrm>
            <a:custGeom>
              <a:avLst/>
              <a:gdLst>
                <a:gd name="T0" fmla="*/ 2147483647 w 1098"/>
                <a:gd name="T1" fmla="*/ 2147483647 h 751"/>
                <a:gd name="T2" fmla="*/ 2147483647 w 1098"/>
                <a:gd name="T3" fmla="*/ 2147483647 h 751"/>
                <a:gd name="T4" fmla="*/ 2147483647 w 1098"/>
                <a:gd name="T5" fmla="*/ 2147483647 h 751"/>
                <a:gd name="T6" fmla="*/ 2147483647 w 1098"/>
                <a:gd name="T7" fmla="*/ 2147483647 h 751"/>
                <a:gd name="T8" fmla="*/ 0 w 1098"/>
                <a:gd name="T9" fmla="*/ 2147483647 h 751"/>
                <a:gd name="T10" fmla="*/ 2147483647 w 1098"/>
                <a:gd name="T11" fmla="*/ 2147483647 h 751"/>
                <a:gd name="T12" fmla="*/ 2147483647 w 1098"/>
                <a:gd name="T13" fmla="*/ 2147483647 h 751"/>
                <a:gd name="T14" fmla="*/ 2147483647 w 1098"/>
                <a:gd name="T15" fmla="*/ 2147483647 h 751"/>
                <a:gd name="T16" fmla="*/ 2147483647 w 1098"/>
                <a:gd name="T17" fmla="*/ 2147483647 h 751"/>
                <a:gd name="T18" fmla="*/ 2147483647 w 1098"/>
                <a:gd name="T19" fmla="*/ 2147483647 h 751"/>
                <a:gd name="T20" fmla="*/ 2147483647 w 1098"/>
                <a:gd name="T21" fmla="*/ 2147483647 h 751"/>
                <a:gd name="T22" fmla="*/ 2147483647 w 1098"/>
                <a:gd name="T23" fmla="*/ 2147483647 h 751"/>
                <a:gd name="T24" fmla="*/ 2147483647 w 1098"/>
                <a:gd name="T25" fmla="*/ 2147483647 h 751"/>
                <a:gd name="T26" fmla="*/ 2147483647 w 1098"/>
                <a:gd name="T27" fmla="*/ 2147483647 h 751"/>
                <a:gd name="T28" fmla="*/ 2147483647 w 1098"/>
                <a:gd name="T29" fmla="*/ 2147483647 h 751"/>
                <a:gd name="T30" fmla="*/ 2147483647 w 1098"/>
                <a:gd name="T31" fmla="*/ 2147483647 h 751"/>
                <a:gd name="T32" fmla="*/ 2147483647 w 1098"/>
                <a:gd name="T33" fmla="*/ 2147483647 h 751"/>
                <a:gd name="T34" fmla="*/ 2147483647 w 1098"/>
                <a:gd name="T35" fmla="*/ 2147483647 h 751"/>
                <a:gd name="T36" fmla="*/ 2147483647 w 1098"/>
                <a:gd name="T37" fmla="*/ 2147483647 h 751"/>
                <a:gd name="T38" fmla="*/ 2147483647 w 1098"/>
                <a:gd name="T39" fmla="*/ 2147483647 h 751"/>
                <a:gd name="T40" fmla="*/ 2147483647 w 1098"/>
                <a:gd name="T41" fmla="*/ 2147483647 h 751"/>
                <a:gd name="T42" fmla="*/ 2147483647 w 1098"/>
                <a:gd name="T43" fmla="*/ 2147483647 h 751"/>
                <a:gd name="T44" fmla="*/ 2147483647 w 1098"/>
                <a:gd name="T45" fmla="*/ 2147483647 h 751"/>
                <a:gd name="T46" fmla="*/ 2147483647 w 1098"/>
                <a:gd name="T47" fmla="*/ 2147483647 h 751"/>
                <a:gd name="T48" fmla="*/ 2147483647 w 1098"/>
                <a:gd name="T49" fmla="*/ 2147483647 h 751"/>
                <a:gd name="T50" fmla="*/ 2147483647 w 1098"/>
                <a:gd name="T51" fmla="*/ 2147483647 h 751"/>
                <a:gd name="T52" fmla="*/ 2147483647 w 1098"/>
                <a:gd name="T53" fmla="*/ 2147483647 h 751"/>
                <a:gd name="T54" fmla="*/ 2147483647 w 1098"/>
                <a:gd name="T55" fmla="*/ 2147483647 h 751"/>
                <a:gd name="T56" fmla="*/ 2147483647 w 1098"/>
                <a:gd name="T57" fmla="*/ 2147483647 h 751"/>
                <a:gd name="T58" fmla="*/ 2147483647 w 1098"/>
                <a:gd name="T59" fmla="*/ 2147483647 h 751"/>
                <a:gd name="T60" fmla="*/ 2147483647 w 1098"/>
                <a:gd name="T61" fmla="*/ 2147483647 h 751"/>
                <a:gd name="T62" fmla="*/ 2147483647 w 1098"/>
                <a:gd name="T63" fmla="*/ 2147483647 h 751"/>
                <a:gd name="T64" fmla="*/ 2147483647 w 1098"/>
                <a:gd name="T65" fmla="*/ 2147483647 h 751"/>
                <a:gd name="T66" fmla="*/ 2147483647 w 1098"/>
                <a:gd name="T67" fmla="*/ 2147483647 h 75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98"/>
                <a:gd name="T103" fmla="*/ 0 h 751"/>
                <a:gd name="T104" fmla="*/ 1098 w 1098"/>
                <a:gd name="T105" fmla="*/ 751 h 75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98" h="751">
                  <a:moveTo>
                    <a:pt x="28" y="560"/>
                  </a:moveTo>
                  <a:lnTo>
                    <a:pt x="35" y="525"/>
                  </a:lnTo>
                  <a:lnTo>
                    <a:pt x="71" y="518"/>
                  </a:lnTo>
                  <a:lnTo>
                    <a:pt x="120" y="496"/>
                  </a:lnTo>
                  <a:lnTo>
                    <a:pt x="156" y="418"/>
                  </a:lnTo>
                  <a:lnTo>
                    <a:pt x="206" y="397"/>
                  </a:lnTo>
                  <a:lnTo>
                    <a:pt x="255" y="340"/>
                  </a:lnTo>
                  <a:lnTo>
                    <a:pt x="248" y="284"/>
                  </a:lnTo>
                  <a:lnTo>
                    <a:pt x="28" y="199"/>
                  </a:lnTo>
                  <a:lnTo>
                    <a:pt x="0" y="149"/>
                  </a:lnTo>
                  <a:lnTo>
                    <a:pt x="14" y="135"/>
                  </a:lnTo>
                  <a:lnTo>
                    <a:pt x="128" y="128"/>
                  </a:lnTo>
                  <a:lnTo>
                    <a:pt x="177" y="71"/>
                  </a:lnTo>
                  <a:lnTo>
                    <a:pt x="291" y="29"/>
                  </a:lnTo>
                  <a:lnTo>
                    <a:pt x="305" y="43"/>
                  </a:lnTo>
                  <a:lnTo>
                    <a:pt x="397" y="21"/>
                  </a:lnTo>
                  <a:lnTo>
                    <a:pt x="482" y="0"/>
                  </a:lnTo>
                  <a:lnTo>
                    <a:pt x="510" y="21"/>
                  </a:lnTo>
                  <a:lnTo>
                    <a:pt x="531" y="29"/>
                  </a:lnTo>
                  <a:lnTo>
                    <a:pt x="553" y="36"/>
                  </a:lnTo>
                  <a:lnTo>
                    <a:pt x="560" y="50"/>
                  </a:lnTo>
                  <a:lnTo>
                    <a:pt x="588" y="50"/>
                  </a:lnTo>
                  <a:lnTo>
                    <a:pt x="645" y="85"/>
                  </a:lnTo>
                  <a:lnTo>
                    <a:pt x="680" y="121"/>
                  </a:lnTo>
                  <a:lnTo>
                    <a:pt x="694" y="142"/>
                  </a:lnTo>
                  <a:lnTo>
                    <a:pt x="716" y="192"/>
                  </a:lnTo>
                  <a:lnTo>
                    <a:pt x="737" y="241"/>
                  </a:lnTo>
                  <a:lnTo>
                    <a:pt x="709" y="298"/>
                  </a:lnTo>
                  <a:lnTo>
                    <a:pt x="723" y="319"/>
                  </a:lnTo>
                  <a:lnTo>
                    <a:pt x="879" y="277"/>
                  </a:lnTo>
                  <a:lnTo>
                    <a:pt x="893" y="333"/>
                  </a:lnTo>
                  <a:lnTo>
                    <a:pt x="829" y="340"/>
                  </a:lnTo>
                  <a:lnTo>
                    <a:pt x="850" y="376"/>
                  </a:lnTo>
                  <a:lnTo>
                    <a:pt x="950" y="376"/>
                  </a:lnTo>
                  <a:lnTo>
                    <a:pt x="1084" y="340"/>
                  </a:lnTo>
                  <a:lnTo>
                    <a:pt x="1098" y="369"/>
                  </a:lnTo>
                  <a:lnTo>
                    <a:pt x="1042" y="447"/>
                  </a:lnTo>
                  <a:lnTo>
                    <a:pt x="1042" y="496"/>
                  </a:lnTo>
                  <a:lnTo>
                    <a:pt x="1056" y="638"/>
                  </a:lnTo>
                  <a:lnTo>
                    <a:pt x="1049" y="638"/>
                  </a:lnTo>
                  <a:lnTo>
                    <a:pt x="1049" y="659"/>
                  </a:lnTo>
                  <a:lnTo>
                    <a:pt x="992" y="659"/>
                  </a:lnTo>
                  <a:lnTo>
                    <a:pt x="992" y="674"/>
                  </a:lnTo>
                  <a:lnTo>
                    <a:pt x="1006" y="702"/>
                  </a:lnTo>
                  <a:lnTo>
                    <a:pt x="978" y="751"/>
                  </a:lnTo>
                  <a:lnTo>
                    <a:pt x="879" y="737"/>
                  </a:lnTo>
                  <a:lnTo>
                    <a:pt x="865" y="709"/>
                  </a:lnTo>
                  <a:lnTo>
                    <a:pt x="829" y="638"/>
                  </a:lnTo>
                  <a:lnTo>
                    <a:pt x="794" y="652"/>
                  </a:lnTo>
                  <a:lnTo>
                    <a:pt x="772" y="666"/>
                  </a:lnTo>
                  <a:lnTo>
                    <a:pt x="758" y="645"/>
                  </a:lnTo>
                  <a:lnTo>
                    <a:pt x="702" y="666"/>
                  </a:lnTo>
                  <a:lnTo>
                    <a:pt x="709" y="709"/>
                  </a:lnTo>
                  <a:lnTo>
                    <a:pt x="666" y="695"/>
                  </a:lnTo>
                  <a:lnTo>
                    <a:pt x="659" y="709"/>
                  </a:lnTo>
                  <a:lnTo>
                    <a:pt x="617" y="723"/>
                  </a:lnTo>
                  <a:lnTo>
                    <a:pt x="539" y="674"/>
                  </a:lnTo>
                  <a:lnTo>
                    <a:pt x="496" y="666"/>
                  </a:lnTo>
                  <a:lnTo>
                    <a:pt x="432" y="659"/>
                  </a:lnTo>
                  <a:lnTo>
                    <a:pt x="369" y="624"/>
                  </a:lnTo>
                  <a:lnTo>
                    <a:pt x="298" y="638"/>
                  </a:lnTo>
                  <a:lnTo>
                    <a:pt x="262" y="666"/>
                  </a:lnTo>
                  <a:lnTo>
                    <a:pt x="248" y="681"/>
                  </a:lnTo>
                  <a:lnTo>
                    <a:pt x="227" y="688"/>
                  </a:lnTo>
                  <a:lnTo>
                    <a:pt x="227" y="674"/>
                  </a:lnTo>
                  <a:lnTo>
                    <a:pt x="227" y="652"/>
                  </a:lnTo>
                  <a:lnTo>
                    <a:pt x="206" y="617"/>
                  </a:lnTo>
                  <a:lnTo>
                    <a:pt x="170" y="631"/>
                  </a:lnTo>
                  <a:lnTo>
                    <a:pt x="28" y="560"/>
                  </a:lnTo>
                  <a:close/>
                </a:path>
              </a:pathLst>
            </a:custGeom>
            <a:solidFill>
              <a:schemeClr val="accent6">
                <a:lumMod val="60000"/>
                <a:lumOff val="4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4" name="Freeform 33"/>
            <p:cNvSpPr>
              <a:spLocks/>
            </p:cNvSpPr>
            <p:nvPr/>
          </p:nvSpPr>
          <p:spPr bwMode="gray">
            <a:xfrm>
              <a:off x="1202702" y="2957045"/>
              <a:ext cx="1831111" cy="1085176"/>
            </a:xfrm>
            <a:custGeom>
              <a:avLst/>
              <a:gdLst>
                <a:gd name="T0" fmla="*/ 2147483647 w 1446"/>
                <a:gd name="T1" fmla="*/ 2147483647 h 858"/>
                <a:gd name="T2" fmla="*/ 2147483647 w 1446"/>
                <a:gd name="T3" fmla="*/ 2147483647 h 858"/>
                <a:gd name="T4" fmla="*/ 2147483647 w 1446"/>
                <a:gd name="T5" fmla="*/ 2147483647 h 858"/>
                <a:gd name="T6" fmla="*/ 2147483647 w 1446"/>
                <a:gd name="T7" fmla="*/ 2147483647 h 858"/>
                <a:gd name="T8" fmla="*/ 2147483647 w 1446"/>
                <a:gd name="T9" fmla="*/ 2147483647 h 858"/>
                <a:gd name="T10" fmla="*/ 2147483647 w 1446"/>
                <a:gd name="T11" fmla="*/ 2147483647 h 858"/>
                <a:gd name="T12" fmla="*/ 2147483647 w 1446"/>
                <a:gd name="T13" fmla="*/ 2147483647 h 858"/>
                <a:gd name="T14" fmla="*/ 2147483647 w 1446"/>
                <a:gd name="T15" fmla="*/ 2147483647 h 858"/>
                <a:gd name="T16" fmla="*/ 2147483647 w 1446"/>
                <a:gd name="T17" fmla="*/ 2147483647 h 858"/>
                <a:gd name="T18" fmla="*/ 2147483647 w 1446"/>
                <a:gd name="T19" fmla="*/ 2147483647 h 858"/>
                <a:gd name="T20" fmla="*/ 2147483647 w 1446"/>
                <a:gd name="T21" fmla="*/ 2147483647 h 858"/>
                <a:gd name="T22" fmla="*/ 2147483647 w 1446"/>
                <a:gd name="T23" fmla="*/ 2147483647 h 858"/>
                <a:gd name="T24" fmla="*/ 2147483647 w 1446"/>
                <a:gd name="T25" fmla="*/ 2147483647 h 858"/>
                <a:gd name="T26" fmla="*/ 2147483647 w 1446"/>
                <a:gd name="T27" fmla="*/ 2147483647 h 858"/>
                <a:gd name="T28" fmla="*/ 2147483647 w 1446"/>
                <a:gd name="T29" fmla="*/ 2147483647 h 858"/>
                <a:gd name="T30" fmla="*/ 2147483647 w 1446"/>
                <a:gd name="T31" fmla="*/ 0 h 858"/>
                <a:gd name="T32" fmla="*/ 2147483647 w 1446"/>
                <a:gd name="T33" fmla="*/ 2147483647 h 858"/>
                <a:gd name="T34" fmla="*/ 2147483647 w 1446"/>
                <a:gd name="T35" fmla="*/ 2147483647 h 858"/>
                <a:gd name="T36" fmla="*/ 2147483647 w 1446"/>
                <a:gd name="T37" fmla="*/ 2147483647 h 858"/>
                <a:gd name="T38" fmla="*/ 2147483647 w 1446"/>
                <a:gd name="T39" fmla="*/ 2147483647 h 858"/>
                <a:gd name="T40" fmla="*/ 2147483647 w 1446"/>
                <a:gd name="T41" fmla="*/ 2147483647 h 858"/>
                <a:gd name="T42" fmla="*/ 2147483647 w 1446"/>
                <a:gd name="T43" fmla="*/ 2147483647 h 858"/>
                <a:gd name="T44" fmla="*/ 2147483647 w 1446"/>
                <a:gd name="T45" fmla="*/ 2147483647 h 858"/>
                <a:gd name="T46" fmla="*/ 2147483647 w 1446"/>
                <a:gd name="T47" fmla="*/ 2147483647 h 858"/>
                <a:gd name="T48" fmla="*/ 2147483647 w 1446"/>
                <a:gd name="T49" fmla="*/ 2147483647 h 858"/>
                <a:gd name="T50" fmla="*/ 2147483647 w 1446"/>
                <a:gd name="T51" fmla="*/ 2147483647 h 858"/>
                <a:gd name="T52" fmla="*/ 2147483647 w 1446"/>
                <a:gd name="T53" fmla="*/ 2147483647 h 858"/>
                <a:gd name="T54" fmla="*/ 2147483647 w 1446"/>
                <a:gd name="T55" fmla="*/ 2147483647 h 858"/>
                <a:gd name="T56" fmla="*/ 2147483647 w 1446"/>
                <a:gd name="T57" fmla="*/ 2147483647 h 858"/>
                <a:gd name="T58" fmla="*/ 2147483647 w 1446"/>
                <a:gd name="T59" fmla="*/ 2147483647 h 858"/>
                <a:gd name="T60" fmla="*/ 2147483647 w 1446"/>
                <a:gd name="T61" fmla="*/ 2147483647 h 858"/>
                <a:gd name="T62" fmla="*/ 2147483647 w 1446"/>
                <a:gd name="T63" fmla="*/ 2147483647 h 858"/>
                <a:gd name="T64" fmla="*/ 2147483647 w 1446"/>
                <a:gd name="T65" fmla="*/ 2147483647 h 858"/>
                <a:gd name="T66" fmla="*/ 2147483647 w 1446"/>
                <a:gd name="T67" fmla="*/ 2147483647 h 858"/>
                <a:gd name="T68" fmla="*/ 2147483647 w 1446"/>
                <a:gd name="T69" fmla="*/ 2147483647 h 858"/>
                <a:gd name="T70" fmla="*/ 2147483647 w 1446"/>
                <a:gd name="T71" fmla="*/ 2147483647 h 858"/>
                <a:gd name="T72" fmla="*/ 2147483647 w 1446"/>
                <a:gd name="T73" fmla="*/ 2147483647 h 858"/>
                <a:gd name="T74" fmla="*/ 2147483647 w 1446"/>
                <a:gd name="T75" fmla="*/ 2147483647 h 858"/>
                <a:gd name="T76" fmla="*/ 2147483647 w 1446"/>
                <a:gd name="T77" fmla="*/ 2147483647 h 858"/>
                <a:gd name="T78" fmla="*/ 2147483647 w 1446"/>
                <a:gd name="T79" fmla="*/ 2147483647 h 858"/>
                <a:gd name="T80" fmla="*/ 2147483647 w 1446"/>
                <a:gd name="T81" fmla="*/ 2147483647 h 858"/>
                <a:gd name="T82" fmla="*/ 2147483647 w 1446"/>
                <a:gd name="T83" fmla="*/ 2147483647 h 858"/>
                <a:gd name="T84" fmla="*/ 2147483647 w 1446"/>
                <a:gd name="T85" fmla="*/ 2147483647 h 858"/>
                <a:gd name="T86" fmla="*/ 2147483647 w 1446"/>
                <a:gd name="T87" fmla="*/ 2147483647 h 858"/>
                <a:gd name="T88" fmla="*/ 2147483647 w 1446"/>
                <a:gd name="T89" fmla="*/ 2147483647 h 858"/>
                <a:gd name="T90" fmla="*/ 2147483647 w 1446"/>
                <a:gd name="T91" fmla="*/ 2147483647 h 858"/>
                <a:gd name="T92" fmla="*/ 2147483647 w 1446"/>
                <a:gd name="T93" fmla="*/ 2147483647 h 858"/>
                <a:gd name="T94" fmla="*/ 2147483647 w 1446"/>
                <a:gd name="T95" fmla="*/ 2147483647 h 858"/>
                <a:gd name="T96" fmla="*/ 2147483647 w 1446"/>
                <a:gd name="T97" fmla="*/ 2147483647 h 858"/>
                <a:gd name="T98" fmla="*/ 2147483647 w 1446"/>
                <a:gd name="T99" fmla="*/ 2147483647 h 858"/>
                <a:gd name="T100" fmla="*/ 2147483647 w 1446"/>
                <a:gd name="T101" fmla="*/ 2147483647 h 8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46"/>
                <a:gd name="T154" fmla="*/ 0 h 858"/>
                <a:gd name="T155" fmla="*/ 1446 w 1446"/>
                <a:gd name="T156" fmla="*/ 858 h 85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46" h="858">
                  <a:moveTo>
                    <a:pt x="418" y="858"/>
                  </a:moveTo>
                  <a:lnTo>
                    <a:pt x="376" y="801"/>
                  </a:lnTo>
                  <a:lnTo>
                    <a:pt x="312" y="794"/>
                  </a:lnTo>
                  <a:lnTo>
                    <a:pt x="291" y="751"/>
                  </a:lnTo>
                  <a:lnTo>
                    <a:pt x="255" y="702"/>
                  </a:lnTo>
                  <a:lnTo>
                    <a:pt x="192" y="702"/>
                  </a:lnTo>
                  <a:lnTo>
                    <a:pt x="135" y="695"/>
                  </a:lnTo>
                  <a:lnTo>
                    <a:pt x="114" y="688"/>
                  </a:lnTo>
                  <a:lnTo>
                    <a:pt x="99" y="680"/>
                  </a:lnTo>
                  <a:lnTo>
                    <a:pt x="106" y="645"/>
                  </a:lnTo>
                  <a:lnTo>
                    <a:pt x="57" y="595"/>
                  </a:lnTo>
                  <a:lnTo>
                    <a:pt x="14" y="581"/>
                  </a:lnTo>
                  <a:lnTo>
                    <a:pt x="0" y="447"/>
                  </a:lnTo>
                  <a:lnTo>
                    <a:pt x="7" y="411"/>
                  </a:lnTo>
                  <a:lnTo>
                    <a:pt x="57" y="432"/>
                  </a:lnTo>
                  <a:lnTo>
                    <a:pt x="78" y="432"/>
                  </a:lnTo>
                  <a:lnTo>
                    <a:pt x="114" y="418"/>
                  </a:lnTo>
                  <a:lnTo>
                    <a:pt x="128" y="390"/>
                  </a:lnTo>
                  <a:lnTo>
                    <a:pt x="199" y="347"/>
                  </a:lnTo>
                  <a:lnTo>
                    <a:pt x="234" y="340"/>
                  </a:lnTo>
                  <a:lnTo>
                    <a:pt x="248" y="326"/>
                  </a:lnTo>
                  <a:lnTo>
                    <a:pt x="269" y="312"/>
                  </a:lnTo>
                  <a:lnTo>
                    <a:pt x="284" y="319"/>
                  </a:lnTo>
                  <a:lnTo>
                    <a:pt x="326" y="298"/>
                  </a:lnTo>
                  <a:lnTo>
                    <a:pt x="319" y="284"/>
                  </a:lnTo>
                  <a:lnTo>
                    <a:pt x="326" y="234"/>
                  </a:lnTo>
                  <a:lnTo>
                    <a:pt x="319" y="191"/>
                  </a:lnTo>
                  <a:lnTo>
                    <a:pt x="326" y="177"/>
                  </a:lnTo>
                  <a:lnTo>
                    <a:pt x="326" y="163"/>
                  </a:lnTo>
                  <a:lnTo>
                    <a:pt x="376" y="71"/>
                  </a:lnTo>
                  <a:lnTo>
                    <a:pt x="383" y="35"/>
                  </a:lnTo>
                  <a:lnTo>
                    <a:pt x="397" y="0"/>
                  </a:lnTo>
                  <a:lnTo>
                    <a:pt x="425" y="7"/>
                  </a:lnTo>
                  <a:lnTo>
                    <a:pt x="567" y="78"/>
                  </a:lnTo>
                  <a:lnTo>
                    <a:pt x="603" y="64"/>
                  </a:lnTo>
                  <a:lnTo>
                    <a:pt x="624" y="99"/>
                  </a:lnTo>
                  <a:lnTo>
                    <a:pt x="624" y="121"/>
                  </a:lnTo>
                  <a:lnTo>
                    <a:pt x="624" y="135"/>
                  </a:lnTo>
                  <a:lnTo>
                    <a:pt x="645" y="128"/>
                  </a:lnTo>
                  <a:lnTo>
                    <a:pt x="659" y="113"/>
                  </a:lnTo>
                  <a:lnTo>
                    <a:pt x="695" y="85"/>
                  </a:lnTo>
                  <a:lnTo>
                    <a:pt x="766" y="71"/>
                  </a:lnTo>
                  <a:lnTo>
                    <a:pt x="829" y="106"/>
                  </a:lnTo>
                  <a:lnTo>
                    <a:pt x="893" y="113"/>
                  </a:lnTo>
                  <a:lnTo>
                    <a:pt x="936" y="121"/>
                  </a:lnTo>
                  <a:lnTo>
                    <a:pt x="1014" y="170"/>
                  </a:lnTo>
                  <a:lnTo>
                    <a:pt x="1056" y="156"/>
                  </a:lnTo>
                  <a:lnTo>
                    <a:pt x="1063" y="142"/>
                  </a:lnTo>
                  <a:lnTo>
                    <a:pt x="1106" y="156"/>
                  </a:lnTo>
                  <a:lnTo>
                    <a:pt x="1099" y="113"/>
                  </a:lnTo>
                  <a:lnTo>
                    <a:pt x="1155" y="92"/>
                  </a:lnTo>
                  <a:lnTo>
                    <a:pt x="1169" y="113"/>
                  </a:lnTo>
                  <a:lnTo>
                    <a:pt x="1191" y="99"/>
                  </a:lnTo>
                  <a:lnTo>
                    <a:pt x="1226" y="85"/>
                  </a:lnTo>
                  <a:lnTo>
                    <a:pt x="1262" y="156"/>
                  </a:lnTo>
                  <a:lnTo>
                    <a:pt x="1276" y="184"/>
                  </a:lnTo>
                  <a:lnTo>
                    <a:pt x="1375" y="198"/>
                  </a:lnTo>
                  <a:lnTo>
                    <a:pt x="1403" y="149"/>
                  </a:lnTo>
                  <a:lnTo>
                    <a:pt x="1410" y="177"/>
                  </a:lnTo>
                  <a:lnTo>
                    <a:pt x="1446" y="163"/>
                  </a:lnTo>
                  <a:lnTo>
                    <a:pt x="1439" y="262"/>
                  </a:lnTo>
                  <a:lnTo>
                    <a:pt x="1432" y="269"/>
                  </a:lnTo>
                  <a:lnTo>
                    <a:pt x="1396" y="312"/>
                  </a:lnTo>
                  <a:lnTo>
                    <a:pt x="1354" y="418"/>
                  </a:lnTo>
                  <a:lnTo>
                    <a:pt x="1332" y="432"/>
                  </a:lnTo>
                  <a:lnTo>
                    <a:pt x="1297" y="439"/>
                  </a:lnTo>
                  <a:lnTo>
                    <a:pt x="1269" y="418"/>
                  </a:lnTo>
                  <a:lnTo>
                    <a:pt x="1240" y="404"/>
                  </a:lnTo>
                  <a:lnTo>
                    <a:pt x="1219" y="369"/>
                  </a:lnTo>
                  <a:lnTo>
                    <a:pt x="1219" y="312"/>
                  </a:lnTo>
                  <a:lnTo>
                    <a:pt x="1198" y="284"/>
                  </a:lnTo>
                  <a:lnTo>
                    <a:pt x="1148" y="241"/>
                  </a:lnTo>
                  <a:lnTo>
                    <a:pt x="1113" y="248"/>
                  </a:lnTo>
                  <a:lnTo>
                    <a:pt x="1077" y="269"/>
                  </a:lnTo>
                  <a:lnTo>
                    <a:pt x="1063" y="276"/>
                  </a:lnTo>
                  <a:lnTo>
                    <a:pt x="985" y="361"/>
                  </a:lnTo>
                  <a:lnTo>
                    <a:pt x="943" y="369"/>
                  </a:lnTo>
                  <a:lnTo>
                    <a:pt x="936" y="376"/>
                  </a:lnTo>
                  <a:lnTo>
                    <a:pt x="907" y="447"/>
                  </a:lnTo>
                  <a:lnTo>
                    <a:pt x="886" y="447"/>
                  </a:lnTo>
                  <a:lnTo>
                    <a:pt x="865" y="517"/>
                  </a:lnTo>
                  <a:lnTo>
                    <a:pt x="843" y="510"/>
                  </a:lnTo>
                  <a:lnTo>
                    <a:pt x="829" y="525"/>
                  </a:lnTo>
                  <a:lnTo>
                    <a:pt x="794" y="517"/>
                  </a:lnTo>
                  <a:lnTo>
                    <a:pt x="773" y="489"/>
                  </a:lnTo>
                  <a:lnTo>
                    <a:pt x="758" y="503"/>
                  </a:lnTo>
                  <a:lnTo>
                    <a:pt x="702" y="496"/>
                  </a:lnTo>
                  <a:lnTo>
                    <a:pt x="680" y="475"/>
                  </a:lnTo>
                  <a:lnTo>
                    <a:pt x="588" y="475"/>
                  </a:lnTo>
                  <a:lnTo>
                    <a:pt x="581" y="468"/>
                  </a:lnTo>
                  <a:lnTo>
                    <a:pt x="489" y="539"/>
                  </a:lnTo>
                  <a:lnTo>
                    <a:pt x="461" y="546"/>
                  </a:lnTo>
                  <a:lnTo>
                    <a:pt x="482" y="581"/>
                  </a:lnTo>
                  <a:lnTo>
                    <a:pt x="496" y="595"/>
                  </a:lnTo>
                  <a:lnTo>
                    <a:pt x="503" y="617"/>
                  </a:lnTo>
                  <a:lnTo>
                    <a:pt x="567" y="624"/>
                  </a:lnTo>
                  <a:lnTo>
                    <a:pt x="574" y="645"/>
                  </a:lnTo>
                  <a:lnTo>
                    <a:pt x="510" y="680"/>
                  </a:lnTo>
                  <a:lnTo>
                    <a:pt x="517" y="702"/>
                  </a:lnTo>
                  <a:lnTo>
                    <a:pt x="482" y="716"/>
                  </a:lnTo>
                  <a:lnTo>
                    <a:pt x="425" y="751"/>
                  </a:lnTo>
                  <a:lnTo>
                    <a:pt x="447" y="836"/>
                  </a:lnTo>
                  <a:lnTo>
                    <a:pt x="418" y="858"/>
                  </a:lnTo>
                  <a:close/>
                </a:path>
              </a:pathLst>
            </a:custGeom>
            <a:solidFill>
              <a:schemeClr val="accent6">
                <a:lumMod val="60000"/>
                <a:lumOff val="40000"/>
              </a:schemeClr>
            </a:solidFill>
            <a:ln w="9525">
              <a:solidFill>
                <a:srgbClr val="1A1A7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5" name="Freeform 34"/>
            <p:cNvSpPr>
              <a:spLocks/>
            </p:cNvSpPr>
            <p:nvPr/>
          </p:nvSpPr>
          <p:spPr bwMode="gray">
            <a:xfrm>
              <a:off x="3659505" y="3180899"/>
              <a:ext cx="591589" cy="1245283"/>
            </a:xfrm>
            <a:custGeom>
              <a:avLst/>
              <a:gdLst>
                <a:gd name="T0" fmla="*/ 2147483647 w 467"/>
                <a:gd name="T1" fmla="*/ 2147483647 h 985"/>
                <a:gd name="T2" fmla="*/ 0 w 467"/>
                <a:gd name="T3" fmla="*/ 2147483647 h 985"/>
                <a:gd name="T4" fmla="*/ 2147483647 w 467"/>
                <a:gd name="T5" fmla="*/ 2147483647 h 985"/>
                <a:gd name="T6" fmla="*/ 2147483647 w 467"/>
                <a:gd name="T7" fmla="*/ 2147483647 h 985"/>
                <a:gd name="T8" fmla="*/ 2147483647 w 467"/>
                <a:gd name="T9" fmla="*/ 2147483647 h 985"/>
                <a:gd name="T10" fmla="*/ 2147483647 w 467"/>
                <a:gd name="T11" fmla="*/ 2147483647 h 985"/>
                <a:gd name="T12" fmla="*/ 2147483647 w 467"/>
                <a:gd name="T13" fmla="*/ 2147483647 h 985"/>
                <a:gd name="T14" fmla="*/ 2147483647 w 467"/>
                <a:gd name="T15" fmla="*/ 2147483647 h 985"/>
                <a:gd name="T16" fmla="*/ 2147483647 w 467"/>
                <a:gd name="T17" fmla="*/ 2147483647 h 985"/>
                <a:gd name="T18" fmla="*/ 2147483647 w 467"/>
                <a:gd name="T19" fmla="*/ 2147483647 h 985"/>
                <a:gd name="T20" fmla="*/ 2147483647 w 467"/>
                <a:gd name="T21" fmla="*/ 2147483647 h 985"/>
                <a:gd name="T22" fmla="*/ 2147483647 w 467"/>
                <a:gd name="T23" fmla="*/ 2147483647 h 985"/>
                <a:gd name="T24" fmla="*/ 2147483647 w 467"/>
                <a:gd name="T25" fmla="*/ 2147483647 h 985"/>
                <a:gd name="T26" fmla="*/ 2147483647 w 467"/>
                <a:gd name="T27" fmla="*/ 2147483647 h 985"/>
                <a:gd name="T28" fmla="*/ 2147483647 w 467"/>
                <a:gd name="T29" fmla="*/ 2147483647 h 985"/>
                <a:gd name="T30" fmla="*/ 2147483647 w 467"/>
                <a:gd name="T31" fmla="*/ 2147483647 h 985"/>
                <a:gd name="T32" fmla="*/ 2147483647 w 467"/>
                <a:gd name="T33" fmla="*/ 2147483647 h 985"/>
                <a:gd name="T34" fmla="*/ 2147483647 w 467"/>
                <a:gd name="T35" fmla="*/ 0 h 985"/>
                <a:gd name="T36" fmla="*/ 2147483647 w 467"/>
                <a:gd name="T37" fmla="*/ 0 h 985"/>
                <a:gd name="T38" fmla="*/ 2147483647 w 467"/>
                <a:gd name="T39" fmla="*/ 2147483647 h 985"/>
                <a:gd name="T40" fmla="*/ 2147483647 w 467"/>
                <a:gd name="T41" fmla="*/ 2147483647 h 985"/>
                <a:gd name="T42" fmla="*/ 2147483647 w 467"/>
                <a:gd name="T43" fmla="*/ 2147483647 h 985"/>
                <a:gd name="T44" fmla="*/ 2147483647 w 467"/>
                <a:gd name="T45" fmla="*/ 2147483647 h 985"/>
                <a:gd name="T46" fmla="*/ 2147483647 w 467"/>
                <a:gd name="T47" fmla="*/ 2147483647 h 985"/>
                <a:gd name="T48" fmla="*/ 2147483647 w 467"/>
                <a:gd name="T49" fmla="*/ 2147483647 h 985"/>
                <a:gd name="T50" fmla="*/ 2147483647 w 467"/>
                <a:gd name="T51" fmla="*/ 2147483647 h 985"/>
                <a:gd name="T52" fmla="*/ 2147483647 w 467"/>
                <a:gd name="T53" fmla="*/ 2147483647 h 985"/>
                <a:gd name="T54" fmla="*/ 2147483647 w 467"/>
                <a:gd name="T55" fmla="*/ 2147483647 h 985"/>
                <a:gd name="T56" fmla="*/ 2147483647 w 467"/>
                <a:gd name="T57" fmla="*/ 2147483647 h 985"/>
                <a:gd name="T58" fmla="*/ 2147483647 w 467"/>
                <a:gd name="T59" fmla="*/ 2147483647 h 985"/>
                <a:gd name="T60" fmla="*/ 2147483647 w 467"/>
                <a:gd name="T61" fmla="*/ 2147483647 h 985"/>
                <a:gd name="T62" fmla="*/ 2147483647 w 467"/>
                <a:gd name="T63" fmla="*/ 2147483647 h 985"/>
                <a:gd name="T64" fmla="*/ 2147483647 w 467"/>
                <a:gd name="T65" fmla="*/ 2147483647 h 985"/>
                <a:gd name="T66" fmla="*/ 2147483647 w 467"/>
                <a:gd name="T67" fmla="*/ 2147483647 h 98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7"/>
                <a:gd name="T103" fmla="*/ 0 h 985"/>
                <a:gd name="T104" fmla="*/ 467 w 467"/>
                <a:gd name="T105" fmla="*/ 985 h 98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7" h="985">
                  <a:moveTo>
                    <a:pt x="127" y="985"/>
                  </a:moveTo>
                  <a:lnTo>
                    <a:pt x="92" y="978"/>
                  </a:lnTo>
                  <a:lnTo>
                    <a:pt x="85" y="985"/>
                  </a:lnTo>
                  <a:lnTo>
                    <a:pt x="0" y="950"/>
                  </a:lnTo>
                  <a:lnTo>
                    <a:pt x="42" y="914"/>
                  </a:lnTo>
                  <a:lnTo>
                    <a:pt x="78" y="886"/>
                  </a:lnTo>
                  <a:lnTo>
                    <a:pt x="78" y="865"/>
                  </a:lnTo>
                  <a:lnTo>
                    <a:pt x="92" y="787"/>
                  </a:lnTo>
                  <a:lnTo>
                    <a:pt x="106" y="780"/>
                  </a:lnTo>
                  <a:lnTo>
                    <a:pt x="106" y="759"/>
                  </a:lnTo>
                  <a:lnTo>
                    <a:pt x="85" y="716"/>
                  </a:lnTo>
                  <a:lnTo>
                    <a:pt x="113" y="681"/>
                  </a:lnTo>
                  <a:lnTo>
                    <a:pt x="113" y="666"/>
                  </a:lnTo>
                  <a:lnTo>
                    <a:pt x="71" y="666"/>
                  </a:lnTo>
                  <a:lnTo>
                    <a:pt x="71" y="624"/>
                  </a:lnTo>
                  <a:lnTo>
                    <a:pt x="85" y="567"/>
                  </a:lnTo>
                  <a:lnTo>
                    <a:pt x="56" y="546"/>
                  </a:lnTo>
                  <a:lnTo>
                    <a:pt x="64" y="496"/>
                  </a:lnTo>
                  <a:lnTo>
                    <a:pt x="64" y="461"/>
                  </a:lnTo>
                  <a:lnTo>
                    <a:pt x="56" y="440"/>
                  </a:lnTo>
                  <a:lnTo>
                    <a:pt x="64" y="397"/>
                  </a:lnTo>
                  <a:lnTo>
                    <a:pt x="134" y="369"/>
                  </a:lnTo>
                  <a:lnTo>
                    <a:pt x="184" y="326"/>
                  </a:lnTo>
                  <a:lnTo>
                    <a:pt x="205" y="284"/>
                  </a:lnTo>
                  <a:lnTo>
                    <a:pt x="241" y="248"/>
                  </a:lnTo>
                  <a:lnTo>
                    <a:pt x="227" y="220"/>
                  </a:lnTo>
                  <a:lnTo>
                    <a:pt x="241" y="206"/>
                  </a:lnTo>
                  <a:lnTo>
                    <a:pt x="283" y="156"/>
                  </a:lnTo>
                  <a:lnTo>
                    <a:pt x="283" y="135"/>
                  </a:lnTo>
                  <a:lnTo>
                    <a:pt x="297" y="78"/>
                  </a:lnTo>
                  <a:lnTo>
                    <a:pt x="312" y="29"/>
                  </a:lnTo>
                  <a:lnTo>
                    <a:pt x="319" y="14"/>
                  </a:lnTo>
                  <a:lnTo>
                    <a:pt x="326" y="14"/>
                  </a:lnTo>
                  <a:lnTo>
                    <a:pt x="333" y="7"/>
                  </a:lnTo>
                  <a:lnTo>
                    <a:pt x="347" y="0"/>
                  </a:lnTo>
                  <a:lnTo>
                    <a:pt x="368" y="0"/>
                  </a:lnTo>
                  <a:lnTo>
                    <a:pt x="375" y="0"/>
                  </a:lnTo>
                  <a:lnTo>
                    <a:pt x="390" y="0"/>
                  </a:lnTo>
                  <a:lnTo>
                    <a:pt x="397" y="0"/>
                  </a:lnTo>
                  <a:lnTo>
                    <a:pt x="397" y="78"/>
                  </a:lnTo>
                  <a:lnTo>
                    <a:pt x="375" y="114"/>
                  </a:lnTo>
                  <a:lnTo>
                    <a:pt x="354" y="149"/>
                  </a:lnTo>
                  <a:lnTo>
                    <a:pt x="397" y="170"/>
                  </a:lnTo>
                  <a:lnTo>
                    <a:pt x="404" y="192"/>
                  </a:lnTo>
                  <a:lnTo>
                    <a:pt x="361" y="241"/>
                  </a:lnTo>
                  <a:lnTo>
                    <a:pt x="375" y="298"/>
                  </a:lnTo>
                  <a:lnTo>
                    <a:pt x="361" y="298"/>
                  </a:lnTo>
                  <a:lnTo>
                    <a:pt x="375" y="312"/>
                  </a:lnTo>
                  <a:lnTo>
                    <a:pt x="390" y="326"/>
                  </a:lnTo>
                  <a:lnTo>
                    <a:pt x="397" y="390"/>
                  </a:lnTo>
                  <a:lnTo>
                    <a:pt x="418" y="418"/>
                  </a:lnTo>
                  <a:lnTo>
                    <a:pt x="439" y="418"/>
                  </a:lnTo>
                  <a:lnTo>
                    <a:pt x="446" y="447"/>
                  </a:lnTo>
                  <a:lnTo>
                    <a:pt x="425" y="511"/>
                  </a:lnTo>
                  <a:lnTo>
                    <a:pt x="404" y="525"/>
                  </a:lnTo>
                  <a:lnTo>
                    <a:pt x="375" y="560"/>
                  </a:lnTo>
                  <a:lnTo>
                    <a:pt x="347" y="581"/>
                  </a:lnTo>
                  <a:lnTo>
                    <a:pt x="340" y="603"/>
                  </a:lnTo>
                  <a:lnTo>
                    <a:pt x="368" y="638"/>
                  </a:lnTo>
                  <a:lnTo>
                    <a:pt x="390" y="723"/>
                  </a:lnTo>
                  <a:lnTo>
                    <a:pt x="404" y="773"/>
                  </a:lnTo>
                  <a:lnTo>
                    <a:pt x="411" y="844"/>
                  </a:lnTo>
                  <a:lnTo>
                    <a:pt x="432" y="907"/>
                  </a:lnTo>
                  <a:lnTo>
                    <a:pt x="467" y="922"/>
                  </a:lnTo>
                  <a:lnTo>
                    <a:pt x="439" y="957"/>
                  </a:lnTo>
                  <a:lnTo>
                    <a:pt x="340" y="893"/>
                  </a:lnTo>
                  <a:lnTo>
                    <a:pt x="241" y="886"/>
                  </a:lnTo>
                  <a:lnTo>
                    <a:pt x="198" y="914"/>
                  </a:lnTo>
                  <a:lnTo>
                    <a:pt x="127" y="985"/>
                  </a:lnTo>
                  <a:close/>
                </a:path>
              </a:pathLst>
            </a:custGeom>
            <a:solidFill>
              <a:schemeClr val="accent2">
                <a:lumMod val="40000"/>
                <a:lumOff val="60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6" name="Freeform 35"/>
            <p:cNvSpPr>
              <a:spLocks/>
            </p:cNvSpPr>
            <p:nvPr/>
          </p:nvSpPr>
          <p:spPr bwMode="gray">
            <a:xfrm>
              <a:off x="4090965" y="3172005"/>
              <a:ext cx="653862" cy="1174124"/>
            </a:xfrm>
            <a:custGeom>
              <a:avLst/>
              <a:gdLst>
                <a:gd name="T0" fmla="*/ 2147483647 w 517"/>
                <a:gd name="T1" fmla="*/ 2147483647 h 929"/>
                <a:gd name="T2" fmla="*/ 2147483647 w 517"/>
                <a:gd name="T3" fmla="*/ 2147483647 h 929"/>
                <a:gd name="T4" fmla="*/ 2147483647 w 517"/>
                <a:gd name="T5" fmla="*/ 2147483647 h 929"/>
                <a:gd name="T6" fmla="*/ 2147483647 w 517"/>
                <a:gd name="T7" fmla="*/ 2147483647 h 929"/>
                <a:gd name="T8" fmla="*/ 2147483647 w 517"/>
                <a:gd name="T9" fmla="*/ 2147483647 h 929"/>
                <a:gd name="T10" fmla="*/ 2147483647 w 517"/>
                <a:gd name="T11" fmla="*/ 2147483647 h 929"/>
                <a:gd name="T12" fmla="*/ 2147483647 w 517"/>
                <a:gd name="T13" fmla="*/ 2147483647 h 929"/>
                <a:gd name="T14" fmla="*/ 2147483647 w 517"/>
                <a:gd name="T15" fmla="*/ 2147483647 h 929"/>
                <a:gd name="T16" fmla="*/ 2147483647 w 517"/>
                <a:gd name="T17" fmla="*/ 2147483647 h 929"/>
                <a:gd name="T18" fmla="*/ 2147483647 w 517"/>
                <a:gd name="T19" fmla="*/ 2147483647 h 929"/>
                <a:gd name="T20" fmla="*/ 2147483647 w 517"/>
                <a:gd name="T21" fmla="*/ 2147483647 h 929"/>
                <a:gd name="T22" fmla="*/ 2147483647 w 517"/>
                <a:gd name="T23" fmla="*/ 2147483647 h 929"/>
                <a:gd name="T24" fmla="*/ 2147483647 w 517"/>
                <a:gd name="T25" fmla="*/ 2147483647 h 929"/>
                <a:gd name="T26" fmla="*/ 2147483647 w 517"/>
                <a:gd name="T27" fmla="*/ 2147483647 h 929"/>
                <a:gd name="T28" fmla="*/ 2147483647 w 517"/>
                <a:gd name="T29" fmla="*/ 2147483647 h 929"/>
                <a:gd name="T30" fmla="*/ 2147483647 w 517"/>
                <a:gd name="T31" fmla="*/ 2147483647 h 929"/>
                <a:gd name="T32" fmla="*/ 2147483647 w 517"/>
                <a:gd name="T33" fmla="*/ 2147483647 h 929"/>
                <a:gd name="T34" fmla="*/ 2147483647 w 517"/>
                <a:gd name="T35" fmla="*/ 2147483647 h 929"/>
                <a:gd name="T36" fmla="*/ 2147483647 w 517"/>
                <a:gd name="T37" fmla="*/ 2147483647 h 929"/>
                <a:gd name="T38" fmla="*/ 2147483647 w 517"/>
                <a:gd name="T39" fmla="*/ 2147483647 h 929"/>
                <a:gd name="T40" fmla="*/ 2147483647 w 517"/>
                <a:gd name="T41" fmla="*/ 2147483647 h 929"/>
                <a:gd name="T42" fmla="*/ 2147483647 w 517"/>
                <a:gd name="T43" fmla="*/ 2147483647 h 929"/>
                <a:gd name="T44" fmla="*/ 2147483647 w 517"/>
                <a:gd name="T45" fmla="*/ 2147483647 h 929"/>
                <a:gd name="T46" fmla="*/ 2147483647 w 517"/>
                <a:gd name="T47" fmla="*/ 2147483647 h 929"/>
                <a:gd name="T48" fmla="*/ 2147483647 w 517"/>
                <a:gd name="T49" fmla="*/ 2147483647 h 929"/>
                <a:gd name="T50" fmla="*/ 2147483647 w 517"/>
                <a:gd name="T51" fmla="*/ 2147483647 h 929"/>
                <a:gd name="T52" fmla="*/ 2147483647 w 517"/>
                <a:gd name="T53" fmla="*/ 2147483647 h 929"/>
                <a:gd name="T54" fmla="*/ 2147483647 w 517"/>
                <a:gd name="T55" fmla="*/ 2147483647 h 929"/>
                <a:gd name="T56" fmla="*/ 2147483647 w 517"/>
                <a:gd name="T57" fmla="*/ 2147483647 h 929"/>
                <a:gd name="T58" fmla="*/ 2147483647 w 517"/>
                <a:gd name="T59" fmla="*/ 2147483647 h 929"/>
                <a:gd name="T60" fmla="*/ 2147483647 w 517"/>
                <a:gd name="T61" fmla="*/ 2147483647 h 929"/>
                <a:gd name="T62" fmla="*/ 2147483647 w 517"/>
                <a:gd name="T63" fmla="*/ 2147483647 h 929"/>
                <a:gd name="T64" fmla="*/ 2147483647 w 517"/>
                <a:gd name="T65" fmla="*/ 2147483647 h 929"/>
                <a:gd name="T66" fmla="*/ 2147483647 w 517"/>
                <a:gd name="T67" fmla="*/ 2147483647 h 929"/>
                <a:gd name="T68" fmla="*/ 2147483647 w 517"/>
                <a:gd name="T69" fmla="*/ 2147483647 h 929"/>
                <a:gd name="T70" fmla="*/ 2147483647 w 517"/>
                <a:gd name="T71" fmla="*/ 2147483647 h 9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7"/>
                <a:gd name="T109" fmla="*/ 0 h 929"/>
                <a:gd name="T110" fmla="*/ 517 w 517"/>
                <a:gd name="T111" fmla="*/ 929 h 9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7" h="929">
                  <a:moveTo>
                    <a:pt x="127" y="929"/>
                  </a:moveTo>
                  <a:lnTo>
                    <a:pt x="92" y="914"/>
                  </a:lnTo>
                  <a:lnTo>
                    <a:pt x="71" y="851"/>
                  </a:lnTo>
                  <a:lnTo>
                    <a:pt x="64" y="780"/>
                  </a:lnTo>
                  <a:lnTo>
                    <a:pt x="50" y="730"/>
                  </a:lnTo>
                  <a:lnTo>
                    <a:pt x="28" y="645"/>
                  </a:lnTo>
                  <a:lnTo>
                    <a:pt x="0" y="610"/>
                  </a:lnTo>
                  <a:lnTo>
                    <a:pt x="7" y="588"/>
                  </a:lnTo>
                  <a:lnTo>
                    <a:pt x="35" y="567"/>
                  </a:lnTo>
                  <a:lnTo>
                    <a:pt x="64" y="532"/>
                  </a:lnTo>
                  <a:lnTo>
                    <a:pt x="85" y="518"/>
                  </a:lnTo>
                  <a:lnTo>
                    <a:pt x="106" y="454"/>
                  </a:lnTo>
                  <a:lnTo>
                    <a:pt x="99" y="425"/>
                  </a:lnTo>
                  <a:lnTo>
                    <a:pt x="78" y="425"/>
                  </a:lnTo>
                  <a:lnTo>
                    <a:pt x="57" y="397"/>
                  </a:lnTo>
                  <a:lnTo>
                    <a:pt x="50" y="333"/>
                  </a:lnTo>
                  <a:lnTo>
                    <a:pt x="35" y="319"/>
                  </a:lnTo>
                  <a:lnTo>
                    <a:pt x="21" y="305"/>
                  </a:lnTo>
                  <a:lnTo>
                    <a:pt x="35" y="305"/>
                  </a:lnTo>
                  <a:lnTo>
                    <a:pt x="21" y="248"/>
                  </a:lnTo>
                  <a:lnTo>
                    <a:pt x="64" y="199"/>
                  </a:lnTo>
                  <a:lnTo>
                    <a:pt x="57" y="177"/>
                  </a:lnTo>
                  <a:lnTo>
                    <a:pt x="14" y="156"/>
                  </a:lnTo>
                  <a:lnTo>
                    <a:pt x="35" y="121"/>
                  </a:lnTo>
                  <a:lnTo>
                    <a:pt x="57" y="85"/>
                  </a:lnTo>
                  <a:lnTo>
                    <a:pt x="57" y="7"/>
                  </a:lnTo>
                  <a:lnTo>
                    <a:pt x="71" y="14"/>
                  </a:lnTo>
                  <a:lnTo>
                    <a:pt x="85" y="14"/>
                  </a:lnTo>
                  <a:lnTo>
                    <a:pt x="120" y="21"/>
                  </a:lnTo>
                  <a:lnTo>
                    <a:pt x="135" y="28"/>
                  </a:lnTo>
                  <a:lnTo>
                    <a:pt x="142" y="28"/>
                  </a:lnTo>
                  <a:lnTo>
                    <a:pt x="149" y="36"/>
                  </a:lnTo>
                  <a:lnTo>
                    <a:pt x="170" y="0"/>
                  </a:lnTo>
                  <a:lnTo>
                    <a:pt x="177" y="14"/>
                  </a:lnTo>
                  <a:lnTo>
                    <a:pt x="191" y="7"/>
                  </a:lnTo>
                  <a:lnTo>
                    <a:pt x="205" y="14"/>
                  </a:lnTo>
                  <a:lnTo>
                    <a:pt x="198" y="43"/>
                  </a:lnTo>
                  <a:lnTo>
                    <a:pt x="255" y="78"/>
                  </a:lnTo>
                  <a:lnTo>
                    <a:pt x="319" y="121"/>
                  </a:lnTo>
                  <a:lnTo>
                    <a:pt x="283" y="114"/>
                  </a:lnTo>
                  <a:lnTo>
                    <a:pt x="276" y="121"/>
                  </a:lnTo>
                  <a:lnTo>
                    <a:pt x="305" y="135"/>
                  </a:lnTo>
                  <a:lnTo>
                    <a:pt x="347" y="142"/>
                  </a:lnTo>
                  <a:lnTo>
                    <a:pt x="375" y="135"/>
                  </a:lnTo>
                  <a:lnTo>
                    <a:pt x="411" y="121"/>
                  </a:lnTo>
                  <a:lnTo>
                    <a:pt x="439" y="99"/>
                  </a:lnTo>
                  <a:lnTo>
                    <a:pt x="461" y="92"/>
                  </a:lnTo>
                  <a:lnTo>
                    <a:pt x="475" y="92"/>
                  </a:lnTo>
                  <a:lnTo>
                    <a:pt x="496" y="99"/>
                  </a:lnTo>
                  <a:lnTo>
                    <a:pt x="510" y="114"/>
                  </a:lnTo>
                  <a:lnTo>
                    <a:pt x="517" y="121"/>
                  </a:lnTo>
                  <a:lnTo>
                    <a:pt x="517" y="128"/>
                  </a:lnTo>
                  <a:lnTo>
                    <a:pt x="517" y="156"/>
                  </a:lnTo>
                  <a:lnTo>
                    <a:pt x="517" y="177"/>
                  </a:lnTo>
                  <a:lnTo>
                    <a:pt x="510" y="191"/>
                  </a:lnTo>
                  <a:lnTo>
                    <a:pt x="503" y="248"/>
                  </a:lnTo>
                  <a:lnTo>
                    <a:pt x="432" y="269"/>
                  </a:lnTo>
                  <a:lnTo>
                    <a:pt x="404" y="262"/>
                  </a:lnTo>
                  <a:lnTo>
                    <a:pt x="390" y="269"/>
                  </a:lnTo>
                  <a:lnTo>
                    <a:pt x="368" y="312"/>
                  </a:lnTo>
                  <a:lnTo>
                    <a:pt x="354" y="425"/>
                  </a:lnTo>
                  <a:lnTo>
                    <a:pt x="361" y="503"/>
                  </a:lnTo>
                  <a:lnTo>
                    <a:pt x="390" y="539"/>
                  </a:lnTo>
                  <a:lnTo>
                    <a:pt x="375" y="610"/>
                  </a:lnTo>
                  <a:lnTo>
                    <a:pt x="397" y="624"/>
                  </a:lnTo>
                  <a:lnTo>
                    <a:pt x="361" y="673"/>
                  </a:lnTo>
                  <a:lnTo>
                    <a:pt x="283" y="666"/>
                  </a:lnTo>
                  <a:lnTo>
                    <a:pt x="227" y="730"/>
                  </a:lnTo>
                  <a:lnTo>
                    <a:pt x="234" y="787"/>
                  </a:lnTo>
                  <a:lnTo>
                    <a:pt x="205" y="829"/>
                  </a:lnTo>
                  <a:lnTo>
                    <a:pt x="163" y="844"/>
                  </a:lnTo>
                  <a:lnTo>
                    <a:pt x="163" y="893"/>
                  </a:lnTo>
                  <a:lnTo>
                    <a:pt x="127" y="929"/>
                  </a:lnTo>
                  <a:close/>
                </a:path>
              </a:pathLst>
            </a:custGeom>
            <a:solidFill>
              <a:schemeClr val="accent2">
                <a:lumMod val="40000"/>
                <a:lumOff val="60000"/>
              </a:schemeClr>
            </a:solidFill>
            <a:ln w="9525">
              <a:solidFill>
                <a:srgbClr val="1A1A7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8" name="Rectangle 37"/>
            <p:cNvSpPr>
              <a:spLocks noChangeArrowheads="1"/>
            </p:cNvSpPr>
            <p:nvPr/>
          </p:nvSpPr>
          <p:spPr bwMode="gray">
            <a:xfrm>
              <a:off x="3414862" y="1682112"/>
              <a:ext cx="244642" cy="99326"/>
            </a:xfrm>
            <a:prstGeom prst="rect">
              <a:avLst/>
            </a:prstGeom>
            <a:noFill/>
            <a:ln w="9525">
              <a:noFill/>
              <a:miter lim="800000"/>
              <a:headEnd/>
              <a:tailEnd/>
            </a:ln>
          </p:spPr>
          <p:txBody>
            <a:bodyPr wrap="none" lIns="0" tIns="0" rIns="0" bIns="0">
              <a:spAutoFit/>
            </a:bodyPr>
            <a:lstStyle/>
            <a:p>
              <a:pPr marL="0" marR="0" lvl="0" indent="0"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Barnet</a:t>
              </a:r>
            </a:p>
          </p:txBody>
        </p:sp>
        <p:sp>
          <p:nvSpPr>
            <p:cNvPr id="129" name="Rectangle 38"/>
            <p:cNvSpPr>
              <a:spLocks noChangeArrowheads="1"/>
            </p:cNvSpPr>
            <p:nvPr/>
          </p:nvSpPr>
          <p:spPr bwMode="gray">
            <a:xfrm>
              <a:off x="6015485" y="4027396"/>
              <a:ext cx="247607"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Bexley</a:t>
              </a:r>
            </a:p>
          </p:txBody>
        </p:sp>
        <p:sp>
          <p:nvSpPr>
            <p:cNvPr id="130" name="Rectangle 39"/>
            <p:cNvSpPr>
              <a:spLocks noChangeArrowheads="1"/>
            </p:cNvSpPr>
            <p:nvPr/>
          </p:nvSpPr>
          <p:spPr bwMode="gray">
            <a:xfrm>
              <a:off x="2889993" y="2310684"/>
              <a:ext cx="198679" cy="99326"/>
            </a:xfrm>
            <a:prstGeom prst="rect">
              <a:avLst/>
            </a:prstGeom>
            <a:noFill/>
            <a:ln w="9525">
              <a:noFill/>
              <a:miter lim="800000"/>
              <a:headEnd/>
              <a:tailEnd/>
            </a:ln>
          </p:spPr>
          <p:txBody>
            <a:bodyPr wrap="none" lIns="0" tIns="0" rIns="0" bIns="0">
              <a:spAutoFit/>
            </a:bodyPr>
            <a:lstStyle/>
            <a:p>
              <a:pPr marL="0" marR="0" lvl="0" indent="0"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Brent</a:t>
              </a:r>
            </a:p>
          </p:txBody>
        </p:sp>
        <p:sp>
          <p:nvSpPr>
            <p:cNvPr id="131" name="Rectangle 40"/>
            <p:cNvSpPr>
              <a:spLocks noChangeArrowheads="1"/>
            </p:cNvSpPr>
            <p:nvPr/>
          </p:nvSpPr>
          <p:spPr bwMode="gray">
            <a:xfrm>
              <a:off x="5032468" y="5140738"/>
              <a:ext cx="303949"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Bromley</a:t>
              </a:r>
            </a:p>
          </p:txBody>
        </p:sp>
        <p:sp>
          <p:nvSpPr>
            <p:cNvPr id="132" name="Rectangle 41"/>
            <p:cNvSpPr>
              <a:spLocks noChangeArrowheads="1"/>
            </p:cNvSpPr>
            <p:nvPr/>
          </p:nvSpPr>
          <p:spPr bwMode="gray">
            <a:xfrm>
              <a:off x="3656540" y="2530091"/>
              <a:ext cx="312845"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1A1A70"/>
                  </a:solidFill>
                  <a:effectLst/>
                  <a:uLnTx/>
                  <a:uFillTx/>
                </a:rPr>
                <a:t>Camden</a:t>
              </a:r>
            </a:p>
          </p:txBody>
        </p:sp>
        <p:sp>
          <p:nvSpPr>
            <p:cNvPr id="133" name="Rectangle 42"/>
            <p:cNvSpPr>
              <a:spLocks noChangeArrowheads="1"/>
            </p:cNvSpPr>
            <p:nvPr/>
          </p:nvSpPr>
          <p:spPr bwMode="gray">
            <a:xfrm>
              <a:off x="3932319" y="5122949"/>
              <a:ext cx="312845"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Croydon</a:t>
              </a:r>
            </a:p>
          </p:txBody>
        </p:sp>
        <p:sp>
          <p:nvSpPr>
            <p:cNvPr id="134" name="Rectangle 43"/>
            <p:cNvSpPr>
              <a:spLocks noChangeArrowheads="1"/>
            </p:cNvSpPr>
            <p:nvPr/>
          </p:nvSpPr>
          <p:spPr bwMode="gray">
            <a:xfrm>
              <a:off x="2304335" y="2715401"/>
              <a:ext cx="228333"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Ealing</a:t>
              </a:r>
            </a:p>
          </p:txBody>
        </p:sp>
        <p:sp>
          <p:nvSpPr>
            <p:cNvPr id="135" name="Rectangle 44"/>
            <p:cNvSpPr>
              <a:spLocks noChangeArrowheads="1"/>
            </p:cNvSpPr>
            <p:nvPr/>
          </p:nvSpPr>
          <p:spPr bwMode="gray">
            <a:xfrm>
              <a:off x="4436430" y="1348554"/>
              <a:ext cx="252056"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Enfield</a:t>
              </a:r>
            </a:p>
          </p:txBody>
        </p:sp>
        <p:sp>
          <p:nvSpPr>
            <p:cNvPr id="136" name="Rectangle 45"/>
            <p:cNvSpPr>
              <a:spLocks noChangeArrowheads="1"/>
            </p:cNvSpPr>
            <p:nvPr/>
          </p:nvSpPr>
          <p:spPr bwMode="gray">
            <a:xfrm>
              <a:off x="5217803" y="3775375"/>
              <a:ext cx="395875"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Greenwich</a:t>
              </a:r>
            </a:p>
          </p:txBody>
        </p:sp>
        <p:sp>
          <p:nvSpPr>
            <p:cNvPr id="137" name="Rectangle 47"/>
            <p:cNvSpPr>
              <a:spLocks noChangeArrowheads="1"/>
            </p:cNvSpPr>
            <p:nvPr/>
          </p:nvSpPr>
          <p:spPr bwMode="gray">
            <a:xfrm>
              <a:off x="2934474" y="2872544"/>
              <a:ext cx="541178" cy="198652"/>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Hammersmith </a:t>
              </a:r>
              <a:br>
                <a:rPr kumimoji="0" lang="en-US" sz="700" b="0" i="0" u="none" strike="noStrike" kern="0" cap="none" spc="0" normalizeH="0" baseline="0" noProof="0">
                  <a:ln>
                    <a:noFill/>
                  </a:ln>
                  <a:solidFill>
                    <a:srgbClr val="1A1A70"/>
                  </a:solidFill>
                  <a:effectLst/>
                  <a:uLnTx/>
                  <a:uFillTx/>
                </a:rPr>
              </a:br>
              <a:r>
                <a:rPr kumimoji="0" lang="en-US" sz="700" b="0" i="0" u="none" strike="noStrike" kern="0" cap="none" spc="0" normalizeH="0" baseline="0" noProof="0">
                  <a:ln>
                    <a:noFill/>
                  </a:ln>
                  <a:solidFill>
                    <a:srgbClr val="1A1A70"/>
                  </a:solidFill>
                  <a:effectLst/>
                  <a:uLnTx/>
                  <a:uFillTx/>
                </a:rPr>
                <a:t>and Fulham</a:t>
              </a:r>
            </a:p>
          </p:txBody>
        </p:sp>
        <p:sp>
          <p:nvSpPr>
            <p:cNvPr id="138" name="Rectangle 48"/>
            <p:cNvSpPr>
              <a:spLocks noChangeArrowheads="1"/>
            </p:cNvSpPr>
            <p:nvPr/>
          </p:nvSpPr>
          <p:spPr bwMode="gray">
            <a:xfrm>
              <a:off x="4199201" y="2094242"/>
              <a:ext cx="330637"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Haringey</a:t>
              </a:r>
            </a:p>
          </p:txBody>
        </p:sp>
        <p:sp>
          <p:nvSpPr>
            <p:cNvPr id="139" name="Rectangle 49"/>
            <p:cNvSpPr>
              <a:spLocks noChangeArrowheads="1"/>
            </p:cNvSpPr>
            <p:nvPr/>
          </p:nvSpPr>
          <p:spPr bwMode="gray">
            <a:xfrm>
              <a:off x="2403674" y="1645050"/>
              <a:ext cx="266883"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1A1A70"/>
                  </a:solidFill>
                  <a:effectLst/>
                  <a:uLnTx/>
                  <a:uFillTx/>
                </a:rPr>
                <a:t>Harrow</a:t>
              </a:r>
            </a:p>
          </p:txBody>
        </p:sp>
        <p:sp>
          <p:nvSpPr>
            <p:cNvPr id="141" name="Rectangle 51"/>
            <p:cNvSpPr>
              <a:spLocks noChangeArrowheads="1"/>
            </p:cNvSpPr>
            <p:nvPr/>
          </p:nvSpPr>
          <p:spPr bwMode="gray">
            <a:xfrm>
              <a:off x="1310938" y="2266210"/>
              <a:ext cx="360291"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Hillingdon</a:t>
              </a:r>
            </a:p>
          </p:txBody>
        </p:sp>
        <p:sp>
          <p:nvSpPr>
            <p:cNvPr id="142" name="Rectangle 52"/>
            <p:cNvSpPr>
              <a:spLocks noChangeArrowheads="1"/>
            </p:cNvSpPr>
            <p:nvPr/>
          </p:nvSpPr>
          <p:spPr bwMode="gray">
            <a:xfrm>
              <a:off x="1788361" y="3299498"/>
              <a:ext cx="361774"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Hounslow</a:t>
              </a:r>
            </a:p>
          </p:txBody>
        </p:sp>
        <p:sp>
          <p:nvSpPr>
            <p:cNvPr id="143" name="Rectangle 53"/>
            <p:cNvSpPr>
              <a:spLocks noChangeArrowheads="1"/>
            </p:cNvSpPr>
            <p:nvPr/>
          </p:nvSpPr>
          <p:spPr bwMode="gray">
            <a:xfrm>
              <a:off x="4111723" y="2635347"/>
              <a:ext cx="308398"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Islington</a:t>
              </a:r>
            </a:p>
          </p:txBody>
        </p:sp>
        <p:sp>
          <p:nvSpPr>
            <p:cNvPr id="144" name="Rectangle 54"/>
            <p:cNvSpPr>
              <a:spLocks noChangeArrowheads="1"/>
            </p:cNvSpPr>
            <p:nvPr/>
          </p:nvSpPr>
          <p:spPr bwMode="gray">
            <a:xfrm>
              <a:off x="3317005" y="3246129"/>
              <a:ext cx="464079" cy="198652"/>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Kensington </a:t>
              </a:r>
              <a:br>
                <a:rPr kumimoji="0" lang="en-US" sz="700" b="0" i="0" u="none" strike="noStrike" kern="0" cap="none" spc="0" normalizeH="0" baseline="0" noProof="0">
                  <a:ln>
                    <a:noFill/>
                  </a:ln>
                  <a:solidFill>
                    <a:srgbClr val="1A1A70"/>
                  </a:solidFill>
                  <a:effectLst/>
                  <a:uLnTx/>
                  <a:uFillTx/>
                </a:rPr>
              </a:br>
              <a:r>
                <a:rPr kumimoji="0" lang="en-US" sz="700" b="0" i="0" u="none" strike="noStrike" kern="0" cap="none" spc="0" normalizeH="0" baseline="0" noProof="0">
                  <a:ln>
                    <a:noFill/>
                  </a:ln>
                  <a:solidFill>
                    <a:srgbClr val="1A1A70"/>
                  </a:solidFill>
                  <a:effectLst/>
                  <a:uLnTx/>
                  <a:uFillTx/>
                </a:rPr>
                <a:t>and Chelsea</a:t>
              </a:r>
            </a:p>
          </p:txBody>
        </p:sp>
        <p:sp>
          <p:nvSpPr>
            <p:cNvPr id="145" name="Rectangle 55"/>
            <p:cNvSpPr>
              <a:spLocks noChangeArrowheads="1"/>
            </p:cNvSpPr>
            <p:nvPr/>
          </p:nvSpPr>
          <p:spPr bwMode="gray">
            <a:xfrm>
              <a:off x="2381473" y="4368367"/>
              <a:ext cx="373555" cy="107724"/>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Kingston </a:t>
              </a:r>
            </a:p>
          </p:txBody>
        </p:sp>
        <p:sp>
          <p:nvSpPr>
            <p:cNvPr id="146" name="Rectangle 56"/>
            <p:cNvSpPr>
              <a:spLocks noChangeArrowheads="1"/>
            </p:cNvSpPr>
            <p:nvPr/>
          </p:nvSpPr>
          <p:spPr bwMode="gray">
            <a:xfrm>
              <a:off x="3813704" y="3748690"/>
              <a:ext cx="323225" cy="99326"/>
            </a:xfrm>
            <a:prstGeom prst="rect">
              <a:avLst/>
            </a:prstGeom>
            <a:noFill/>
            <a:ln w="9525">
              <a:noFill/>
              <a:miter lim="800000"/>
              <a:headEnd/>
              <a:tailEnd/>
            </a:ln>
          </p:spPr>
          <p:txBody>
            <a:bodyPr wrap="none" lIns="0" tIns="0" rIns="0" bIns="0">
              <a:spAutoFit/>
            </a:bodyPr>
            <a:lstStyle/>
            <a:p>
              <a:pPr marL="0" marR="0" lvl="0" indent="0"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Lambeth</a:t>
              </a:r>
            </a:p>
          </p:txBody>
        </p:sp>
        <p:sp>
          <p:nvSpPr>
            <p:cNvPr id="147" name="Rectangle 57"/>
            <p:cNvSpPr>
              <a:spLocks noChangeArrowheads="1"/>
            </p:cNvSpPr>
            <p:nvPr/>
          </p:nvSpPr>
          <p:spPr bwMode="gray">
            <a:xfrm>
              <a:off x="4611387" y="4036291"/>
              <a:ext cx="372153"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Lewisham</a:t>
              </a:r>
            </a:p>
          </p:txBody>
        </p:sp>
        <p:sp>
          <p:nvSpPr>
            <p:cNvPr id="148" name="Rectangle 58"/>
            <p:cNvSpPr>
              <a:spLocks noChangeArrowheads="1"/>
            </p:cNvSpPr>
            <p:nvPr/>
          </p:nvSpPr>
          <p:spPr bwMode="gray">
            <a:xfrm>
              <a:off x="3180074" y="4391298"/>
              <a:ext cx="262003" cy="100596"/>
            </a:xfrm>
            <a:prstGeom prst="rect">
              <a:avLst/>
            </a:prstGeom>
            <a:noFill/>
            <a:ln w="9525" algn="ctr">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Merton</a:t>
              </a:r>
            </a:p>
          </p:txBody>
        </p:sp>
        <p:sp>
          <p:nvSpPr>
            <p:cNvPr id="151" name="Rectangle 61"/>
            <p:cNvSpPr>
              <a:spLocks noChangeArrowheads="1"/>
            </p:cNvSpPr>
            <p:nvPr/>
          </p:nvSpPr>
          <p:spPr bwMode="gray">
            <a:xfrm>
              <a:off x="2226929" y="3738311"/>
              <a:ext cx="402413" cy="107724"/>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Richmond</a:t>
              </a:r>
            </a:p>
          </p:txBody>
        </p:sp>
        <p:sp>
          <p:nvSpPr>
            <p:cNvPr id="152" name="Rectangle 62"/>
            <p:cNvSpPr>
              <a:spLocks noChangeArrowheads="1"/>
            </p:cNvSpPr>
            <p:nvPr/>
          </p:nvSpPr>
          <p:spPr bwMode="gray">
            <a:xfrm>
              <a:off x="4212465" y="3408668"/>
              <a:ext cx="391428"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Southwark</a:t>
              </a:r>
            </a:p>
          </p:txBody>
        </p:sp>
        <p:sp>
          <p:nvSpPr>
            <p:cNvPr id="155" name="Rectangle 66"/>
            <p:cNvSpPr>
              <a:spLocks noChangeArrowheads="1"/>
            </p:cNvSpPr>
            <p:nvPr/>
          </p:nvSpPr>
          <p:spPr bwMode="gray">
            <a:xfrm>
              <a:off x="3132184" y="3768713"/>
              <a:ext cx="461114"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Wandsworth</a:t>
              </a:r>
            </a:p>
          </p:txBody>
        </p:sp>
        <p:sp>
          <p:nvSpPr>
            <p:cNvPr id="156" name="Rectangle 67"/>
            <p:cNvSpPr>
              <a:spLocks noChangeArrowheads="1"/>
            </p:cNvSpPr>
            <p:nvPr/>
          </p:nvSpPr>
          <p:spPr bwMode="gray">
            <a:xfrm>
              <a:off x="3517168" y="2949633"/>
              <a:ext cx="462597"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Westminster</a:t>
              </a:r>
            </a:p>
          </p:txBody>
        </p:sp>
        <p:sp>
          <p:nvSpPr>
            <p:cNvPr id="157" name="Rectangle 58"/>
            <p:cNvSpPr>
              <a:spLocks noChangeArrowheads="1"/>
            </p:cNvSpPr>
            <p:nvPr/>
          </p:nvSpPr>
          <p:spPr bwMode="gray">
            <a:xfrm>
              <a:off x="3225235" y="4963146"/>
              <a:ext cx="242541" cy="100596"/>
            </a:xfrm>
            <a:prstGeom prst="rect">
              <a:avLst/>
            </a:prstGeom>
            <a:noFill/>
            <a:ln w="9525" algn="ctr">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Sutton</a:t>
              </a:r>
            </a:p>
          </p:txBody>
        </p:sp>
        <p:grpSp>
          <p:nvGrpSpPr>
            <p:cNvPr id="171" name="Group 170"/>
            <p:cNvGrpSpPr/>
            <p:nvPr/>
          </p:nvGrpSpPr>
          <p:grpSpPr>
            <a:xfrm>
              <a:off x="4137522" y="1524970"/>
              <a:ext cx="3651250" cy="2291913"/>
              <a:chOff x="4137522" y="1524970"/>
              <a:chExt cx="3651250" cy="2291913"/>
            </a:xfrm>
          </p:grpSpPr>
          <p:sp>
            <p:nvSpPr>
              <p:cNvPr id="92" name="Freeform 13"/>
              <p:cNvSpPr>
                <a:spLocks/>
              </p:cNvSpPr>
              <p:nvPr/>
            </p:nvSpPr>
            <p:spPr bwMode="gray">
              <a:xfrm>
                <a:off x="4279266" y="2340334"/>
                <a:ext cx="689446" cy="742722"/>
              </a:xfrm>
              <a:custGeom>
                <a:avLst/>
                <a:gdLst>
                  <a:gd name="T0" fmla="*/ 0 w 545"/>
                  <a:gd name="T1" fmla="*/ 2147483647 h 588"/>
                  <a:gd name="T2" fmla="*/ 2147483647 w 545"/>
                  <a:gd name="T3" fmla="*/ 2147483647 h 588"/>
                  <a:gd name="T4" fmla="*/ 2147483647 w 545"/>
                  <a:gd name="T5" fmla="*/ 2147483647 h 588"/>
                  <a:gd name="T6" fmla="*/ 2147483647 w 545"/>
                  <a:gd name="T7" fmla="*/ 2147483647 h 588"/>
                  <a:gd name="T8" fmla="*/ 2147483647 w 545"/>
                  <a:gd name="T9" fmla="*/ 2147483647 h 588"/>
                  <a:gd name="T10" fmla="*/ 2147483647 w 545"/>
                  <a:gd name="T11" fmla="*/ 2147483647 h 588"/>
                  <a:gd name="T12" fmla="*/ 2147483647 w 545"/>
                  <a:gd name="T13" fmla="*/ 2147483647 h 588"/>
                  <a:gd name="T14" fmla="*/ 2147483647 w 545"/>
                  <a:gd name="T15" fmla="*/ 0 h 588"/>
                  <a:gd name="T16" fmla="*/ 2147483647 w 545"/>
                  <a:gd name="T17" fmla="*/ 2147483647 h 588"/>
                  <a:gd name="T18" fmla="*/ 2147483647 w 545"/>
                  <a:gd name="T19" fmla="*/ 2147483647 h 588"/>
                  <a:gd name="T20" fmla="*/ 2147483647 w 545"/>
                  <a:gd name="T21" fmla="*/ 2147483647 h 588"/>
                  <a:gd name="T22" fmla="*/ 2147483647 w 545"/>
                  <a:gd name="T23" fmla="*/ 2147483647 h 588"/>
                  <a:gd name="T24" fmla="*/ 2147483647 w 545"/>
                  <a:gd name="T25" fmla="*/ 2147483647 h 588"/>
                  <a:gd name="T26" fmla="*/ 2147483647 w 545"/>
                  <a:gd name="T27" fmla="*/ 2147483647 h 588"/>
                  <a:gd name="T28" fmla="*/ 2147483647 w 545"/>
                  <a:gd name="T29" fmla="*/ 2147483647 h 588"/>
                  <a:gd name="T30" fmla="*/ 2147483647 w 545"/>
                  <a:gd name="T31" fmla="*/ 2147483647 h 588"/>
                  <a:gd name="T32" fmla="*/ 2147483647 w 545"/>
                  <a:gd name="T33" fmla="*/ 2147483647 h 588"/>
                  <a:gd name="T34" fmla="*/ 2147483647 w 545"/>
                  <a:gd name="T35" fmla="*/ 2147483647 h 588"/>
                  <a:gd name="T36" fmla="*/ 2147483647 w 545"/>
                  <a:gd name="T37" fmla="*/ 2147483647 h 588"/>
                  <a:gd name="T38" fmla="*/ 2147483647 w 545"/>
                  <a:gd name="T39" fmla="*/ 2147483647 h 588"/>
                  <a:gd name="T40" fmla="*/ 2147483647 w 545"/>
                  <a:gd name="T41" fmla="*/ 2147483647 h 588"/>
                  <a:gd name="T42" fmla="*/ 2147483647 w 545"/>
                  <a:gd name="T43" fmla="*/ 2147483647 h 588"/>
                  <a:gd name="T44" fmla="*/ 2147483647 w 545"/>
                  <a:gd name="T45" fmla="*/ 2147483647 h 588"/>
                  <a:gd name="T46" fmla="*/ 2147483647 w 545"/>
                  <a:gd name="T47" fmla="*/ 2147483647 h 588"/>
                  <a:gd name="T48" fmla="*/ 2147483647 w 545"/>
                  <a:gd name="T49" fmla="*/ 2147483647 h 588"/>
                  <a:gd name="T50" fmla="*/ 2147483647 w 545"/>
                  <a:gd name="T51" fmla="*/ 2147483647 h 588"/>
                  <a:gd name="T52" fmla="*/ 2147483647 w 545"/>
                  <a:gd name="T53" fmla="*/ 2147483647 h 588"/>
                  <a:gd name="T54" fmla="*/ 2147483647 w 545"/>
                  <a:gd name="T55" fmla="*/ 2147483647 h 588"/>
                  <a:gd name="T56" fmla="*/ 2147483647 w 545"/>
                  <a:gd name="T57" fmla="*/ 2147483647 h 588"/>
                  <a:gd name="T58" fmla="*/ 2147483647 w 545"/>
                  <a:gd name="T59" fmla="*/ 2147483647 h 588"/>
                  <a:gd name="T60" fmla="*/ 2147483647 w 545"/>
                  <a:gd name="T61" fmla="*/ 2147483647 h 588"/>
                  <a:gd name="T62" fmla="*/ 2147483647 w 545"/>
                  <a:gd name="T63" fmla="*/ 2147483647 h 588"/>
                  <a:gd name="T64" fmla="*/ 2147483647 w 545"/>
                  <a:gd name="T65" fmla="*/ 2147483647 h 588"/>
                  <a:gd name="T66" fmla="*/ 2147483647 w 545"/>
                  <a:gd name="T67" fmla="*/ 2147483647 h 588"/>
                  <a:gd name="T68" fmla="*/ 2147483647 w 545"/>
                  <a:gd name="T69" fmla="*/ 2147483647 h 588"/>
                  <a:gd name="T70" fmla="*/ 2147483647 w 545"/>
                  <a:gd name="T71" fmla="*/ 2147483647 h 588"/>
                  <a:gd name="T72" fmla="*/ 2147483647 w 545"/>
                  <a:gd name="T73" fmla="*/ 2147483647 h 588"/>
                  <a:gd name="T74" fmla="*/ 2147483647 w 545"/>
                  <a:gd name="T75" fmla="*/ 2147483647 h 588"/>
                  <a:gd name="T76" fmla="*/ 2147483647 w 545"/>
                  <a:gd name="T77" fmla="*/ 2147483647 h 588"/>
                  <a:gd name="T78" fmla="*/ 2147483647 w 545"/>
                  <a:gd name="T79" fmla="*/ 2147483647 h 588"/>
                  <a:gd name="T80" fmla="*/ 2147483647 w 545"/>
                  <a:gd name="T81" fmla="*/ 2147483647 h 588"/>
                  <a:gd name="T82" fmla="*/ 2147483647 w 545"/>
                  <a:gd name="T83" fmla="*/ 2147483647 h 588"/>
                  <a:gd name="T84" fmla="*/ 2147483647 w 545"/>
                  <a:gd name="T85" fmla="*/ 2147483647 h 588"/>
                  <a:gd name="T86" fmla="*/ 2147483647 w 545"/>
                  <a:gd name="T87" fmla="*/ 2147483647 h 588"/>
                  <a:gd name="T88" fmla="*/ 2147483647 w 545"/>
                  <a:gd name="T89" fmla="*/ 2147483647 h 588"/>
                  <a:gd name="T90" fmla="*/ 2147483647 w 545"/>
                  <a:gd name="T91" fmla="*/ 2147483647 h 588"/>
                  <a:gd name="T92" fmla="*/ 2147483647 w 545"/>
                  <a:gd name="T93" fmla="*/ 2147483647 h 588"/>
                  <a:gd name="T94" fmla="*/ 2147483647 w 545"/>
                  <a:gd name="T95" fmla="*/ 2147483647 h 588"/>
                  <a:gd name="T96" fmla="*/ 0 w 545"/>
                  <a:gd name="T97" fmla="*/ 2147483647 h 5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5"/>
                  <a:gd name="T148" fmla="*/ 0 h 588"/>
                  <a:gd name="T149" fmla="*/ 545 w 545"/>
                  <a:gd name="T150" fmla="*/ 588 h 58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5" h="588">
                    <a:moveTo>
                      <a:pt x="0" y="99"/>
                    </a:moveTo>
                    <a:lnTo>
                      <a:pt x="21" y="99"/>
                    </a:lnTo>
                    <a:lnTo>
                      <a:pt x="71" y="50"/>
                    </a:lnTo>
                    <a:lnTo>
                      <a:pt x="64" y="21"/>
                    </a:lnTo>
                    <a:lnTo>
                      <a:pt x="170" y="21"/>
                    </a:lnTo>
                    <a:lnTo>
                      <a:pt x="212" y="28"/>
                    </a:lnTo>
                    <a:lnTo>
                      <a:pt x="283" y="14"/>
                    </a:lnTo>
                    <a:lnTo>
                      <a:pt x="304" y="0"/>
                    </a:lnTo>
                    <a:lnTo>
                      <a:pt x="304" y="43"/>
                    </a:lnTo>
                    <a:lnTo>
                      <a:pt x="319" y="57"/>
                    </a:lnTo>
                    <a:lnTo>
                      <a:pt x="347" y="128"/>
                    </a:lnTo>
                    <a:lnTo>
                      <a:pt x="368" y="156"/>
                    </a:lnTo>
                    <a:lnTo>
                      <a:pt x="382" y="191"/>
                    </a:lnTo>
                    <a:lnTo>
                      <a:pt x="482" y="213"/>
                    </a:lnTo>
                    <a:lnTo>
                      <a:pt x="538" y="276"/>
                    </a:lnTo>
                    <a:lnTo>
                      <a:pt x="545" y="312"/>
                    </a:lnTo>
                    <a:lnTo>
                      <a:pt x="538" y="326"/>
                    </a:lnTo>
                    <a:lnTo>
                      <a:pt x="538" y="411"/>
                    </a:lnTo>
                    <a:lnTo>
                      <a:pt x="453" y="397"/>
                    </a:lnTo>
                    <a:lnTo>
                      <a:pt x="432" y="376"/>
                    </a:lnTo>
                    <a:lnTo>
                      <a:pt x="397" y="404"/>
                    </a:lnTo>
                    <a:lnTo>
                      <a:pt x="347" y="454"/>
                    </a:lnTo>
                    <a:lnTo>
                      <a:pt x="312" y="447"/>
                    </a:lnTo>
                    <a:lnTo>
                      <a:pt x="290" y="454"/>
                    </a:lnTo>
                    <a:lnTo>
                      <a:pt x="262" y="461"/>
                    </a:lnTo>
                    <a:lnTo>
                      <a:pt x="241" y="447"/>
                    </a:lnTo>
                    <a:lnTo>
                      <a:pt x="198" y="482"/>
                    </a:lnTo>
                    <a:lnTo>
                      <a:pt x="163" y="482"/>
                    </a:lnTo>
                    <a:lnTo>
                      <a:pt x="134" y="510"/>
                    </a:lnTo>
                    <a:lnTo>
                      <a:pt x="134" y="567"/>
                    </a:lnTo>
                    <a:lnTo>
                      <a:pt x="113" y="567"/>
                    </a:lnTo>
                    <a:lnTo>
                      <a:pt x="99" y="567"/>
                    </a:lnTo>
                    <a:lnTo>
                      <a:pt x="78" y="588"/>
                    </a:lnTo>
                    <a:lnTo>
                      <a:pt x="71" y="574"/>
                    </a:lnTo>
                    <a:lnTo>
                      <a:pt x="78" y="524"/>
                    </a:lnTo>
                    <a:lnTo>
                      <a:pt x="49" y="496"/>
                    </a:lnTo>
                    <a:lnTo>
                      <a:pt x="21" y="475"/>
                    </a:lnTo>
                    <a:lnTo>
                      <a:pt x="21" y="439"/>
                    </a:lnTo>
                    <a:lnTo>
                      <a:pt x="64" y="418"/>
                    </a:lnTo>
                    <a:lnTo>
                      <a:pt x="85" y="411"/>
                    </a:lnTo>
                    <a:lnTo>
                      <a:pt x="113" y="312"/>
                    </a:lnTo>
                    <a:lnTo>
                      <a:pt x="163" y="326"/>
                    </a:lnTo>
                    <a:lnTo>
                      <a:pt x="156" y="284"/>
                    </a:lnTo>
                    <a:lnTo>
                      <a:pt x="149" y="262"/>
                    </a:lnTo>
                    <a:lnTo>
                      <a:pt x="85" y="227"/>
                    </a:lnTo>
                    <a:lnTo>
                      <a:pt x="99" y="184"/>
                    </a:lnTo>
                    <a:lnTo>
                      <a:pt x="85" y="156"/>
                    </a:lnTo>
                    <a:lnTo>
                      <a:pt x="64" y="163"/>
                    </a:lnTo>
                    <a:lnTo>
                      <a:pt x="0" y="99"/>
                    </a:lnTo>
                    <a:close/>
                  </a:path>
                </a:pathLst>
              </a:custGeom>
              <a:solidFill>
                <a:schemeClr val="bg1">
                  <a:lumMod val="65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3" name="Freeform 2"/>
              <p:cNvSpPr>
                <a:spLocks/>
              </p:cNvSpPr>
              <p:nvPr>
                <p:custDataLst>
                  <p:tags r:id="rId1"/>
                </p:custDataLst>
              </p:nvPr>
            </p:nvSpPr>
            <p:spPr bwMode="gray">
              <a:xfrm>
                <a:off x="4137522" y="3048369"/>
                <a:ext cx="307975" cy="163513"/>
              </a:xfrm>
              <a:custGeom>
                <a:avLst/>
                <a:gdLst>
                  <a:gd name="T0" fmla="*/ 0 w 204"/>
                  <a:gd name="T1" fmla="*/ 137436 h 108"/>
                  <a:gd name="T2" fmla="*/ 3237 w 204"/>
                  <a:gd name="T3" fmla="*/ 30721 h 108"/>
                  <a:gd name="T4" fmla="*/ 87406 w 204"/>
                  <a:gd name="T5" fmla="*/ 16169 h 108"/>
                  <a:gd name="T6" fmla="*/ 150532 w 204"/>
                  <a:gd name="T7" fmla="*/ 1617 h 108"/>
                  <a:gd name="T8" fmla="*/ 169956 w 204"/>
                  <a:gd name="T9" fmla="*/ 0 h 108"/>
                  <a:gd name="T10" fmla="*/ 241176 w 204"/>
                  <a:gd name="T11" fmla="*/ 50124 h 108"/>
                  <a:gd name="T12" fmla="*/ 247650 w 204"/>
                  <a:gd name="T13" fmla="*/ 25870 h 108"/>
                  <a:gd name="T14" fmla="*/ 257362 w 204"/>
                  <a:gd name="T15" fmla="*/ 40422 h 108"/>
                  <a:gd name="T16" fmla="*/ 294590 w 204"/>
                  <a:gd name="T17" fmla="*/ 6468 h 108"/>
                  <a:gd name="T18" fmla="*/ 330200 w 204"/>
                  <a:gd name="T19" fmla="*/ 116417 h 108"/>
                  <a:gd name="T20" fmla="*/ 330200 w 204"/>
                  <a:gd name="T21" fmla="*/ 169774 h 108"/>
                  <a:gd name="T22" fmla="*/ 284878 w 204"/>
                  <a:gd name="T23" fmla="*/ 166541 h 108"/>
                  <a:gd name="T24" fmla="*/ 267074 w 204"/>
                  <a:gd name="T25" fmla="*/ 135819 h 108"/>
                  <a:gd name="T26" fmla="*/ 223371 w 204"/>
                  <a:gd name="T27" fmla="*/ 147138 h 108"/>
                  <a:gd name="T28" fmla="*/ 213659 w 204"/>
                  <a:gd name="T29" fmla="*/ 135819 h 108"/>
                  <a:gd name="T30" fmla="*/ 192617 w 204"/>
                  <a:gd name="T31" fmla="*/ 147138 h 108"/>
                  <a:gd name="T32" fmla="*/ 178049 w 204"/>
                  <a:gd name="T33" fmla="*/ 126118 h 108"/>
                  <a:gd name="T34" fmla="*/ 150532 w 204"/>
                  <a:gd name="T35" fmla="*/ 174625 h 108"/>
                  <a:gd name="T36" fmla="*/ 131109 w 204"/>
                  <a:gd name="T37" fmla="*/ 160073 h 108"/>
                  <a:gd name="T38" fmla="*/ 77694 w 204"/>
                  <a:gd name="T39" fmla="*/ 150372 h 108"/>
                  <a:gd name="T40" fmla="*/ 43703 w 204"/>
                  <a:gd name="T41" fmla="*/ 145521 h 108"/>
                  <a:gd name="T42" fmla="*/ 22661 w 204"/>
                  <a:gd name="T43" fmla="*/ 135819 h 108"/>
                  <a:gd name="T44" fmla="*/ 0 w 204"/>
                  <a:gd name="T45" fmla="*/ 137436 h 10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04"/>
                  <a:gd name="T70" fmla="*/ 0 h 108"/>
                  <a:gd name="T71" fmla="*/ 204 w 204"/>
                  <a:gd name="T72" fmla="*/ 108 h 10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04" h="108">
                    <a:moveTo>
                      <a:pt x="0" y="85"/>
                    </a:moveTo>
                    <a:lnTo>
                      <a:pt x="2" y="19"/>
                    </a:lnTo>
                    <a:lnTo>
                      <a:pt x="54" y="10"/>
                    </a:lnTo>
                    <a:lnTo>
                      <a:pt x="93" y="1"/>
                    </a:lnTo>
                    <a:lnTo>
                      <a:pt x="105" y="0"/>
                    </a:lnTo>
                    <a:lnTo>
                      <a:pt x="149" y="31"/>
                    </a:lnTo>
                    <a:lnTo>
                      <a:pt x="153" y="16"/>
                    </a:lnTo>
                    <a:lnTo>
                      <a:pt x="159" y="25"/>
                    </a:lnTo>
                    <a:lnTo>
                      <a:pt x="182" y="4"/>
                    </a:lnTo>
                    <a:lnTo>
                      <a:pt x="204" y="72"/>
                    </a:lnTo>
                    <a:lnTo>
                      <a:pt x="204" y="105"/>
                    </a:lnTo>
                    <a:lnTo>
                      <a:pt x="176" y="103"/>
                    </a:lnTo>
                    <a:lnTo>
                      <a:pt x="165" y="84"/>
                    </a:lnTo>
                    <a:lnTo>
                      <a:pt x="138" y="91"/>
                    </a:lnTo>
                    <a:lnTo>
                      <a:pt x="132" y="84"/>
                    </a:lnTo>
                    <a:lnTo>
                      <a:pt x="119" y="91"/>
                    </a:lnTo>
                    <a:lnTo>
                      <a:pt x="110" y="78"/>
                    </a:lnTo>
                    <a:lnTo>
                      <a:pt x="93" y="108"/>
                    </a:lnTo>
                    <a:lnTo>
                      <a:pt x="81" y="99"/>
                    </a:lnTo>
                    <a:lnTo>
                      <a:pt x="48" y="93"/>
                    </a:lnTo>
                    <a:lnTo>
                      <a:pt x="27" y="90"/>
                    </a:lnTo>
                    <a:lnTo>
                      <a:pt x="14" y="84"/>
                    </a:lnTo>
                    <a:lnTo>
                      <a:pt x="0" y="85"/>
                    </a:lnTo>
                    <a:close/>
                  </a:path>
                </a:pathLst>
              </a:custGeom>
              <a:solidFill>
                <a:srgbClr val="FFFFFF">
                  <a:lumMod val="65000"/>
                </a:srgbClr>
              </a:solidFill>
              <a:ln w="9525" cap="flat" cmpd="sng">
                <a:no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7" name="Freeform 3"/>
              <p:cNvSpPr>
                <a:spLocks/>
              </p:cNvSpPr>
              <p:nvPr/>
            </p:nvSpPr>
            <p:spPr bwMode="gray">
              <a:xfrm>
                <a:off x="5624057" y="2312166"/>
                <a:ext cx="1003775" cy="1154852"/>
              </a:xfrm>
              <a:custGeom>
                <a:avLst/>
                <a:gdLst>
                  <a:gd name="T0" fmla="*/ 2147483647 w 793"/>
                  <a:gd name="T1" fmla="*/ 2147483647 h 914"/>
                  <a:gd name="T2" fmla="*/ 2147483647 w 793"/>
                  <a:gd name="T3" fmla="*/ 2147483647 h 914"/>
                  <a:gd name="T4" fmla="*/ 2147483647 w 793"/>
                  <a:gd name="T5" fmla="*/ 2147483647 h 914"/>
                  <a:gd name="T6" fmla="*/ 2147483647 w 793"/>
                  <a:gd name="T7" fmla="*/ 2147483647 h 914"/>
                  <a:gd name="T8" fmla="*/ 2147483647 w 793"/>
                  <a:gd name="T9" fmla="*/ 2147483647 h 914"/>
                  <a:gd name="T10" fmla="*/ 2147483647 w 793"/>
                  <a:gd name="T11" fmla="*/ 2147483647 h 914"/>
                  <a:gd name="T12" fmla="*/ 2147483647 w 793"/>
                  <a:gd name="T13" fmla="*/ 2147483647 h 914"/>
                  <a:gd name="T14" fmla="*/ 0 w 793"/>
                  <a:gd name="T15" fmla="*/ 2147483647 h 914"/>
                  <a:gd name="T16" fmla="*/ 2147483647 w 793"/>
                  <a:gd name="T17" fmla="*/ 2147483647 h 914"/>
                  <a:gd name="T18" fmla="*/ 2147483647 w 793"/>
                  <a:gd name="T19" fmla="*/ 2147483647 h 914"/>
                  <a:gd name="T20" fmla="*/ 2147483647 w 793"/>
                  <a:gd name="T21" fmla="*/ 2147483647 h 914"/>
                  <a:gd name="T22" fmla="*/ 2147483647 w 793"/>
                  <a:gd name="T23" fmla="*/ 2147483647 h 914"/>
                  <a:gd name="T24" fmla="*/ 2147483647 w 793"/>
                  <a:gd name="T25" fmla="*/ 2147483647 h 914"/>
                  <a:gd name="T26" fmla="*/ 2147483647 w 793"/>
                  <a:gd name="T27" fmla="*/ 2147483647 h 914"/>
                  <a:gd name="T28" fmla="*/ 2147483647 w 793"/>
                  <a:gd name="T29" fmla="*/ 2147483647 h 914"/>
                  <a:gd name="T30" fmla="*/ 2147483647 w 793"/>
                  <a:gd name="T31" fmla="*/ 2147483647 h 914"/>
                  <a:gd name="T32" fmla="*/ 2147483647 w 793"/>
                  <a:gd name="T33" fmla="*/ 2147483647 h 914"/>
                  <a:gd name="T34" fmla="*/ 2147483647 w 793"/>
                  <a:gd name="T35" fmla="*/ 2147483647 h 914"/>
                  <a:gd name="T36" fmla="*/ 2147483647 w 793"/>
                  <a:gd name="T37" fmla="*/ 2147483647 h 914"/>
                  <a:gd name="T38" fmla="*/ 2147483647 w 793"/>
                  <a:gd name="T39" fmla="*/ 2147483647 h 914"/>
                  <a:gd name="T40" fmla="*/ 2147483647 w 793"/>
                  <a:gd name="T41" fmla="*/ 2147483647 h 914"/>
                  <a:gd name="T42" fmla="*/ 2147483647 w 793"/>
                  <a:gd name="T43" fmla="*/ 2147483647 h 914"/>
                  <a:gd name="T44" fmla="*/ 2147483647 w 793"/>
                  <a:gd name="T45" fmla="*/ 2147483647 h 914"/>
                  <a:gd name="T46" fmla="*/ 2147483647 w 793"/>
                  <a:gd name="T47" fmla="*/ 2147483647 h 914"/>
                  <a:gd name="T48" fmla="*/ 2147483647 w 793"/>
                  <a:gd name="T49" fmla="*/ 2147483647 h 914"/>
                  <a:gd name="T50" fmla="*/ 2147483647 w 793"/>
                  <a:gd name="T51" fmla="*/ 0 h 914"/>
                  <a:gd name="T52" fmla="*/ 2147483647 w 793"/>
                  <a:gd name="T53" fmla="*/ 2147483647 h 914"/>
                  <a:gd name="T54" fmla="*/ 2147483647 w 793"/>
                  <a:gd name="T55" fmla="*/ 2147483647 h 914"/>
                  <a:gd name="T56" fmla="*/ 2147483647 w 793"/>
                  <a:gd name="T57" fmla="*/ 2147483647 h 914"/>
                  <a:gd name="T58" fmla="*/ 2147483647 w 793"/>
                  <a:gd name="T59" fmla="*/ 2147483647 h 914"/>
                  <a:gd name="T60" fmla="*/ 2147483647 w 793"/>
                  <a:gd name="T61" fmla="*/ 2147483647 h 914"/>
                  <a:gd name="T62" fmla="*/ 2147483647 w 793"/>
                  <a:gd name="T63" fmla="*/ 2147483647 h 914"/>
                  <a:gd name="T64" fmla="*/ 2147483647 w 793"/>
                  <a:gd name="T65" fmla="*/ 2147483647 h 914"/>
                  <a:gd name="T66" fmla="*/ 2147483647 w 793"/>
                  <a:gd name="T67" fmla="*/ 2147483647 h 914"/>
                  <a:gd name="T68" fmla="*/ 2147483647 w 793"/>
                  <a:gd name="T69" fmla="*/ 2147483647 h 914"/>
                  <a:gd name="T70" fmla="*/ 2147483647 w 793"/>
                  <a:gd name="T71" fmla="*/ 2147483647 h 914"/>
                  <a:gd name="T72" fmla="*/ 2147483647 w 793"/>
                  <a:gd name="T73" fmla="*/ 2147483647 h 914"/>
                  <a:gd name="T74" fmla="*/ 2147483647 w 793"/>
                  <a:gd name="T75" fmla="*/ 2147483647 h 914"/>
                  <a:gd name="T76" fmla="*/ 2147483647 w 793"/>
                  <a:gd name="T77" fmla="*/ 2147483647 h 914"/>
                  <a:gd name="T78" fmla="*/ 2147483647 w 793"/>
                  <a:gd name="T79" fmla="*/ 2147483647 h 914"/>
                  <a:gd name="T80" fmla="*/ 2147483647 w 793"/>
                  <a:gd name="T81" fmla="*/ 2147483647 h 914"/>
                  <a:gd name="T82" fmla="*/ 2147483647 w 793"/>
                  <a:gd name="T83" fmla="*/ 2147483647 h 914"/>
                  <a:gd name="T84" fmla="*/ 2147483647 w 793"/>
                  <a:gd name="T85" fmla="*/ 2147483647 h 914"/>
                  <a:gd name="T86" fmla="*/ 2147483647 w 793"/>
                  <a:gd name="T87" fmla="*/ 2147483647 h 914"/>
                  <a:gd name="T88" fmla="*/ 2147483647 w 793"/>
                  <a:gd name="T89" fmla="*/ 2147483647 h 914"/>
                  <a:gd name="T90" fmla="*/ 2147483647 w 793"/>
                  <a:gd name="T91" fmla="*/ 2147483647 h 914"/>
                  <a:gd name="T92" fmla="*/ 2147483647 w 793"/>
                  <a:gd name="T93" fmla="*/ 2147483647 h 914"/>
                  <a:gd name="T94" fmla="*/ 2147483647 w 793"/>
                  <a:gd name="T95" fmla="*/ 2147483647 h 914"/>
                  <a:gd name="T96" fmla="*/ 2147483647 w 793"/>
                  <a:gd name="T97" fmla="*/ 2147483647 h 914"/>
                  <a:gd name="T98" fmla="*/ 2147483647 w 793"/>
                  <a:gd name="T99" fmla="*/ 2147483647 h 914"/>
                  <a:gd name="T100" fmla="*/ 2147483647 w 793"/>
                  <a:gd name="T101" fmla="*/ 2147483647 h 914"/>
                  <a:gd name="T102" fmla="*/ 2147483647 w 793"/>
                  <a:gd name="T103" fmla="*/ 2147483647 h 914"/>
                  <a:gd name="T104" fmla="*/ 2147483647 w 793"/>
                  <a:gd name="T105" fmla="*/ 2147483647 h 914"/>
                  <a:gd name="T106" fmla="*/ 2147483647 w 793"/>
                  <a:gd name="T107" fmla="*/ 2147483647 h 914"/>
                  <a:gd name="T108" fmla="*/ 2147483647 w 793"/>
                  <a:gd name="T109" fmla="*/ 2147483647 h 914"/>
                  <a:gd name="T110" fmla="*/ 2147483647 w 793"/>
                  <a:gd name="T111" fmla="*/ 2147483647 h 9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93"/>
                  <a:gd name="T169" fmla="*/ 0 h 914"/>
                  <a:gd name="T170" fmla="*/ 793 w 793"/>
                  <a:gd name="T171" fmla="*/ 914 h 91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93" h="914">
                    <a:moveTo>
                      <a:pt x="156" y="815"/>
                    </a:moveTo>
                    <a:lnTo>
                      <a:pt x="141" y="701"/>
                    </a:lnTo>
                    <a:lnTo>
                      <a:pt x="99" y="694"/>
                    </a:lnTo>
                    <a:lnTo>
                      <a:pt x="78" y="673"/>
                    </a:lnTo>
                    <a:lnTo>
                      <a:pt x="28" y="645"/>
                    </a:lnTo>
                    <a:lnTo>
                      <a:pt x="28" y="623"/>
                    </a:lnTo>
                    <a:lnTo>
                      <a:pt x="21" y="574"/>
                    </a:lnTo>
                    <a:lnTo>
                      <a:pt x="0" y="538"/>
                    </a:lnTo>
                    <a:lnTo>
                      <a:pt x="21" y="496"/>
                    </a:lnTo>
                    <a:lnTo>
                      <a:pt x="49" y="503"/>
                    </a:lnTo>
                    <a:lnTo>
                      <a:pt x="92" y="503"/>
                    </a:lnTo>
                    <a:lnTo>
                      <a:pt x="127" y="482"/>
                    </a:lnTo>
                    <a:lnTo>
                      <a:pt x="177" y="468"/>
                    </a:lnTo>
                    <a:lnTo>
                      <a:pt x="198" y="496"/>
                    </a:lnTo>
                    <a:lnTo>
                      <a:pt x="283" y="446"/>
                    </a:lnTo>
                    <a:lnTo>
                      <a:pt x="283" y="439"/>
                    </a:lnTo>
                    <a:lnTo>
                      <a:pt x="311" y="439"/>
                    </a:lnTo>
                    <a:lnTo>
                      <a:pt x="375" y="347"/>
                    </a:lnTo>
                    <a:lnTo>
                      <a:pt x="404" y="340"/>
                    </a:lnTo>
                    <a:lnTo>
                      <a:pt x="432" y="319"/>
                    </a:lnTo>
                    <a:lnTo>
                      <a:pt x="439" y="297"/>
                    </a:lnTo>
                    <a:lnTo>
                      <a:pt x="446" y="241"/>
                    </a:lnTo>
                    <a:lnTo>
                      <a:pt x="474" y="170"/>
                    </a:lnTo>
                    <a:lnTo>
                      <a:pt x="446" y="163"/>
                    </a:lnTo>
                    <a:lnTo>
                      <a:pt x="446" y="106"/>
                    </a:lnTo>
                    <a:lnTo>
                      <a:pt x="609" y="0"/>
                    </a:lnTo>
                    <a:lnTo>
                      <a:pt x="616" y="35"/>
                    </a:lnTo>
                    <a:lnTo>
                      <a:pt x="602" y="156"/>
                    </a:lnTo>
                    <a:lnTo>
                      <a:pt x="588" y="177"/>
                    </a:lnTo>
                    <a:lnTo>
                      <a:pt x="574" y="191"/>
                    </a:lnTo>
                    <a:lnTo>
                      <a:pt x="574" y="290"/>
                    </a:lnTo>
                    <a:lnTo>
                      <a:pt x="531" y="305"/>
                    </a:lnTo>
                    <a:lnTo>
                      <a:pt x="581" y="326"/>
                    </a:lnTo>
                    <a:lnTo>
                      <a:pt x="630" y="382"/>
                    </a:lnTo>
                    <a:lnTo>
                      <a:pt x="687" y="382"/>
                    </a:lnTo>
                    <a:lnTo>
                      <a:pt x="722" y="368"/>
                    </a:lnTo>
                    <a:lnTo>
                      <a:pt x="772" y="397"/>
                    </a:lnTo>
                    <a:lnTo>
                      <a:pt x="765" y="460"/>
                    </a:lnTo>
                    <a:lnTo>
                      <a:pt x="765" y="482"/>
                    </a:lnTo>
                    <a:lnTo>
                      <a:pt x="793" y="510"/>
                    </a:lnTo>
                    <a:lnTo>
                      <a:pt x="765" y="560"/>
                    </a:lnTo>
                    <a:lnTo>
                      <a:pt x="758" y="574"/>
                    </a:lnTo>
                    <a:lnTo>
                      <a:pt x="730" y="602"/>
                    </a:lnTo>
                    <a:lnTo>
                      <a:pt x="722" y="631"/>
                    </a:lnTo>
                    <a:lnTo>
                      <a:pt x="673" y="673"/>
                    </a:lnTo>
                    <a:lnTo>
                      <a:pt x="602" y="772"/>
                    </a:lnTo>
                    <a:lnTo>
                      <a:pt x="595" y="794"/>
                    </a:lnTo>
                    <a:lnTo>
                      <a:pt x="552" y="914"/>
                    </a:lnTo>
                    <a:lnTo>
                      <a:pt x="460" y="864"/>
                    </a:lnTo>
                    <a:lnTo>
                      <a:pt x="389" y="808"/>
                    </a:lnTo>
                    <a:lnTo>
                      <a:pt x="347" y="794"/>
                    </a:lnTo>
                    <a:lnTo>
                      <a:pt x="326" y="801"/>
                    </a:lnTo>
                    <a:lnTo>
                      <a:pt x="283" y="822"/>
                    </a:lnTo>
                    <a:lnTo>
                      <a:pt x="212" y="843"/>
                    </a:lnTo>
                    <a:lnTo>
                      <a:pt x="177" y="836"/>
                    </a:lnTo>
                    <a:lnTo>
                      <a:pt x="156" y="815"/>
                    </a:lnTo>
                    <a:close/>
                  </a:path>
                </a:pathLst>
              </a:custGeom>
              <a:solidFill>
                <a:schemeClr val="bg1">
                  <a:lumMod val="65000"/>
                </a:schemeClr>
              </a:solidFill>
              <a:ln w="9525">
                <a:solidFill>
                  <a:srgbClr val="1A1A7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0" name="Freeform 17"/>
              <p:cNvSpPr>
                <a:spLocks/>
              </p:cNvSpPr>
              <p:nvPr/>
            </p:nvSpPr>
            <p:spPr bwMode="gray">
              <a:xfrm>
                <a:off x="6301643" y="1971196"/>
                <a:ext cx="1487129" cy="1845687"/>
              </a:xfrm>
              <a:custGeom>
                <a:avLst/>
                <a:gdLst>
                  <a:gd name="T0" fmla="*/ 2147483647 w 1176"/>
                  <a:gd name="T1" fmla="*/ 2147483647 h 1460"/>
                  <a:gd name="T2" fmla="*/ 2147483647 w 1176"/>
                  <a:gd name="T3" fmla="*/ 2147483647 h 1460"/>
                  <a:gd name="T4" fmla="*/ 2147483647 w 1176"/>
                  <a:gd name="T5" fmla="*/ 2147483647 h 1460"/>
                  <a:gd name="T6" fmla="*/ 2147483647 w 1176"/>
                  <a:gd name="T7" fmla="*/ 2147483647 h 1460"/>
                  <a:gd name="T8" fmla="*/ 2147483647 w 1176"/>
                  <a:gd name="T9" fmla="*/ 2147483647 h 1460"/>
                  <a:gd name="T10" fmla="*/ 2147483647 w 1176"/>
                  <a:gd name="T11" fmla="*/ 2147483647 h 1460"/>
                  <a:gd name="T12" fmla="*/ 2147483647 w 1176"/>
                  <a:gd name="T13" fmla="*/ 2147483647 h 1460"/>
                  <a:gd name="T14" fmla="*/ 2147483647 w 1176"/>
                  <a:gd name="T15" fmla="*/ 2147483647 h 1460"/>
                  <a:gd name="T16" fmla="*/ 2147483647 w 1176"/>
                  <a:gd name="T17" fmla="*/ 2147483647 h 1460"/>
                  <a:gd name="T18" fmla="*/ 2147483647 w 1176"/>
                  <a:gd name="T19" fmla="*/ 2147483647 h 1460"/>
                  <a:gd name="T20" fmla="*/ 2147483647 w 1176"/>
                  <a:gd name="T21" fmla="*/ 2147483647 h 1460"/>
                  <a:gd name="T22" fmla="*/ 2147483647 w 1176"/>
                  <a:gd name="T23" fmla="*/ 2147483647 h 1460"/>
                  <a:gd name="T24" fmla="*/ 2147483647 w 1176"/>
                  <a:gd name="T25" fmla="*/ 2147483647 h 1460"/>
                  <a:gd name="T26" fmla="*/ 2147483647 w 1176"/>
                  <a:gd name="T27" fmla="*/ 2147483647 h 1460"/>
                  <a:gd name="T28" fmla="*/ 2147483647 w 1176"/>
                  <a:gd name="T29" fmla="*/ 2147483647 h 1460"/>
                  <a:gd name="T30" fmla="*/ 2147483647 w 1176"/>
                  <a:gd name="T31" fmla="*/ 2147483647 h 1460"/>
                  <a:gd name="T32" fmla="*/ 2147483647 w 1176"/>
                  <a:gd name="T33" fmla="*/ 2147483647 h 1460"/>
                  <a:gd name="T34" fmla="*/ 2147483647 w 1176"/>
                  <a:gd name="T35" fmla="*/ 0 h 1460"/>
                  <a:gd name="T36" fmla="*/ 2147483647 w 1176"/>
                  <a:gd name="T37" fmla="*/ 2147483647 h 1460"/>
                  <a:gd name="T38" fmla="*/ 2147483647 w 1176"/>
                  <a:gd name="T39" fmla="*/ 2147483647 h 1460"/>
                  <a:gd name="T40" fmla="*/ 2147483647 w 1176"/>
                  <a:gd name="T41" fmla="*/ 2147483647 h 1460"/>
                  <a:gd name="T42" fmla="*/ 2147483647 w 1176"/>
                  <a:gd name="T43" fmla="*/ 2147483647 h 1460"/>
                  <a:gd name="T44" fmla="*/ 2147483647 w 1176"/>
                  <a:gd name="T45" fmla="*/ 2147483647 h 1460"/>
                  <a:gd name="T46" fmla="*/ 2147483647 w 1176"/>
                  <a:gd name="T47" fmla="*/ 2147483647 h 1460"/>
                  <a:gd name="T48" fmla="*/ 2147483647 w 1176"/>
                  <a:gd name="T49" fmla="*/ 2147483647 h 1460"/>
                  <a:gd name="T50" fmla="*/ 2147483647 w 1176"/>
                  <a:gd name="T51" fmla="*/ 2147483647 h 1460"/>
                  <a:gd name="T52" fmla="*/ 2147483647 w 1176"/>
                  <a:gd name="T53" fmla="*/ 2147483647 h 1460"/>
                  <a:gd name="T54" fmla="*/ 2147483647 w 1176"/>
                  <a:gd name="T55" fmla="*/ 2147483647 h 1460"/>
                  <a:gd name="T56" fmla="*/ 2147483647 w 1176"/>
                  <a:gd name="T57" fmla="*/ 2147483647 h 1460"/>
                  <a:gd name="T58" fmla="*/ 2147483647 w 1176"/>
                  <a:gd name="T59" fmla="*/ 2147483647 h 1460"/>
                  <a:gd name="T60" fmla="*/ 2147483647 w 1176"/>
                  <a:gd name="T61" fmla="*/ 2147483647 h 1460"/>
                  <a:gd name="T62" fmla="*/ 2147483647 w 1176"/>
                  <a:gd name="T63" fmla="*/ 2147483647 h 1460"/>
                  <a:gd name="T64" fmla="*/ 2147483647 w 1176"/>
                  <a:gd name="T65" fmla="*/ 2147483647 h 1460"/>
                  <a:gd name="T66" fmla="*/ 2147483647 w 1176"/>
                  <a:gd name="T67" fmla="*/ 2147483647 h 1460"/>
                  <a:gd name="T68" fmla="*/ 2147483647 w 1176"/>
                  <a:gd name="T69" fmla="*/ 2147483647 h 1460"/>
                  <a:gd name="T70" fmla="*/ 2147483647 w 1176"/>
                  <a:gd name="T71" fmla="*/ 2147483647 h 1460"/>
                  <a:gd name="T72" fmla="*/ 2147483647 w 1176"/>
                  <a:gd name="T73" fmla="*/ 2147483647 h 1460"/>
                  <a:gd name="T74" fmla="*/ 2147483647 w 1176"/>
                  <a:gd name="T75" fmla="*/ 2147483647 h 146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76"/>
                  <a:gd name="T115" fmla="*/ 0 h 1460"/>
                  <a:gd name="T116" fmla="*/ 1176 w 1176"/>
                  <a:gd name="T117" fmla="*/ 1460 h 146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76" h="1460">
                    <a:moveTo>
                      <a:pt x="21" y="1184"/>
                    </a:moveTo>
                    <a:lnTo>
                      <a:pt x="64" y="1064"/>
                    </a:lnTo>
                    <a:lnTo>
                      <a:pt x="71" y="1042"/>
                    </a:lnTo>
                    <a:lnTo>
                      <a:pt x="142" y="943"/>
                    </a:lnTo>
                    <a:lnTo>
                      <a:pt x="191" y="901"/>
                    </a:lnTo>
                    <a:lnTo>
                      <a:pt x="199" y="872"/>
                    </a:lnTo>
                    <a:lnTo>
                      <a:pt x="227" y="844"/>
                    </a:lnTo>
                    <a:lnTo>
                      <a:pt x="234" y="830"/>
                    </a:lnTo>
                    <a:lnTo>
                      <a:pt x="262" y="780"/>
                    </a:lnTo>
                    <a:lnTo>
                      <a:pt x="234" y="752"/>
                    </a:lnTo>
                    <a:lnTo>
                      <a:pt x="234" y="730"/>
                    </a:lnTo>
                    <a:lnTo>
                      <a:pt x="241" y="667"/>
                    </a:lnTo>
                    <a:lnTo>
                      <a:pt x="191" y="638"/>
                    </a:lnTo>
                    <a:lnTo>
                      <a:pt x="156" y="652"/>
                    </a:lnTo>
                    <a:lnTo>
                      <a:pt x="99" y="652"/>
                    </a:lnTo>
                    <a:lnTo>
                      <a:pt x="50" y="596"/>
                    </a:lnTo>
                    <a:lnTo>
                      <a:pt x="0" y="575"/>
                    </a:lnTo>
                    <a:lnTo>
                      <a:pt x="43" y="560"/>
                    </a:lnTo>
                    <a:lnTo>
                      <a:pt x="43" y="461"/>
                    </a:lnTo>
                    <a:lnTo>
                      <a:pt x="57" y="447"/>
                    </a:lnTo>
                    <a:lnTo>
                      <a:pt x="71" y="426"/>
                    </a:lnTo>
                    <a:lnTo>
                      <a:pt x="85" y="305"/>
                    </a:lnTo>
                    <a:lnTo>
                      <a:pt x="78" y="270"/>
                    </a:lnTo>
                    <a:lnTo>
                      <a:pt x="92" y="185"/>
                    </a:lnTo>
                    <a:lnTo>
                      <a:pt x="99" y="135"/>
                    </a:lnTo>
                    <a:lnTo>
                      <a:pt x="43" y="15"/>
                    </a:lnTo>
                    <a:lnTo>
                      <a:pt x="85" y="15"/>
                    </a:lnTo>
                    <a:lnTo>
                      <a:pt x="128" y="29"/>
                    </a:lnTo>
                    <a:lnTo>
                      <a:pt x="206" y="50"/>
                    </a:lnTo>
                    <a:lnTo>
                      <a:pt x="241" y="57"/>
                    </a:lnTo>
                    <a:lnTo>
                      <a:pt x="333" y="29"/>
                    </a:lnTo>
                    <a:lnTo>
                      <a:pt x="418" y="43"/>
                    </a:lnTo>
                    <a:lnTo>
                      <a:pt x="439" y="43"/>
                    </a:lnTo>
                    <a:lnTo>
                      <a:pt x="468" y="57"/>
                    </a:lnTo>
                    <a:lnTo>
                      <a:pt x="517" y="36"/>
                    </a:lnTo>
                    <a:lnTo>
                      <a:pt x="610" y="0"/>
                    </a:lnTo>
                    <a:lnTo>
                      <a:pt x="787" y="206"/>
                    </a:lnTo>
                    <a:lnTo>
                      <a:pt x="815" y="277"/>
                    </a:lnTo>
                    <a:lnTo>
                      <a:pt x="787" y="291"/>
                    </a:lnTo>
                    <a:lnTo>
                      <a:pt x="751" y="334"/>
                    </a:lnTo>
                    <a:lnTo>
                      <a:pt x="794" y="348"/>
                    </a:lnTo>
                    <a:lnTo>
                      <a:pt x="858" y="390"/>
                    </a:lnTo>
                    <a:lnTo>
                      <a:pt x="836" y="461"/>
                    </a:lnTo>
                    <a:lnTo>
                      <a:pt x="872" y="539"/>
                    </a:lnTo>
                    <a:lnTo>
                      <a:pt x="921" y="660"/>
                    </a:lnTo>
                    <a:lnTo>
                      <a:pt x="928" y="738"/>
                    </a:lnTo>
                    <a:lnTo>
                      <a:pt x="1077" y="759"/>
                    </a:lnTo>
                    <a:lnTo>
                      <a:pt x="1077" y="837"/>
                    </a:lnTo>
                    <a:lnTo>
                      <a:pt x="1148" y="915"/>
                    </a:lnTo>
                    <a:lnTo>
                      <a:pt x="1176" y="1007"/>
                    </a:lnTo>
                    <a:lnTo>
                      <a:pt x="1176" y="1035"/>
                    </a:lnTo>
                    <a:lnTo>
                      <a:pt x="1155" y="1028"/>
                    </a:lnTo>
                    <a:lnTo>
                      <a:pt x="935" y="1028"/>
                    </a:lnTo>
                    <a:lnTo>
                      <a:pt x="935" y="1064"/>
                    </a:lnTo>
                    <a:lnTo>
                      <a:pt x="900" y="1064"/>
                    </a:lnTo>
                    <a:lnTo>
                      <a:pt x="843" y="1049"/>
                    </a:lnTo>
                    <a:lnTo>
                      <a:pt x="730" y="1064"/>
                    </a:lnTo>
                    <a:lnTo>
                      <a:pt x="695" y="1198"/>
                    </a:lnTo>
                    <a:lnTo>
                      <a:pt x="673" y="1198"/>
                    </a:lnTo>
                    <a:lnTo>
                      <a:pt x="638" y="1184"/>
                    </a:lnTo>
                    <a:lnTo>
                      <a:pt x="624" y="1085"/>
                    </a:lnTo>
                    <a:lnTo>
                      <a:pt x="524" y="1163"/>
                    </a:lnTo>
                    <a:lnTo>
                      <a:pt x="546" y="1276"/>
                    </a:lnTo>
                    <a:lnTo>
                      <a:pt x="439" y="1297"/>
                    </a:lnTo>
                    <a:lnTo>
                      <a:pt x="461" y="1361"/>
                    </a:lnTo>
                    <a:lnTo>
                      <a:pt x="432" y="1368"/>
                    </a:lnTo>
                    <a:lnTo>
                      <a:pt x="340" y="1397"/>
                    </a:lnTo>
                    <a:lnTo>
                      <a:pt x="312" y="1453"/>
                    </a:lnTo>
                    <a:lnTo>
                      <a:pt x="234" y="1446"/>
                    </a:lnTo>
                    <a:lnTo>
                      <a:pt x="184" y="1460"/>
                    </a:lnTo>
                    <a:lnTo>
                      <a:pt x="149" y="1439"/>
                    </a:lnTo>
                    <a:lnTo>
                      <a:pt x="128" y="1382"/>
                    </a:lnTo>
                    <a:lnTo>
                      <a:pt x="142" y="1326"/>
                    </a:lnTo>
                    <a:lnTo>
                      <a:pt x="114" y="1248"/>
                    </a:lnTo>
                    <a:lnTo>
                      <a:pt x="106" y="1234"/>
                    </a:lnTo>
                    <a:lnTo>
                      <a:pt x="43" y="1184"/>
                    </a:lnTo>
                    <a:lnTo>
                      <a:pt x="21" y="1184"/>
                    </a:lnTo>
                    <a:close/>
                  </a:path>
                </a:pathLst>
              </a:custGeom>
              <a:solidFill>
                <a:schemeClr val="bg1">
                  <a:lumMod val="65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6" name="Freeform 24"/>
              <p:cNvSpPr>
                <a:spLocks/>
              </p:cNvSpPr>
              <p:nvPr/>
            </p:nvSpPr>
            <p:spPr bwMode="gray">
              <a:xfrm>
                <a:off x="4906440" y="2662031"/>
                <a:ext cx="916297" cy="877628"/>
              </a:xfrm>
              <a:custGeom>
                <a:avLst/>
                <a:gdLst>
                  <a:gd name="T0" fmla="*/ 2147483647 w 723"/>
                  <a:gd name="T1" fmla="*/ 2147483647 h 695"/>
                  <a:gd name="T2" fmla="*/ 2147483647 w 723"/>
                  <a:gd name="T3" fmla="*/ 2147483647 h 695"/>
                  <a:gd name="T4" fmla="*/ 2147483647 w 723"/>
                  <a:gd name="T5" fmla="*/ 2147483647 h 695"/>
                  <a:gd name="T6" fmla="*/ 2147483647 w 723"/>
                  <a:gd name="T7" fmla="*/ 2147483647 h 695"/>
                  <a:gd name="T8" fmla="*/ 2147483647 w 723"/>
                  <a:gd name="T9" fmla="*/ 2147483647 h 695"/>
                  <a:gd name="T10" fmla="*/ 2147483647 w 723"/>
                  <a:gd name="T11" fmla="*/ 2147483647 h 695"/>
                  <a:gd name="T12" fmla="*/ 2147483647 w 723"/>
                  <a:gd name="T13" fmla="*/ 2147483647 h 695"/>
                  <a:gd name="T14" fmla="*/ 2147483647 w 723"/>
                  <a:gd name="T15" fmla="*/ 2147483647 h 695"/>
                  <a:gd name="T16" fmla="*/ 2147483647 w 723"/>
                  <a:gd name="T17" fmla="*/ 2147483647 h 695"/>
                  <a:gd name="T18" fmla="*/ 2147483647 w 723"/>
                  <a:gd name="T19" fmla="*/ 2147483647 h 695"/>
                  <a:gd name="T20" fmla="*/ 2147483647 w 723"/>
                  <a:gd name="T21" fmla="*/ 2147483647 h 695"/>
                  <a:gd name="T22" fmla="*/ 2147483647 w 723"/>
                  <a:gd name="T23" fmla="*/ 2147483647 h 695"/>
                  <a:gd name="T24" fmla="*/ 2147483647 w 723"/>
                  <a:gd name="T25" fmla="*/ 2147483647 h 695"/>
                  <a:gd name="T26" fmla="*/ 0 w 723"/>
                  <a:gd name="T27" fmla="*/ 2147483647 h 695"/>
                  <a:gd name="T28" fmla="*/ 2147483647 w 723"/>
                  <a:gd name="T29" fmla="*/ 2147483647 h 695"/>
                  <a:gd name="T30" fmla="*/ 2147483647 w 723"/>
                  <a:gd name="T31" fmla="*/ 2147483647 h 695"/>
                  <a:gd name="T32" fmla="*/ 2147483647 w 723"/>
                  <a:gd name="T33" fmla="*/ 2147483647 h 695"/>
                  <a:gd name="T34" fmla="*/ 2147483647 w 723"/>
                  <a:gd name="T35" fmla="*/ 2147483647 h 695"/>
                  <a:gd name="T36" fmla="*/ 2147483647 w 723"/>
                  <a:gd name="T37" fmla="*/ 2147483647 h 695"/>
                  <a:gd name="T38" fmla="*/ 2147483647 w 723"/>
                  <a:gd name="T39" fmla="*/ 2147483647 h 695"/>
                  <a:gd name="T40" fmla="*/ 2147483647 w 723"/>
                  <a:gd name="T41" fmla="*/ 2147483647 h 695"/>
                  <a:gd name="T42" fmla="*/ 2147483647 w 723"/>
                  <a:gd name="T43" fmla="*/ 2147483647 h 695"/>
                  <a:gd name="T44" fmla="*/ 2147483647 w 723"/>
                  <a:gd name="T45" fmla="*/ 2147483647 h 695"/>
                  <a:gd name="T46" fmla="*/ 2147483647 w 723"/>
                  <a:gd name="T47" fmla="*/ 2147483647 h 695"/>
                  <a:gd name="T48" fmla="*/ 2147483647 w 723"/>
                  <a:gd name="T49" fmla="*/ 2147483647 h 695"/>
                  <a:gd name="T50" fmla="*/ 2147483647 w 723"/>
                  <a:gd name="T51" fmla="*/ 2147483647 h 695"/>
                  <a:gd name="T52" fmla="*/ 2147483647 w 723"/>
                  <a:gd name="T53" fmla="*/ 2147483647 h 695"/>
                  <a:gd name="T54" fmla="*/ 2147483647 w 723"/>
                  <a:gd name="T55" fmla="*/ 2147483647 h 695"/>
                  <a:gd name="T56" fmla="*/ 2147483647 w 723"/>
                  <a:gd name="T57" fmla="*/ 2147483647 h 695"/>
                  <a:gd name="T58" fmla="*/ 2147483647 w 723"/>
                  <a:gd name="T59" fmla="*/ 0 h 695"/>
                  <a:gd name="T60" fmla="*/ 2147483647 w 723"/>
                  <a:gd name="T61" fmla="*/ 2147483647 h 695"/>
                  <a:gd name="T62" fmla="*/ 2147483647 w 723"/>
                  <a:gd name="T63" fmla="*/ 2147483647 h 695"/>
                  <a:gd name="T64" fmla="*/ 2147483647 w 723"/>
                  <a:gd name="T65" fmla="*/ 2147483647 h 695"/>
                  <a:gd name="T66" fmla="*/ 2147483647 w 723"/>
                  <a:gd name="T67" fmla="*/ 2147483647 h 695"/>
                  <a:gd name="T68" fmla="*/ 2147483647 w 723"/>
                  <a:gd name="T69" fmla="*/ 2147483647 h 695"/>
                  <a:gd name="T70" fmla="*/ 2147483647 w 723"/>
                  <a:gd name="T71" fmla="*/ 2147483647 h 695"/>
                  <a:gd name="T72" fmla="*/ 2147483647 w 723"/>
                  <a:gd name="T73" fmla="*/ 2147483647 h 695"/>
                  <a:gd name="T74" fmla="*/ 2147483647 w 723"/>
                  <a:gd name="T75" fmla="*/ 2147483647 h 695"/>
                  <a:gd name="T76" fmla="*/ 2147483647 w 723"/>
                  <a:gd name="T77" fmla="*/ 2147483647 h 695"/>
                  <a:gd name="T78" fmla="*/ 2147483647 w 723"/>
                  <a:gd name="T79" fmla="*/ 2147483647 h 695"/>
                  <a:gd name="T80" fmla="*/ 2147483647 w 723"/>
                  <a:gd name="T81" fmla="*/ 2147483647 h 695"/>
                  <a:gd name="T82" fmla="*/ 2147483647 w 723"/>
                  <a:gd name="T83" fmla="*/ 2147483647 h 695"/>
                  <a:gd name="T84" fmla="*/ 2147483647 w 723"/>
                  <a:gd name="T85" fmla="*/ 2147483647 h 695"/>
                  <a:gd name="T86" fmla="*/ 2147483647 w 723"/>
                  <a:gd name="T87" fmla="*/ 2147483647 h 695"/>
                  <a:gd name="T88" fmla="*/ 2147483647 w 723"/>
                  <a:gd name="T89" fmla="*/ 2147483647 h 695"/>
                  <a:gd name="T90" fmla="*/ 2147483647 w 723"/>
                  <a:gd name="T91" fmla="*/ 2147483647 h 695"/>
                  <a:gd name="T92" fmla="*/ 2147483647 w 723"/>
                  <a:gd name="T93" fmla="*/ 2147483647 h 695"/>
                  <a:gd name="T94" fmla="*/ 2147483647 w 723"/>
                  <a:gd name="T95" fmla="*/ 2147483647 h 695"/>
                  <a:gd name="T96" fmla="*/ 2147483647 w 723"/>
                  <a:gd name="T97" fmla="*/ 2147483647 h 695"/>
                  <a:gd name="T98" fmla="*/ 2147483647 w 723"/>
                  <a:gd name="T99" fmla="*/ 2147483647 h 695"/>
                  <a:gd name="T100" fmla="*/ 2147483647 w 723"/>
                  <a:gd name="T101" fmla="*/ 2147483647 h 695"/>
                  <a:gd name="T102" fmla="*/ 2147483647 w 723"/>
                  <a:gd name="T103" fmla="*/ 2147483647 h 695"/>
                  <a:gd name="T104" fmla="*/ 2147483647 w 723"/>
                  <a:gd name="T105" fmla="*/ 2147483647 h 695"/>
                  <a:gd name="T106" fmla="*/ 2147483647 w 723"/>
                  <a:gd name="T107" fmla="*/ 2147483647 h 695"/>
                  <a:gd name="T108" fmla="*/ 2147483647 w 723"/>
                  <a:gd name="T109" fmla="*/ 2147483647 h 695"/>
                  <a:gd name="T110" fmla="*/ 2147483647 w 723"/>
                  <a:gd name="T111" fmla="*/ 2147483647 h 695"/>
                  <a:gd name="T112" fmla="*/ 2147483647 w 723"/>
                  <a:gd name="T113" fmla="*/ 2147483647 h 69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23"/>
                  <a:gd name="T172" fmla="*/ 0 h 695"/>
                  <a:gd name="T173" fmla="*/ 723 w 723"/>
                  <a:gd name="T174" fmla="*/ 695 h 69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23" h="695">
                    <a:moveTo>
                      <a:pt x="156" y="546"/>
                    </a:moveTo>
                    <a:lnTo>
                      <a:pt x="163" y="532"/>
                    </a:lnTo>
                    <a:lnTo>
                      <a:pt x="141" y="518"/>
                    </a:lnTo>
                    <a:lnTo>
                      <a:pt x="156" y="482"/>
                    </a:lnTo>
                    <a:lnTo>
                      <a:pt x="149" y="461"/>
                    </a:lnTo>
                    <a:lnTo>
                      <a:pt x="127" y="468"/>
                    </a:lnTo>
                    <a:lnTo>
                      <a:pt x="127" y="454"/>
                    </a:lnTo>
                    <a:lnTo>
                      <a:pt x="99" y="425"/>
                    </a:lnTo>
                    <a:lnTo>
                      <a:pt x="71" y="418"/>
                    </a:lnTo>
                    <a:lnTo>
                      <a:pt x="64" y="369"/>
                    </a:lnTo>
                    <a:lnTo>
                      <a:pt x="71" y="333"/>
                    </a:lnTo>
                    <a:lnTo>
                      <a:pt x="49" y="298"/>
                    </a:lnTo>
                    <a:lnTo>
                      <a:pt x="28" y="284"/>
                    </a:lnTo>
                    <a:lnTo>
                      <a:pt x="0" y="220"/>
                    </a:lnTo>
                    <a:lnTo>
                      <a:pt x="42" y="156"/>
                    </a:lnTo>
                    <a:lnTo>
                      <a:pt x="42" y="71"/>
                    </a:lnTo>
                    <a:lnTo>
                      <a:pt x="49" y="57"/>
                    </a:lnTo>
                    <a:lnTo>
                      <a:pt x="113" y="71"/>
                    </a:lnTo>
                    <a:lnTo>
                      <a:pt x="120" y="78"/>
                    </a:lnTo>
                    <a:lnTo>
                      <a:pt x="191" y="78"/>
                    </a:lnTo>
                    <a:lnTo>
                      <a:pt x="198" y="92"/>
                    </a:lnTo>
                    <a:lnTo>
                      <a:pt x="227" y="85"/>
                    </a:lnTo>
                    <a:lnTo>
                      <a:pt x="241" y="64"/>
                    </a:lnTo>
                    <a:lnTo>
                      <a:pt x="297" y="64"/>
                    </a:lnTo>
                    <a:lnTo>
                      <a:pt x="326" y="64"/>
                    </a:lnTo>
                    <a:lnTo>
                      <a:pt x="326" y="78"/>
                    </a:lnTo>
                    <a:lnTo>
                      <a:pt x="390" y="78"/>
                    </a:lnTo>
                    <a:lnTo>
                      <a:pt x="460" y="92"/>
                    </a:lnTo>
                    <a:lnTo>
                      <a:pt x="439" y="21"/>
                    </a:lnTo>
                    <a:lnTo>
                      <a:pt x="503" y="0"/>
                    </a:lnTo>
                    <a:lnTo>
                      <a:pt x="517" y="21"/>
                    </a:lnTo>
                    <a:lnTo>
                      <a:pt x="517" y="43"/>
                    </a:lnTo>
                    <a:lnTo>
                      <a:pt x="552" y="85"/>
                    </a:lnTo>
                    <a:lnTo>
                      <a:pt x="574" y="92"/>
                    </a:lnTo>
                    <a:lnTo>
                      <a:pt x="588" y="163"/>
                    </a:lnTo>
                    <a:lnTo>
                      <a:pt x="588" y="220"/>
                    </a:lnTo>
                    <a:lnTo>
                      <a:pt x="567" y="262"/>
                    </a:lnTo>
                    <a:lnTo>
                      <a:pt x="588" y="298"/>
                    </a:lnTo>
                    <a:lnTo>
                      <a:pt x="595" y="347"/>
                    </a:lnTo>
                    <a:lnTo>
                      <a:pt x="595" y="369"/>
                    </a:lnTo>
                    <a:lnTo>
                      <a:pt x="645" y="397"/>
                    </a:lnTo>
                    <a:lnTo>
                      <a:pt x="666" y="418"/>
                    </a:lnTo>
                    <a:lnTo>
                      <a:pt x="708" y="425"/>
                    </a:lnTo>
                    <a:lnTo>
                      <a:pt x="723" y="539"/>
                    </a:lnTo>
                    <a:lnTo>
                      <a:pt x="666" y="539"/>
                    </a:lnTo>
                    <a:lnTo>
                      <a:pt x="609" y="624"/>
                    </a:lnTo>
                    <a:lnTo>
                      <a:pt x="574" y="666"/>
                    </a:lnTo>
                    <a:lnTo>
                      <a:pt x="545" y="688"/>
                    </a:lnTo>
                    <a:lnTo>
                      <a:pt x="496" y="695"/>
                    </a:lnTo>
                    <a:lnTo>
                      <a:pt x="382" y="666"/>
                    </a:lnTo>
                    <a:lnTo>
                      <a:pt x="304" y="659"/>
                    </a:lnTo>
                    <a:lnTo>
                      <a:pt x="255" y="659"/>
                    </a:lnTo>
                    <a:lnTo>
                      <a:pt x="198" y="645"/>
                    </a:lnTo>
                    <a:lnTo>
                      <a:pt x="177" y="603"/>
                    </a:lnTo>
                    <a:lnTo>
                      <a:pt x="170" y="581"/>
                    </a:lnTo>
                    <a:lnTo>
                      <a:pt x="149" y="560"/>
                    </a:lnTo>
                    <a:lnTo>
                      <a:pt x="156" y="546"/>
                    </a:lnTo>
                    <a:close/>
                  </a:path>
                </a:pathLst>
              </a:custGeom>
              <a:solidFill>
                <a:schemeClr val="bg1">
                  <a:lumMod val="65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7" name="Freeform 25"/>
              <p:cNvSpPr>
                <a:spLocks/>
              </p:cNvSpPr>
              <p:nvPr/>
            </p:nvSpPr>
            <p:spPr bwMode="gray">
              <a:xfrm>
                <a:off x="5239247" y="1792657"/>
                <a:ext cx="1182687" cy="1155700"/>
              </a:xfrm>
              <a:custGeom>
                <a:avLst/>
                <a:gdLst>
                  <a:gd name="T0" fmla="*/ 30 w 935"/>
                  <a:gd name="T1" fmla="*/ 640 h 914"/>
                  <a:gd name="T2" fmla="*/ 0 w 935"/>
                  <a:gd name="T3" fmla="*/ 586 h 914"/>
                  <a:gd name="T4" fmla="*/ 6 w 935"/>
                  <a:gd name="T5" fmla="*/ 556 h 914"/>
                  <a:gd name="T6" fmla="*/ 24 w 935"/>
                  <a:gd name="T7" fmla="*/ 544 h 914"/>
                  <a:gd name="T8" fmla="*/ 43 w 935"/>
                  <a:gd name="T9" fmla="*/ 489 h 914"/>
                  <a:gd name="T10" fmla="*/ 24 w 935"/>
                  <a:gd name="T11" fmla="*/ 483 h 914"/>
                  <a:gd name="T12" fmla="*/ 43 w 935"/>
                  <a:gd name="T13" fmla="*/ 435 h 914"/>
                  <a:gd name="T14" fmla="*/ 24 w 935"/>
                  <a:gd name="T15" fmla="*/ 380 h 914"/>
                  <a:gd name="T16" fmla="*/ 30 w 935"/>
                  <a:gd name="T17" fmla="*/ 284 h 914"/>
                  <a:gd name="T18" fmla="*/ 79 w 935"/>
                  <a:gd name="T19" fmla="*/ 193 h 914"/>
                  <a:gd name="T20" fmla="*/ 90 w 935"/>
                  <a:gd name="T21" fmla="*/ 163 h 914"/>
                  <a:gd name="T22" fmla="*/ 102 w 935"/>
                  <a:gd name="T23" fmla="*/ 139 h 914"/>
                  <a:gd name="T24" fmla="*/ 73 w 935"/>
                  <a:gd name="T25" fmla="*/ 78 h 914"/>
                  <a:gd name="T26" fmla="*/ 109 w 935"/>
                  <a:gd name="T27" fmla="*/ 12 h 914"/>
                  <a:gd name="T28" fmla="*/ 133 w 935"/>
                  <a:gd name="T29" fmla="*/ 0 h 914"/>
                  <a:gd name="T30" fmla="*/ 175 w 935"/>
                  <a:gd name="T31" fmla="*/ 61 h 914"/>
                  <a:gd name="T32" fmla="*/ 212 w 935"/>
                  <a:gd name="T33" fmla="*/ 127 h 914"/>
                  <a:gd name="T34" fmla="*/ 242 w 935"/>
                  <a:gd name="T35" fmla="*/ 151 h 914"/>
                  <a:gd name="T36" fmla="*/ 260 w 935"/>
                  <a:gd name="T37" fmla="*/ 163 h 914"/>
                  <a:gd name="T38" fmla="*/ 290 w 935"/>
                  <a:gd name="T39" fmla="*/ 187 h 914"/>
                  <a:gd name="T40" fmla="*/ 339 w 935"/>
                  <a:gd name="T41" fmla="*/ 229 h 914"/>
                  <a:gd name="T42" fmla="*/ 363 w 935"/>
                  <a:gd name="T43" fmla="*/ 253 h 914"/>
                  <a:gd name="T44" fmla="*/ 429 w 935"/>
                  <a:gd name="T45" fmla="*/ 223 h 914"/>
                  <a:gd name="T46" fmla="*/ 453 w 935"/>
                  <a:gd name="T47" fmla="*/ 266 h 914"/>
                  <a:gd name="T48" fmla="*/ 496 w 935"/>
                  <a:gd name="T49" fmla="*/ 247 h 914"/>
                  <a:gd name="T50" fmla="*/ 508 w 935"/>
                  <a:gd name="T51" fmla="*/ 217 h 914"/>
                  <a:gd name="T52" fmla="*/ 490 w 935"/>
                  <a:gd name="T53" fmla="*/ 181 h 914"/>
                  <a:gd name="T54" fmla="*/ 526 w 935"/>
                  <a:gd name="T55" fmla="*/ 169 h 914"/>
                  <a:gd name="T56" fmla="*/ 545 w 935"/>
                  <a:gd name="T57" fmla="*/ 199 h 914"/>
                  <a:gd name="T58" fmla="*/ 647 w 935"/>
                  <a:gd name="T59" fmla="*/ 187 h 914"/>
                  <a:gd name="T60" fmla="*/ 750 w 935"/>
                  <a:gd name="T61" fmla="*/ 133 h 914"/>
                  <a:gd name="T62" fmla="*/ 798 w 935"/>
                  <a:gd name="T63" fmla="*/ 235 h 914"/>
                  <a:gd name="T64" fmla="*/ 792 w 935"/>
                  <a:gd name="T65" fmla="*/ 278 h 914"/>
                  <a:gd name="T66" fmla="*/ 780 w 935"/>
                  <a:gd name="T67" fmla="*/ 350 h 914"/>
                  <a:gd name="T68" fmla="*/ 641 w 935"/>
                  <a:gd name="T69" fmla="*/ 441 h 914"/>
                  <a:gd name="T70" fmla="*/ 641 w 935"/>
                  <a:gd name="T71" fmla="*/ 489 h 914"/>
                  <a:gd name="T72" fmla="*/ 665 w 935"/>
                  <a:gd name="T73" fmla="*/ 495 h 914"/>
                  <a:gd name="T74" fmla="*/ 641 w 935"/>
                  <a:gd name="T75" fmla="*/ 556 h 914"/>
                  <a:gd name="T76" fmla="*/ 635 w 935"/>
                  <a:gd name="T77" fmla="*/ 603 h 914"/>
                  <a:gd name="T78" fmla="*/ 629 w 935"/>
                  <a:gd name="T79" fmla="*/ 622 h 914"/>
                  <a:gd name="T80" fmla="*/ 605 w 935"/>
                  <a:gd name="T81" fmla="*/ 640 h 914"/>
                  <a:gd name="T82" fmla="*/ 580 w 935"/>
                  <a:gd name="T83" fmla="*/ 646 h 914"/>
                  <a:gd name="T84" fmla="*/ 526 w 935"/>
                  <a:gd name="T85" fmla="*/ 724 h 914"/>
                  <a:gd name="T86" fmla="*/ 502 w 935"/>
                  <a:gd name="T87" fmla="*/ 724 h 914"/>
                  <a:gd name="T88" fmla="*/ 502 w 935"/>
                  <a:gd name="T89" fmla="*/ 730 h 914"/>
                  <a:gd name="T90" fmla="*/ 429 w 935"/>
                  <a:gd name="T91" fmla="*/ 773 h 914"/>
                  <a:gd name="T92" fmla="*/ 411 w 935"/>
                  <a:gd name="T93" fmla="*/ 749 h 914"/>
                  <a:gd name="T94" fmla="*/ 369 w 935"/>
                  <a:gd name="T95" fmla="*/ 761 h 914"/>
                  <a:gd name="T96" fmla="*/ 339 w 935"/>
                  <a:gd name="T97" fmla="*/ 779 h 914"/>
                  <a:gd name="T98" fmla="*/ 302 w 935"/>
                  <a:gd name="T99" fmla="*/ 779 h 914"/>
                  <a:gd name="T100" fmla="*/ 278 w 935"/>
                  <a:gd name="T101" fmla="*/ 773 h 914"/>
                  <a:gd name="T102" fmla="*/ 278 w 935"/>
                  <a:gd name="T103" fmla="*/ 724 h 914"/>
                  <a:gd name="T104" fmla="*/ 266 w 935"/>
                  <a:gd name="T105" fmla="*/ 664 h 914"/>
                  <a:gd name="T106" fmla="*/ 248 w 935"/>
                  <a:gd name="T107" fmla="*/ 658 h 914"/>
                  <a:gd name="T108" fmla="*/ 218 w 935"/>
                  <a:gd name="T109" fmla="*/ 622 h 914"/>
                  <a:gd name="T110" fmla="*/ 218 w 935"/>
                  <a:gd name="T111" fmla="*/ 603 h 914"/>
                  <a:gd name="T112" fmla="*/ 206 w 935"/>
                  <a:gd name="T113" fmla="*/ 586 h 914"/>
                  <a:gd name="T114" fmla="*/ 151 w 935"/>
                  <a:gd name="T115" fmla="*/ 603 h 914"/>
                  <a:gd name="T116" fmla="*/ 169 w 935"/>
                  <a:gd name="T117" fmla="*/ 664 h 914"/>
                  <a:gd name="T118" fmla="*/ 109 w 935"/>
                  <a:gd name="T119" fmla="*/ 652 h 914"/>
                  <a:gd name="T120" fmla="*/ 55 w 935"/>
                  <a:gd name="T121" fmla="*/ 652 h 914"/>
                  <a:gd name="T122" fmla="*/ 55 w 935"/>
                  <a:gd name="T123" fmla="*/ 640 h 914"/>
                  <a:gd name="T124" fmla="*/ 30 w 935"/>
                  <a:gd name="T125" fmla="*/ 640 h 91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35"/>
                  <a:gd name="T190" fmla="*/ 0 h 914"/>
                  <a:gd name="T191" fmla="*/ 935 w 935"/>
                  <a:gd name="T192" fmla="*/ 914 h 91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35" h="914">
                    <a:moveTo>
                      <a:pt x="35" y="751"/>
                    </a:moveTo>
                    <a:lnTo>
                      <a:pt x="0" y="687"/>
                    </a:lnTo>
                    <a:lnTo>
                      <a:pt x="7" y="652"/>
                    </a:lnTo>
                    <a:lnTo>
                      <a:pt x="28" y="638"/>
                    </a:lnTo>
                    <a:lnTo>
                      <a:pt x="50" y="574"/>
                    </a:lnTo>
                    <a:lnTo>
                      <a:pt x="28" y="567"/>
                    </a:lnTo>
                    <a:lnTo>
                      <a:pt x="50" y="510"/>
                    </a:lnTo>
                    <a:lnTo>
                      <a:pt x="28" y="446"/>
                    </a:lnTo>
                    <a:lnTo>
                      <a:pt x="35" y="333"/>
                    </a:lnTo>
                    <a:lnTo>
                      <a:pt x="92" y="226"/>
                    </a:lnTo>
                    <a:lnTo>
                      <a:pt x="106" y="191"/>
                    </a:lnTo>
                    <a:lnTo>
                      <a:pt x="120" y="163"/>
                    </a:lnTo>
                    <a:lnTo>
                      <a:pt x="85" y="92"/>
                    </a:lnTo>
                    <a:lnTo>
                      <a:pt x="128" y="14"/>
                    </a:lnTo>
                    <a:lnTo>
                      <a:pt x="156" y="0"/>
                    </a:lnTo>
                    <a:lnTo>
                      <a:pt x="205" y="71"/>
                    </a:lnTo>
                    <a:lnTo>
                      <a:pt x="248" y="149"/>
                    </a:lnTo>
                    <a:lnTo>
                      <a:pt x="283" y="177"/>
                    </a:lnTo>
                    <a:lnTo>
                      <a:pt x="305" y="191"/>
                    </a:lnTo>
                    <a:lnTo>
                      <a:pt x="340" y="219"/>
                    </a:lnTo>
                    <a:lnTo>
                      <a:pt x="397" y="269"/>
                    </a:lnTo>
                    <a:lnTo>
                      <a:pt x="425" y="297"/>
                    </a:lnTo>
                    <a:lnTo>
                      <a:pt x="503" y="262"/>
                    </a:lnTo>
                    <a:lnTo>
                      <a:pt x="531" y="312"/>
                    </a:lnTo>
                    <a:lnTo>
                      <a:pt x="581" y="290"/>
                    </a:lnTo>
                    <a:lnTo>
                      <a:pt x="595" y="255"/>
                    </a:lnTo>
                    <a:lnTo>
                      <a:pt x="574" y="212"/>
                    </a:lnTo>
                    <a:lnTo>
                      <a:pt x="616" y="198"/>
                    </a:lnTo>
                    <a:lnTo>
                      <a:pt x="638" y="234"/>
                    </a:lnTo>
                    <a:lnTo>
                      <a:pt x="758" y="219"/>
                    </a:lnTo>
                    <a:lnTo>
                      <a:pt x="879" y="156"/>
                    </a:lnTo>
                    <a:lnTo>
                      <a:pt x="935" y="276"/>
                    </a:lnTo>
                    <a:lnTo>
                      <a:pt x="928" y="326"/>
                    </a:lnTo>
                    <a:lnTo>
                      <a:pt x="914" y="411"/>
                    </a:lnTo>
                    <a:lnTo>
                      <a:pt x="751" y="517"/>
                    </a:lnTo>
                    <a:lnTo>
                      <a:pt x="751" y="574"/>
                    </a:lnTo>
                    <a:lnTo>
                      <a:pt x="779" y="581"/>
                    </a:lnTo>
                    <a:lnTo>
                      <a:pt x="751" y="652"/>
                    </a:lnTo>
                    <a:lnTo>
                      <a:pt x="744" y="708"/>
                    </a:lnTo>
                    <a:lnTo>
                      <a:pt x="737" y="730"/>
                    </a:lnTo>
                    <a:lnTo>
                      <a:pt x="709" y="751"/>
                    </a:lnTo>
                    <a:lnTo>
                      <a:pt x="680" y="758"/>
                    </a:lnTo>
                    <a:lnTo>
                      <a:pt x="616" y="850"/>
                    </a:lnTo>
                    <a:lnTo>
                      <a:pt x="588" y="850"/>
                    </a:lnTo>
                    <a:lnTo>
                      <a:pt x="588" y="857"/>
                    </a:lnTo>
                    <a:lnTo>
                      <a:pt x="503" y="907"/>
                    </a:lnTo>
                    <a:lnTo>
                      <a:pt x="482" y="879"/>
                    </a:lnTo>
                    <a:lnTo>
                      <a:pt x="432" y="893"/>
                    </a:lnTo>
                    <a:lnTo>
                      <a:pt x="397" y="914"/>
                    </a:lnTo>
                    <a:lnTo>
                      <a:pt x="354" y="914"/>
                    </a:lnTo>
                    <a:lnTo>
                      <a:pt x="326" y="907"/>
                    </a:lnTo>
                    <a:lnTo>
                      <a:pt x="326" y="850"/>
                    </a:lnTo>
                    <a:lnTo>
                      <a:pt x="312" y="779"/>
                    </a:lnTo>
                    <a:lnTo>
                      <a:pt x="290" y="772"/>
                    </a:lnTo>
                    <a:lnTo>
                      <a:pt x="255" y="730"/>
                    </a:lnTo>
                    <a:lnTo>
                      <a:pt x="255" y="708"/>
                    </a:lnTo>
                    <a:lnTo>
                      <a:pt x="241" y="687"/>
                    </a:lnTo>
                    <a:lnTo>
                      <a:pt x="177" y="708"/>
                    </a:lnTo>
                    <a:lnTo>
                      <a:pt x="198" y="779"/>
                    </a:lnTo>
                    <a:lnTo>
                      <a:pt x="128" y="765"/>
                    </a:lnTo>
                    <a:lnTo>
                      <a:pt x="64" y="765"/>
                    </a:lnTo>
                    <a:lnTo>
                      <a:pt x="64" y="751"/>
                    </a:lnTo>
                    <a:lnTo>
                      <a:pt x="35" y="751"/>
                    </a:lnTo>
                    <a:close/>
                  </a:path>
                </a:pathLst>
              </a:custGeom>
              <a:solidFill>
                <a:srgbClr val="FFFFFF">
                  <a:lumMod val="65000"/>
                </a:srgb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1A1A70"/>
                  </a:solidFill>
                  <a:effectLst/>
                  <a:uLnTx/>
                  <a:uFillTx/>
                </a:endParaRPr>
              </a:p>
            </p:txBody>
          </p:sp>
          <p:sp>
            <p:nvSpPr>
              <p:cNvPr id="119" name="Freeform 28"/>
              <p:cNvSpPr>
                <a:spLocks/>
              </p:cNvSpPr>
              <p:nvPr/>
            </p:nvSpPr>
            <p:spPr bwMode="gray">
              <a:xfrm>
                <a:off x="4341539" y="2814727"/>
                <a:ext cx="772476" cy="787197"/>
              </a:xfrm>
              <a:custGeom>
                <a:avLst/>
                <a:gdLst>
                  <a:gd name="T0" fmla="*/ 2147483647 w 610"/>
                  <a:gd name="T1" fmla="*/ 2147483647 h 623"/>
                  <a:gd name="T2" fmla="*/ 2147483647 w 610"/>
                  <a:gd name="T3" fmla="*/ 2147483647 h 623"/>
                  <a:gd name="T4" fmla="*/ 2147483647 w 610"/>
                  <a:gd name="T5" fmla="*/ 2147483647 h 623"/>
                  <a:gd name="T6" fmla="*/ 2147483647 w 610"/>
                  <a:gd name="T7" fmla="*/ 2147483647 h 623"/>
                  <a:gd name="T8" fmla="*/ 2147483647 w 610"/>
                  <a:gd name="T9" fmla="*/ 2147483647 h 623"/>
                  <a:gd name="T10" fmla="*/ 2147483647 w 610"/>
                  <a:gd name="T11" fmla="*/ 2147483647 h 623"/>
                  <a:gd name="T12" fmla="*/ 2147483647 w 610"/>
                  <a:gd name="T13" fmla="*/ 2147483647 h 623"/>
                  <a:gd name="T14" fmla="*/ 2147483647 w 610"/>
                  <a:gd name="T15" fmla="*/ 2147483647 h 623"/>
                  <a:gd name="T16" fmla="*/ 2147483647 w 610"/>
                  <a:gd name="T17" fmla="*/ 2147483647 h 623"/>
                  <a:gd name="T18" fmla="*/ 2147483647 w 610"/>
                  <a:gd name="T19" fmla="*/ 2147483647 h 623"/>
                  <a:gd name="T20" fmla="*/ 2147483647 w 610"/>
                  <a:gd name="T21" fmla="*/ 2147483647 h 623"/>
                  <a:gd name="T22" fmla="*/ 2147483647 w 610"/>
                  <a:gd name="T23" fmla="*/ 2147483647 h 623"/>
                  <a:gd name="T24" fmla="*/ 2147483647 w 610"/>
                  <a:gd name="T25" fmla="*/ 2147483647 h 623"/>
                  <a:gd name="T26" fmla="*/ 2147483647 w 610"/>
                  <a:gd name="T27" fmla="*/ 2147483647 h 623"/>
                  <a:gd name="T28" fmla="*/ 2147483647 w 610"/>
                  <a:gd name="T29" fmla="*/ 2147483647 h 623"/>
                  <a:gd name="T30" fmla="*/ 2147483647 w 610"/>
                  <a:gd name="T31" fmla="*/ 2147483647 h 623"/>
                  <a:gd name="T32" fmla="*/ 2147483647 w 610"/>
                  <a:gd name="T33" fmla="*/ 2147483647 h 623"/>
                  <a:gd name="T34" fmla="*/ 2147483647 w 610"/>
                  <a:gd name="T35" fmla="*/ 2147483647 h 623"/>
                  <a:gd name="T36" fmla="*/ 2147483647 w 610"/>
                  <a:gd name="T37" fmla="*/ 2147483647 h 623"/>
                  <a:gd name="T38" fmla="*/ 2147483647 w 610"/>
                  <a:gd name="T39" fmla="*/ 2147483647 h 623"/>
                  <a:gd name="T40" fmla="*/ 2147483647 w 610"/>
                  <a:gd name="T41" fmla="*/ 2147483647 h 623"/>
                  <a:gd name="T42" fmla="*/ 2147483647 w 610"/>
                  <a:gd name="T43" fmla="*/ 2147483647 h 623"/>
                  <a:gd name="T44" fmla="*/ 2147483647 w 610"/>
                  <a:gd name="T45" fmla="*/ 2147483647 h 623"/>
                  <a:gd name="T46" fmla="*/ 2147483647 w 610"/>
                  <a:gd name="T47" fmla="*/ 2147483647 h 623"/>
                  <a:gd name="T48" fmla="*/ 2147483647 w 610"/>
                  <a:gd name="T49" fmla="*/ 2147483647 h 623"/>
                  <a:gd name="T50" fmla="*/ 2147483647 w 610"/>
                  <a:gd name="T51" fmla="*/ 2147483647 h 623"/>
                  <a:gd name="T52" fmla="*/ 2147483647 w 610"/>
                  <a:gd name="T53" fmla="*/ 2147483647 h 623"/>
                  <a:gd name="T54" fmla="*/ 2147483647 w 610"/>
                  <a:gd name="T55" fmla="*/ 2147483647 h 623"/>
                  <a:gd name="T56" fmla="*/ 2147483647 w 610"/>
                  <a:gd name="T57" fmla="*/ 2147483647 h 623"/>
                  <a:gd name="T58" fmla="*/ 2147483647 w 610"/>
                  <a:gd name="T59" fmla="*/ 2147483647 h 623"/>
                  <a:gd name="T60" fmla="*/ 2147483647 w 610"/>
                  <a:gd name="T61" fmla="*/ 2147483647 h 623"/>
                  <a:gd name="T62" fmla="*/ 2147483647 w 610"/>
                  <a:gd name="T63" fmla="*/ 2147483647 h 62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10"/>
                  <a:gd name="T97" fmla="*/ 0 h 623"/>
                  <a:gd name="T98" fmla="*/ 610 w 610"/>
                  <a:gd name="T99" fmla="*/ 623 h 62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10" h="623">
                    <a:moveTo>
                      <a:pt x="121" y="404"/>
                    </a:moveTo>
                    <a:lnTo>
                      <a:pt x="57" y="361"/>
                    </a:lnTo>
                    <a:lnTo>
                      <a:pt x="0" y="326"/>
                    </a:lnTo>
                    <a:lnTo>
                      <a:pt x="7" y="297"/>
                    </a:lnTo>
                    <a:lnTo>
                      <a:pt x="36" y="290"/>
                    </a:lnTo>
                    <a:lnTo>
                      <a:pt x="50" y="311"/>
                    </a:lnTo>
                    <a:lnTo>
                      <a:pt x="64" y="311"/>
                    </a:lnTo>
                    <a:lnTo>
                      <a:pt x="85" y="311"/>
                    </a:lnTo>
                    <a:lnTo>
                      <a:pt x="85" y="269"/>
                    </a:lnTo>
                    <a:lnTo>
                      <a:pt x="64" y="241"/>
                    </a:lnTo>
                    <a:lnTo>
                      <a:pt x="57" y="212"/>
                    </a:lnTo>
                    <a:lnTo>
                      <a:pt x="64" y="191"/>
                    </a:lnTo>
                    <a:lnTo>
                      <a:pt x="85" y="191"/>
                    </a:lnTo>
                    <a:lnTo>
                      <a:pt x="85" y="134"/>
                    </a:lnTo>
                    <a:lnTo>
                      <a:pt x="114" y="106"/>
                    </a:lnTo>
                    <a:lnTo>
                      <a:pt x="149" y="106"/>
                    </a:lnTo>
                    <a:lnTo>
                      <a:pt x="192" y="71"/>
                    </a:lnTo>
                    <a:lnTo>
                      <a:pt x="213" y="85"/>
                    </a:lnTo>
                    <a:lnTo>
                      <a:pt x="241" y="78"/>
                    </a:lnTo>
                    <a:lnTo>
                      <a:pt x="263" y="71"/>
                    </a:lnTo>
                    <a:lnTo>
                      <a:pt x="298" y="78"/>
                    </a:lnTo>
                    <a:lnTo>
                      <a:pt x="348" y="28"/>
                    </a:lnTo>
                    <a:lnTo>
                      <a:pt x="383" y="0"/>
                    </a:lnTo>
                    <a:lnTo>
                      <a:pt x="404" y="21"/>
                    </a:lnTo>
                    <a:lnTo>
                      <a:pt x="489" y="35"/>
                    </a:lnTo>
                    <a:lnTo>
                      <a:pt x="447" y="99"/>
                    </a:lnTo>
                    <a:lnTo>
                      <a:pt x="475" y="163"/>
                    </a:lnTo>
                    <a:lnTo>
                      <a:pt x="496" y="177"/>
                    </a:lnTo>
                    <a:lnTo>
                      <a:pt x="518" y="212"/>
                    </a:lnTo>
                    <a:lnTo>
                      <a:pt x="511" y="248"/>
                    </a:lnTo>
                    <a:lnTo>
                      <a:pt x="518" y="297"/>
                    </a:lnTo>
                    <a:lnTo>
                      <a:pt x="546" y="304"/>
                    </a:lnTo>
                    <a:lnTo>
                      <a:pt x="574" y="333"/>
                    </a:lnTo>
                    <a:lnTo>
                      <a:pt x="574" y="347"/>
                    </a:lnTo>
                    <a:lnTo>
                      <a:pt x="596" y="340"/>
                    </a:lnTo>
                    <a:lnTo>
                      <a:pt x="603" y="361"/>
                    </a:lnTo>
                    <a:lnTo>
                      <a:pt x="588" y="397"/>
                    </a:lnTo>
                    <a:lnTo>
                      <a:pt x="610" y="411"/>
                    </a:lnTo>
                    <a:lnTo>
                      <a:pt x="603" y="425"/>
                    </a:lnTo>
                    <a:lnTo>
                      <a:pt x="567" y="418"/>
                    </a:lnTo>
                    <a:lnTo>
                      <a:pt x="525" y="418"/>
                    </a:lnTo>
                    <a:lnTo>
                      <a:pt x="496" y="439"/>
                    </a:lnTo>
                    <a:lnTo>
                      <a:pt x="482" y="453"/>
                    </a:lnTo>
                    <a:lnTo>
                      <a:pt x="475" y="474"/>
                    </a:lnTo>
                    <a:lnTo>
                      <a:pt x="482" y="510"/>
                    </a:lnTo>
                    <a:lnTo>
                      <a:pt x="489" y="567"/>
                    </a:lnTo>
                    <a:lnTo>
                      <a:pt x="475" y="602"/>
                    </a:lnTo>
                    <a:lnTo>
                      <a:pt x="454" y="616"/>
                    </a:lnTo>
                    <a:lnTo>
                      <a:pt x="418" y="623"/>
                    </a:lnTo>
                    <a:lnTo>
                      <a:pt x="376" y="609"/>
                    </a:lnTo>
                    <a:lnTo>
                      <a:pt x="362" y="581"/>
                    </a:lnTo>
                    <a:lnTo>
                      <a:pt x="340" y="538"/>
                    </a:lnTo>
                    <a:lnTo>
                      <a:pt x="348" y="503"/>
                    </a:lnTo>
                    <a:lnTo>
                      <a:pt x="348" y="474"/>
                    </a:lnTo>
                    <a:lnTo>
                      <a:pt x="355" y="432"/>
                    </a:lnTo>
                    <a:lnTo>
                      <a:pt x="348" y="397"/>
                    </a:lnTo>
                    <a:lnTo>
                      <a:pt x="312" y="375"/>
                    </a:lnTo>
                    <a:lnTo>
                      <a:pt x="270" y="354"/>
                    </a:lnTo>
                    <a:lnTo>
                      <a:pt x="248" y="361"/>
                    </a:lnTo>
                    <a:lnTo>
                      <a:pt x="206" y="375"/>
                    </a:lnTo>
                    <a:lnTo>
                      <a:pt x="185" y="389"/>
                    </a:lnTo>
                    <a:lnTo>
                      <a:pt x="170" y="397"/>
                    </a:lnTo>
                    <a:lnTo>
                      <a:pt x="149" y="404"/>
                    </a:lnTo>
                    <a:lnTo>
                      <a:pt x="135" y="404"/>
                    </a:lnTo>
                    <a:lnTo>
                      <a:pt x="121" y="404"/>
                    </a:lnTo>
                    <a:close/>
                  </a:path>
                </a:pathLst>
              </a:custGeom>
              <a:solidFill>
                <a:schemeClr val="bg1">
                  <a:lumMod val="65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0" name="Freeform 29"/>
              <p:cNvSpPr>
                <a:spLocks/>
              </p:cNvSpPr>
              <p:nvPr/>
            </p:nvSpPr>
            <p:spPr bwMode="gray">
              <a:xfrm>
                <a:off x="4664763" y="1524970"/>
                <a:ext cx="797683" cy="1252695"/>
              </a:xfrm>
              <a:custGeom>
                <a:avLst/>
                <a:gdLst>
                  <a:gd name="T0" fmla="*/ 0 w 631"/>
                  <a:gd name="T1" fmla="*/ 2147483647 h 992"/>
                  <a:gd name="T2" fmla="*/ 0 w 631"/>
                  <a:gd name="T3" fmla="*/ 2147483647 h 992"/>
                  <a:gd name="T4" fmla="*/ 2147483647 w 631"/>
                  <a:gd name="T5" fmla="*/ 2147483647 h 992"/>
                  <a:gd name="T6" fmla="*/ 2147483647 w 631"/>
                  <a:gd name="T7" fmla="*/ 2147483647 h 992"/>
                  <a:gd name="T8" fmla="*/ 2147483647 w 631"/>
                  <a:gd name="T9" fmla="*/ 2147483647 h 992"/>
                  <a:gd name="T10" fmla="*/ 2147483647 w 631"/>
                  <a:gd name="T11" fmla="*/ 2147483647 h 992"/>
                  <a:gd name="T12" fmla="*/ 2147483647 w 631"/>
                  <a:gd name="T13" fmla="*/ 2147483647 h 992"/>
                  <a:gd name="T14" fmla="*/ 2147483647 w 631"/>
                  <a:gd name="T15" fmla="*/ 2147483647 h 992"/>
                  <a:gd name="T16" fmla="*/ 2147483647 w 631"/>
                  <a:gd name="T17" fmla="*/ 2147483647 h 992"/>
                  <a:gd name="T18" fmla="*/ 2147483647 w 631"/>
                  <a:gd name="T19" fmla="*/ 2147483647 h 992"/>
                  <a:gd name="T20" fmla="*/ 2147483647 w 631"/>
                  <a:gd name="T21" fmla="*/ 2147483647 h 992"/>
                  <a:gd name="T22" fmla="*/ 2147483647 w 631"/>
                  <a:gd name="T23" fmla="*/ 2147483647 h 992"/>
                  <a:gd name="T24" fmla="*/ 2147483647 w 631"/>
                  <a:gd name="T25" fmla="*/ 2147483647 h 992"/>
                  <a:gd name="T26" fmla="*/ 2147483647 w 631"/>
                  <a:gd name="T27" fmla="*/ 2147483647 h 992"/>
                  <a:gd name="T28" fmla="*/ 2147483647 w 631"/>
                  <a:gd name="T29" fmla="*/ 2147483647 h 992"/>
                  <a:gd name="T30" fmla="*/ 2147483647 w 631"/>
                  <a:gd name="T31" fmla="*/ 2147483647 h 992"/>
                  <a:gd name="T32" fmla="*/ 2147483647 w 631"/>
                  <a:gd name="T33" fmla="*/ 0 h 992"/>
                  <a:gd name="T34" fmla="*/ 2147483647 w 631"/>
                  <a:gd name="T35" fmla="*/ 2147483647 h 992"/>
                  <a:gd name="T36" fmla="*/ 2147483647 w 631"/>
                  <a:gd name="T37" fmla="*/ 2147483647 h 992"/>
                  <a:gd name="T38" fmla="*/ 2147483647 w 631"/>
                  <a:gd name="T39" fmla="*/ 2147483647 h 992"/>
                  <a:gd name="T40" fmla="*/ 2147483647 w 631"/>
                  <a:gd name="T41" fmla="*/ 2147483647 h 992"/>
                  <a:gd name="T42" fmla="*/ 2147483647 w 631"/>
                  <a:gd name="T43" fmla="*/ 2147483647 h 992"/>
                  <a:gd name="T44" fmla="*/ 2147483647 w 631"/>
                  <a:gd name="T45" fmla="*/ 2147483647 h 992"/>
                  <a:gd name="T46" fmla="*/ 2147483647 w 631"/>
                  <a:gd name="T47" fmla="*/ 2147483647 h 992"/>
                  <a:gd name="T48" fmla="*/ 2147483647 w 631"/>
                  <a:gd name="T49" fmla="*/ 2147483647 h 992"/>
                  <a:gd name="T50" fmla="*/ 2147483647 w 631"/>
                  <a:gd name="T51" fmla="*/ 2147483647 h 992"/>
                  <a:gd name="T52" fmla="*/ 2147483647 w 631"/>
                  <a:gd name="T53" fmla="*/ 2147483647 h 992"/>
                  <a:gd name="T54" fmla="*/ 2147483647 w 631"/>
                  <a:gd name="T55" fmla="*/ 2147483647 h 992"/>
                  <a:gd name="T56" fmla="*/ 2147483647 w 631"/>
                  <a:gd name="T57" fmla="*/ 2147483647 h 992"/>
                  <a:gd name="T58" fmla="*/ 2147483647 w 631"/>
                  <a:gd name="T59" fmla="*/ 2147483647 h 992"/>
                  <a:gd name="T60" fmla="*/ 2147483647 w 631"/>
                  <a:gd name="T61" fmla="*/ 2147483647 h 992"/>
                  <a:gd name="T62" fmla="*/ 2147483647 w 631"/>
                  <a:gd name="T63" fmla="*/ 2147483647 h 992"/>
                  <a:gd name="T64" fmla="*/ 2147483647 w 631"/>
                  <a:gd name="T65" fmla="*/ 2147483647 h 992"/>
                  <a:gd name="T66" fmla="*/ 2147483647 w 631"/>
                  <a:gd name="T67" fmla="*/ 2147483647 h 992"/>
                  <a:gd name="T68" fmla="*/ 2147483647 w 631"/>
                  <a:gd name="T69" fmla="*/ 2147483647 h 992"/>
                  <a:gd name="T70" fmla="*/ 2147483647 w 631"/>
                  <a:gd name="T71" fmla="*/ 2147483647 h 992"/>
                  <a:gd name="T72" fmla="*/ 2147483647 w 631"/>
                  <a:gd name="T73" fmla="*/ 2147483647 h 992"/>
                  <a:gd name="T74" fmla="*/ 2147483647 w 631"/>
                  <a:gd name="T75" fmla="*/ 2147483647 h 992"/>
                  <a:gd name="T76" fmla="*/ 2147483647 w 631"/>
                  <a:gd name="T77" fmla="*/ 2147483647 h 992"/>
                  <a:gd name="T78" fmla="*/ 2147483647 w 631"/>
                  <a:gd name="T79" fmla="*/ 2147483647 h 992"/>
                  <a:gd name="T80" fmla="*/ 2147483647 w 631"/>
                  <a:gd name="T81" fmla="*/ 2147483647 h 992"/>
                  <a:gd name="T82" fmla="*/ 2147483647 w 631"/>
                  <a:gd name="T83" fmla="*/ 2147483647 h 992"/>
                  <a:gd name="T84" fmla="*/ 2147483647 w 631"/>
                  <a:gd name="T85" fmla="*/ 2147483647 h 992"/>
                  <a:gd name="T86" fmla="*/ 2147483647 w 631"/>
                  <a:gd name="T87" fmla="*/ 2147483647 h 992"/>
                  <a:gd name="T88" fmla="*/ 2147483647 w 631"/>
                  <a:gd name="T89" fmla="*/ 2147483647 h 992"/>
                  <a:gd name="T90" fmla="*/ 2147483647 w 631"/>
                  <a:gd name="T91" fmla="*/ 2147483647 h 992"/>
                  <a:gd name="T92" fmla="*/ 2147483647 w 631"/>
                  <a:gd name="T93" fmla="*/ 2147483647 h 992"/>
                  <a:gd name="T94" fmla="*/ 2147483647 w 631"/>
                  <a:gd name="T95" fmla="*/ 2147483647 h 992"/>
                  <a:gd name="T96" fmla="*/ 0 w 631"/>
                  <a:gd name="T97" fmla="*/ 2147483647 h 992"/>
                  <a:gd name="T98" fmla="*/ 0 w 631"/>
                  <a:gd name="T99" fmla="*/ 2147483647 h 99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31"/>
                  <a:gd name="T151" fmla="*/ 0 h 992"/>
                  <a:gd name="T152" fmla="*/ 631 w 631"/>
                  <a:gd name="T153" fmla="*/ 992 h 99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31" h="992">
                    <a:moveTo>
                      <a:pt x="0" y="645"/>
                    </a:moveTo>
                    <a:lnTo>
                      <a:pt x="0" y="631"/>
                    </a:lnTo>
                    <a:lnTo>
                      <a:pt x="15" y="610"/>
                    </a:lnTo>
                    <a:lnTo>
                      <a:pt x="22" y="588"/>
                    </a:lnTo>
                    <a:lnTo>
                      <a:pt x="50" y="588"/>
                    </a:lnTo>
                    <a:lnTo>
                      <a:pt x="78" y="546"/>
                    </a:lnTo>
                    <a:lnTo>
                      <a:pt x="85" y="496"/>
                    </a:lnTo>
                    <a:lnTo>
                      <a:pt x="128" y="439"/>
                    </a:lnTo>
                    <a:lnTo>
                      <a:pt x="171" y="383"/>
                    </a:lnTo>
                    <a:lnTo>
                      <a:pt x="213" y="362"/>
                    </a:lnTo>
                    <a:lnTo>
                      <a:pt x="220" y="319"/>
                    </a:lnTo>
                    <a:lnTo>
                      <a:pt x="284" y="241"/>
                    </a:lnTo>
                    <a:lnTo>
                      <a:pt x="305" y="220"/>
                    </a:lnTo>
                    <a:lnTo>
                      <a:pt x="319" y="191"/>
                    </a:lnTo>
                    <a:lnTo>
                      <a:pt x="362" y="128"/>
                    </a:lnTo>
                    <a:lnTo>
                      <a:pt x="376" y="92"/>
                    </a:lnTo>
                    <a:lnTo>
                      <a:pt x="411" y="0"/>
                    </a:lnTo>
                    <a:lnTo>
                      <a:pt x="489" y="50"/>
                    </a:lnTo>
                    <a:lnTo>
                      <a:pt x="617" y="78"/>
                    </a:lnTo>
                    <a:lnTo>
                      <a:pt x="631" y="142"/>
                    </a:lnTo>
                    <a:lnTo>
                      <a:pt x="610" y="213"/>
                    </a:lnTo>
                    <a:lnTo>
                      <a:pt x="582" y="227"/>
                    </a:lnTo>
                    <a:lnTo>
                      <a:pt x="539" y="305"/>
                    </a:lnTo>
                    <a:lnTo>
                      <a:pt x="574" y="376"/>
                    </a:lnTo>
                    <a:lnTo>
                      <a:pt x="560" y="404"/>
                    </a:lnTo>
                    <a:lnTo>
                      <a:pt x="546" y="439"/>
                    </a:lnTo>
                    <a:lnTo>
                      <a:pt x="489" y="546"/>
                    </a:lnTo>
                    <a:lnTo>
                      <a:pt x="482" y="659"/>
                    </a:lnTo>
                    <a:lnTo>
                      <a:pt x="504" y="723"/>
                    </a:lnTo>
                    <a:lnTo>
                      <a:pt x="482" y="780"/>
                    </a:lnTo>
                    <a:lnTo>
                      <a:pt x="504" y="787"/>
                    </a:lnTo>
                    <a:lnTo>
                      <a:pt x="482" y="851"/>
                    </a:lnTo>
                    <a:lnTo>
                      <a:pt x="461" y="865"/>
                    </a:lnTo>
                    <a:lnTo>
                      <a:pt x="454" y="900"/>
                    </a:lnTo>
                    <a:lnTo>
                      <a:pt x="489" y="964"/>
                    </a:lnTo>
                    <a:lnTo>
                      <a:pt x="433" y="964"/>
                    </a:lnTo>
                    <a:lnTo>
                      <a:pt x="419" y="985"/>
                    </a:lnTo>
                    <a:lnTo>
                      <a:pt x="390" y="992"/>
                    </a:lnTo>
                    <a:lnTo>
                      <a:pt x="383" y="978"/>
                    </a:lnTo>
                    <a:lnTo>
                      <a:pt x="312" y="978"/>
                    </a:lnTo>
                    <a:lnTo>
                      <a:pt x="305" y="971"/>
                    </a:lnTo>
                    <a:lnTo>
                      <a:pt x="241" y="957"/>
                    </a:lnTo>
                    <a:lnTo>
                      <a:pt x="234" y="921"/>
                    </a:lnTo>
                    <a:lnTo>
                      <a:pt x="178" y="858"/>
                    </a:lnTo>
                    <a:lnTo>
                      <a:pt x="78" y="836"/>
                    </a:lnTo>
                    <a:lnTo>
                      <a:pt x="64" y="801"/>
                    </a:lnTo>
                    <a:lnTo>
                      <a:pt x="43" y="773"/>
                    </a:lnTo>
                    <a:lnTo>
                      <a:pt x="15" y="702"/>
                    </a:lnTo>
                    <a:lnTo>
                      <a:pt x="0" y="688"/>
                    </a:lnTo>
                    <a:lnTo>
                      <a:pt x="0" y="645"/>
                    </a:lnTo>
                    <a:close/>
                  </a:path>
                </a:pathLst>
              </a:custGeom>
              <a:solidFill>
                <a:schemeClr val="bg1">
                  <a:lumMod val="65000"/>
                </a:schemeClr>
              </a:solidFill>
              <a:ln w="9525" cap="flat" cmpd="sng">
                <a:solidFill>
                  <a:srgbClr val="1A1A7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7" name="Rectangle 36"/>
              <p:cNvSpPr>
                <a:spLocks noChangeArrowheads="1"/>
              </p:cNvSpPr>
              <p:nvPr/>
            </p:nvSpPr>
            <p:spPr bwMode="gray">
              <a:xfrm>
                <a:off x="5765762" y="2992624"/>
                <a:ext cx="679285" cy="215447"/>
              </a:xfrm>
              <a:prstGeom prst="rect">
                <a:avLst/>
              </a:prstGeom>
              <a:noFill/>
              <a:ln w="9525">
                <a:noFill/>
                <a:miter lim="800000"/>
                <a:headEnd/>
                <a:tailEnd/>
              </a:ln>
            </p:spPr>
            <p:txBody>
              <a:bodyPr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1A1A70"/>
                    </a:solidFill>
                    <a:effectLst/>
                    <a:uLnTx/>
                    <a:uFillTx/>
                  </a:rPr>
                  <a:t>Barking and Dagenham</a:t>
                </a:r>
              </a:p>
            </p:txBody>
          </p:sp>
          <p:sp>
            <p:nvSpPr>
              <p:cNvPr id="140" name="Rectangle 50"/>
              <p:cNvSpPr>
                <a:spLocks noChangeArrowheads="1"/>
              </p:cNvSpPr>
              <p:nvPr/>
            </p:nvSpPr>
            <p:spPr bwMode="gray">
              <a:xfrm>
                <a:off x="6748242" y="2816566"/>
                <a:ext cx="330637"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1A1A70"/>
                    </a:solidFill>
                    <a:effectLst/>
                    <a:uLnTx/>
                    <a:uFillTx/>
                  </a:rPr>
                  <a:t>Havering</a:t>
                </a:r>
              </a:p>
            </p:txBody>
          </p:sp>
          <p:sp>
            <p:nvSpPr>
              <p:cNvPr id="149" name="Rectangle 59"/>
              <p:cNvSpPr>
                <a:spLocks noChangeArrowheads="1"/>
              </p:cNvSpPr>
              <p:nvPr/>
            </p:nvSpPr>
            <p:spPr bwMode="gray">
              <a:xfrm>
                <a:off x="5200011" y="3034134"/>
                <a:ext cx="326190"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Newham</a:t>
                </a:r>
              </a:p>
            </p:txBody>
          </p:sp>
          <p:sp>
            <p:nvSpPr>
              <p:cNvPr id="150" name="Rectangle 60"/>
              <p:cNvSpPr>
                <a:spLocks noChangeArrowheads="1"/>
              </p:cNvSpPr>
              <p:nvPr/>
            </p:nvSpPr>
            <p:spPr bwMode="gray">
              <a:xfrm>
                <a:off x="5613679" y="2372948"/>
                <a:ext cx="381049" cy="9932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Redbridge</a:t>
                </a:r>
              </a:p>
            </p:txBody>
          </p:sp>
          <p:sp>
            <p:nvSpPr>
              <p:cNvPr id="153" name="Rectangle 64"/>
              <p:cNvSpPr>
                <a:spLocks noChangeArrowheads="1"/>
              </p:cNvSpPr>
              <p:nvPr/>
            </p:nvSpPr>
            <p:spPr bwMode="gray">
              <a:xfrm>
                <a:off x="4601007" y="3016345"/>
                <a:ext cx="303949" cy="198652"/>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1A1A70"/>
                    </a:solidFill>
                    <a:effectLst/>
                    <a:uLnTx/>
                    <a:uFillTx/>
                  </a:rPr>
                  <a:t>Tower </a:t>
                </a:r>
              </a:p>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1A1A70"/>
                    </a:solidFill>
                    <a:effectLst/>
                    <a:uLnTx/>
                    <a:uFillTx/>
                  </a:rPr>
                  <a:t>Hamlets</a:t>
                </a:r>
              </a:p>
            </p:txBody>
          </p:sp>
          <p:sp>
            <p:nvSpPr>
              <p:cNvPr id="154" name="Rectangle 65"/>
              <p:cNvSpPr>
                <a:spLocks noChangeArrowheads="1"/>
              </p:cNvSpPr>
              <p:nvPr/>
            </p:nvSpPr>
            <p:spPr bwMode="gray">
              <a:xfrm>
                <a:off x="4839719" y="2294376"/>
                <a:ext cx="351395" cy="198652"/>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1A1A70"/>
                    </a:solidFill>
                    <a:effectLst/>
                    <a:uLnTx/>
                    <a:uFillTx/>
                  </a:rPr>
                  <a:t>Waltham </a:t>
                </a:r>
              </a:p>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1A1A70"/>
                    </a:solidFill>
                    <a:effectLst/>
                    <a:uLnTx/>
                    <a:uFillTx/>
                  </a:rPr>
                  <a:t>Forest</a:t>
                </a:r>
              </a:p>
            </p:txBody>
          </p:sp>
          <p:sp>
            <p:nvSpPr>
              <p:cNvPr id="158" name="Rectangle 46"/>
              <p:cNvSpPr>
                <a:spLocks noChangeArrowheads="1"/>
              </p:cNvSpPr>
              <p:nvPr/>
            </p:nvSpPr>
            <p:spPr bwMode="gray">
              <a:xfrm>
                <a:off x="4213931" y="3080304"/>
                <a:ext cx="143727" cy="100596"/>
              </a:xfrm>
              <a:prstGeom prst="rect">
                <a:avLst/>
              </a:prstGeom>
              <a:noFill/>
              <a:ln w="9525">
                <a:noFill/>
                <a:miter lim="800000"/>
                <a:headEnd/>
                <a:tailEnd/>
              </a:ln>
            </p:spPr>
            <p:txBody>
              <a:bodyPr wrap="none" lIns="0" tIns="0" rIns="0" bIns="0">
                <a:spAutoFit/>
              </a:bodyPr>
              <a:lstStyle/>
              <a:p>
                <a:pPr marL="0" marR="0" lvl="0" indent="0" algn="ctr" defTabSz="93345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1A1A70"/>
                    </a:solidFill>
                    <a:effectLst/>
                    <a:uLnTx/>
                    <a:uFillTx/>
                  </a:rPr>
                  <a:t>City</a:t>
                </a:r>
              </a:p>
            </p:txBody>
          </p:sp>
        </p:grpSp>
      </p:grpSp>
      <p:sp>
        <p:nvSpPr>
          <p:cNvPr id="159" name="Rectangle 158"/>
          <p:cNvSpPr/>
          <p:nvPr/>
        </p:nvSpPr>
        <p:spPr>
          <a:xfrm>
            <a:off x="179512" y="160065"/>
            <a:ext cx="3954929" cy="369332"/>
          </a:xfrm>
          <a:prstGeom prst="rect">
            <a:avLst/>
          </a:prstGeom>
        </p:spPr>
        <p:txBody>
          <a:bodyPr wrap="none">
            <a:spAutoFit/>
          </a:bodyPr>
          <a:lstStyle/>
          <a:p>
            <a:pPr defTabSz="914109" fontAlgn="base">
              <a:spcBef>
                <a:spcPct val="0"/>
              </a:spcBef>
              <a:spcAft>
                <a:spcPct val="0"/>
              </a:spcAft>
              <a:defRPr/>
            </a:pPr>
            <a:r>
              <a:rPr lang="en-GB" b="1" dirty="0" smtClean="0">
                <a:solidFill>
                  <a:srgbClr val="333399"/>
                </a:solidFill>
                <a:latin typeface="Arial" pitchFamily="34" charset="0"/>
                <a:cs typeface="Arial" pitchFamily="34" charset="0"/>
              </a:rPr>
              <a:t>London PCT Cluster: achievement</a:t>
            </a:r>
          </a:p>
        </p:txBody>
      </p:sp>
      <p:cxnSp>
        <p:nvCxnSpPr>
          <p:cNvPr id="180" name="Straight Connector 179"/>
          <p:cNvCxnSpPr/>
          <p:nvPr/>
        </p:nvCxnSpPr>
        <p:spPr>
          <a:xfrm flipH="1" flipV="1">
            <a:off x="1835696" y="1024161"/>
            <a:ext cx="2664296" cy="576064"/>
          </a:xfrm>
          <a:prstGeom prst="line">
            <a:avLst/>
          </a:prstGeom>
          <a:ln w="15875">
            <a:prstDash val="dash"/>
            <a:headEnd type="ova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flipV="1">
            <a:off x="5724128" y="1240185"/>
            <a:ext cx="1080120" cy="1440160"/>
          </a:xfrm>
          <a:prstGeom prst="line">
            <a:avLst/>
          </a:prstGeom>
          <a:ln w="15875">
            <a:prstDash val="dash"/>
            <a:headEnd type="ova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5508104" y="4696569"/>
            <a:ext cx="2376264" cy="576064"/>
          </a:xfrm>
          <a:prstGeom prst="line">
            <a:avLst/>
          </a:prstGeom>
          <a:ln w="15875">
            <a:prstDash val="dash"/>
            <a:headEnd type="ova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flipH="1">
            <a:off x="2123728" y="4264521"/>
            <a:ext cx="1728192" cy="1296144"/>
          </a:xfrm>
          <a:prstGeom prst="line">
            <a:avLst/>
          </a:prstGeom>
          <a:ln w="15875">
            <a:prstDash val="dash"/>
            <a:headEnd type="ova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flipH="1">
            <a:off x="1331640" y="3040385"/>
            <a:ext cx="2016224" cy="1008112"/>
          </a:xfrm>
          <a:prstGeom prst="line">
            <a:avLst/>
          </a:prstGeom>
          <a:ln w="15875">
            <a:prstDash val="dash"/>
            <a:headEnd type="oval"/>
          </a:ln>
        </p:spPr>
        <p:style>
          <a:lnRef idx="1">
            <a:schemeClr val="accent1"/>
          </a:lnRef>
          <a:fillRef idx="0">
            <a:schemeClr val="accent1"/>
          </a:fillRef>
          <a:effectRef idx="0">
            <a:schemeClr val="accent1"/>
          </a:effectRef>
          <a:fontRef idx="minor">
            <a:schemeClr val="tx1"/>
          </a:fontRef>
        </p:style>
      </p:cxnSp>
      <p:sp>
        <p:nvSpPr>
          <p:cNvPr id="176" name="Rectangle 175"/>
          <p:cNvSpPr/>
          <p:nvPr/>
        </p:nvSpPr>
        <p:spPr>
          <a:xfrm>
            <a:off x="683568" y="5272633"/>
            <a:ext cx="2880320" cy="1323411"/>
          </a:xfrm>
          <a:prstGeom prst="rect">
            <a:avLst/>
          </a:prstGeom>
          <a:solidFill>
            <a:schemeClr val="bg1"/>
          </a:solidFill>
          <a:ln w="9525">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wrap="square" lIns="91411" tIns="45706" rIns="91411" bIns="45706" rtlCol="0" anchor="t">
            <a:spAutoFit/>
          </a:bodyPr>
          <a:lstStyle/>
          <a:p>
            <a:pPr marL="180918" lvl="1" indent="-180918" defTabSz="914109">
              <a:spcAft>
                <a:spcPts val="600"/>
              </a:spcAft>
              <a:buClr>
                <a:srgbClr val="002060"/>
              </a:buClr>
            </a:pPr>
            <a:r>
              <a:rPr lang="en-GB" sz="1000" b="1" dirty="0" smtClean="0">
                <a:solidFill>
                  <a:srgbClr val="000000"/>
                </a:solidFill>
                <a:latin typeface="Arial" pitchFamily="34" charset="0"/>
                <a:cs typeface="Arial" pitchFamily="34" charset="0"/>
              </a:rPr>
              <a:t>South West London</a:t>
            </a:r>
          </a:p>
          <a:p>
            <a:pPr marL="180918" lvl="1" indent="-180918" defTabSz="914109">
              <a:spcAft>
                <a:spcPts val="600"/>
              </a:spcAft>
              <a:buClr>
                <a:srgbClr val="002060"/>
              </a:buClr>
              <a:buFont typeface="Wingdings" pitchFamily="2" charset="2"/>
              <a:buChar char="§"/>
            </a:pPr>
            <a:r>
              <a:rPr lang="en-GB" sz="1000" b="1" dirty="0" smtClean="0">
                <a:solidFill>
                  <a:srgbClr val="000000"/>
                </a:solidFill>
                <a:latin typeface="Arial" pitchFamily="34" charset="0"/>
                <a:cs typeface="Arial" pitchFamily="34" charset="0"/>
              </a:rPr>
              <a:t>11.76% Higher Achieving London practices</a:t>
            </a:r>
          </a:p>
          <a:p>
            <a:pPr marL="180918" lvl="1" indent="-180918" defTabSz="914109">
              <a:spcAft>
                <a:spcPts val="600"/>
              </a:spcAft>
              <a:buClr>
                <a:srgbClr val="002060"/>
              </a:buClr>
              <a:buFont typeface="Wingdings" pitchFamily="2" charset="2"/>
              <a:buChar char="§"/>
            </a:pPr>
            <a:r>
              <a:rPr lang="en-GB" sz="1000" dirty="0" smtClean="0">
                <a:solidFill>
                  <a:srgbClr val="000000"/>
                </a:solidFill>
                <a:latin typeface="Arial" pitchFamily="34" charset="0"/>
                <a:cs typeface="Arial" pitchFamily="34" charset="0"/>
              </a:rPr>
              <a:t>48.42% Achieving London Practices</a:t>
            </a:r>
          </a:p>
          <a:p>
            <a:pPr marL="180918" lvl="1" indent="-180918" defTabSz="914109">
              <a:spcAft>
                <a:spcPts val="600"/>
              </a:spcAft>
              <a:buClr>
                <a:srgbClr val="002060"/>
              </a:buClr>
              <a:buFont typeface="Wingdings" pitchFamily="2" charset="2"/>
              <a:buChar char="§"/>
            </a:pPr>
            <a:r>
              <a:rPr lang="en-GB" sz="1000" dirty="0" smtClean="0">
                <a:solidFill>
                  <a:srgbClr val="000000"/>
                </a:solidFill>
                <a:latin typeface="Arial" pitchFamily="34" charset="0"/>
                <a:cs typeface="Arial" pitchFamily="34" charset="0"/>
              </a:rPr>
              <a:t>27.6% Approaching Review</a:t>
            </a:r>
          </a:p>
          <a:p>
            <a:pPr marL="180918" lvl="1" indent="-180918" defTabSz="914109">
              <a:spcAft>
                <a:spcPts val="600"/>
              </a:spcAft>
              <a:buClr>
                <a:srgbClr val="002060"/>
              </a:buClr>
              <a:buFont typeface="Wingdings" pitchFamily="2" charset="2"/>
              <a:buChar char="§"/>
            </a:pPr>
            <a:r>
              <a:rPr lang="en-GB" sz="1000" b="1" dirty="0" smtClean="0">
                <a:solidFill>
                  <a:srgbClr val="000000"/>
                </a:solidFill>
                <a:latin typeface="Arial" pitchFamily="34" charset="0"/>
                <a:cs typeface="Arial" pitchFamily="34" charset="0"/>
              </a:rPr>
              <a:t>12.22% Review Identified</a:t>
            </a:r>
          </a:p>
        </p:txBody>
      </p:sp>
      <p:sp>
        <p:nvSpPr>
          <p:cNvPr id="178" name="Rectangle 177"/>
          <p:cNvSpPr/>
          <p:nvPr/>
        </p:nvSpPr>
        <p:spPr>
          <a:xfrm>
            <a:off x="179512" y="2824361"/>
            <a:ext cx="1584176" cy="1938964"/>
          </a:xfrm>
          <a:prstGeom prst="rect">
            <a:avLst/>
          </a:prstGeom>
          <a:solidFill>
            <a:schemeClr val="bg1"/>
          </a:solidFill>
          <a:ln w="9525">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wrap="square" lIns="91411" tIns="45706" rIns="91411" bIns="45706" rtlCol="0" anchor="t">
            <a:spAutoFit/>
          </a:bodyPr>
          <a:lstStyle/>
          <a:p>
            <a:pPr marL="180918" lvl="1" indent="-180918" defTabSz="914109">
              <a:spcAft>
                <a:spcPts val="600"/>
              </a:spcAft>
              <a:buClr>
                <a:srgbClr val="002060"/>
              </a:buClr>
            </a:pPr>
            <a:r>
              <a:rPr lang="en-GB" sz="1000" b="1" dirty="0" smtClean="0">
                <a:solidFill>
                  <a:srgbClr val="000000"/>
                </a:solidFill>
                <a:latin typeface="Arial" pitchFamily="34" charset="0"/>
                <a:cs typeface="Arial" pitchFamily="34" charset="0"/>
              </a:rPr>
              <a:t>North West London</a:t>
            </a:r>
          </a:p>
          <a:p>
            <a:pPr marL="180918" lvl="1" indent="-180918" defTabSz="914109">
              <a:spcAft>
                <a:spcPts val="600"/>
              </a:spcAft>
              <a:buClr>
                <a:srgbClr val="002060"/>
              </a:buClr>
              <a:buFont typeface="Wingdings" pitchFamily="2" charset="2"/>
              <a:buChar char="§"/>
            </a:pPr>
            <a:r>
              <a:rPr lang="en-GB" sz="1000" b="1" dirty="0" smtClean="0">
                <a:solidFill>
                  <a:srgbClr val="000000"/>
                </a:solidFill>
                <a:latin typeface="Arial" pitchFamily="34" charset="0"/>
                <a:cs typeface="Arial" pitchFamily="34" charset="0"/>
              </a:rPr>
              <a:t>10.14% Higher Achieving London practices</a:t>
            </a:r>
          </a:p>
          <a:p>
            <a:pPr marL="180918" lvl="1" indent="-180918" defTabSz="914109">
              <a:spcAft>
                <a:spcPts val="600"/>
              </a:spcAft>
              <a:buClr>
                <a:srgbClr val="002060"/>
              </a:buClr>
              <a:buFont typeface="Wingdings" pitchFamily="2" charset="2"/>
              <a:buChar char="§"/>
            </a:pPr>
            <a:r>
              <a:rPr lang="en-GB" sz="1000" dirty="0" smtClean="0">
                <a:solidFill>
                  <a:srgbClr val="000000"/>
                </a:solidFill>
                <a:latin typeface="Arial" pitchFamily="34" charset="0"/>
                <a:cs typeface="Arial" pitchFamily="34" charset="0"/>
              </a:rPr>
              <a:t>49.28% Achieving London Practices</a:t>
            </a:r>
          </a:p>
          <a:p>
            <a:pPr marL="180918" lvl="1" indent="-180918" defTabSz="914109">
              <a:spcAft>
                <a:spcPts val="600"/>
              </a:spcAft>
              <a:buClr>
                <a:srgbClr val="002060"/>
              </a:buClr>
              <a:buFont typeface="Wingdings" pitchFamily="2" charset="2"/>
              <a:buChar char="§"/>
            </a:pPr>
            <a:r>
              <a:rPr lang="en-GB" sz="1000" dirty="0" smtClean="0">
                <a:solidFill>
                  <a:srgbClr val="000000"/>
                </a:solidFill>
                <a:latin typeface="Arial" pitchFamily="34" charset="0"/>
                <a:cs typeface="Arial" pitchFamily="34" charset="0"/>
              </a:rPr>
              <a:t>23.43% Approaching Review</a:t>
            </a:r>
          </a:p>
          <a:p>
            <a:pPr marL="180918" lvl="1" indent="-180918" defTabSz="914109">
              <a:spcAft>
                <a:spcPts val="600"/>
              </a:spcAft>
              <a:buClr>
                <a:srgbClr val="002060"/>
              </a:buClr>
              <a:buFont typeface="Wingdings" pitchFamily="2" charset="2"/>
              <a:buChar char="§"/>
            </a:pPr>
            <a:r>
              <a:rPr lang="en-GB" sz="1000" b="1" dirty="0" smtClean="0">
                <a:solidFill>
                  <a:srgbClr val="000000"/>
                </a:solidFill>
                <a:latin typeface="Arial" pitchFamily="34" charset="0"/>
                <a:cs typeface="Arial" pitchFamily="34" charset="0"/>
              </a:rPr>
              <a:t>17.15% Review Identified</a:t>
            </a:r>
          </a:p>
        </p:txBody>
      </p:sp>
      <p:sp>
        <p:nvSpPr>
          <p:cNvPr id="179" name="Rectangle 178"/>
          <p:cNvSpPr/>
          <p:nvPr/>
        </p:nvSpPr>
        <p:spPr>
          <a:xfrm>
            <a:off x="395536" y="592113"/>
            <a:ext cx="1584176" cy="1938964"/>
          </a:xfrm>
          <a:prstGeom prst="rect">
            <a:avLst/>
          </a:prstGeom>
          <a:solidFill>
            <a:schemeClr val="bg1"/>
          </a:solidFill>
          <a:ln w="9525">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wrap="square" lIns="91411" tIns="45706" rIns="91411" bIns="45706" rtlCol="0" anchor="t">
            <a:spAutoFit/>
          </a:bodyPr>
          <a:lstStyle/>
          <a:p>
            <a:pPr marL="180918" lvl="1" indent="-180918" defTabSz="914109">
              <a:spcAft>
                <a:spcPts val="600"/>
              </a:spcAft>
              <a:buClr>
                <a:srgbClr val="002060"/>
              </a:buClr>
            </a:pPr>
            <a:r>
              <a:rPr lang="en-GB" sz="1000" b="1" dirty="0" smtClean="0">
                <a:solidFill>
                  <a:srgbClr val="000000"/>
                </a:solidFill>
                <a:latin typeface="Arial" pitchFamily="34" charset="0"/>
                <a:cs typeface="Arial" pitchFamily="34" charset="0"/>
              </a:rPr>
              <a:t>North Central London</a:t>
            </a:r>
          </a:p>
          <a:p>
            <a:pPr marL="180918" lvl="1" indent="-180918" defTabSz="914109">
              <a:spcAft>
                <a:spcPts val="600"/>
              </a:spcAft>
              <a:buClr>
                <a:srgbClr val="002060"/>
              </a:buClr>
              <a:buFont typeface="Wingdings" pitchFamily="2" charset="2"/>
              <a:buChar char="§"/>
            </a:pPr>
            <a:r>
              <a:rPr lang="en-GB" sz="1000" b="1" dirty="0" smtClean="0">
                <a:solidFill>
                  <a:srgbClr val="000000"/>
                </a:solidFill>
                <a:latin typeface="Arial" pitchFamily="34" charset="0"/>
                <a:cs typeface="Arial" pitchFamily="34" charset="0"/>
              </a:rPr>
              <a:t>16.14% Higher Achieving London practices</a:t>
            </a:r>
          </a:p>
          <a:p>
            <a:pPr marL="180918" lvl="1" indent="-180918" defTabSz="914109">
              <a:spcAft>
                <a:spcPts val="600"/>
              </a:spcAft>
              <a:buClr>
                <a:srgbClr val="002060"/>
              </a:buClr>
              <a:buFont typeface="Wingdings" pitchFamily="2" charset="2"/>
              <a:buChar char="§"/>
            </a:pPr>
            <a:r>
              <a:rPr lang="en-GB" sz="1000" dirty="0" smtClean="0">
                <a:solidFill>
                  <a:srgbClr val="000000"/>
                </a:solidFill>
                <a:latin typeface="Arial" pitchFamily="34" charset="0"/>
                <a:cs typeface="Arial" pitchFamily="34" charset="0"/>
              </a:rPr>
              <a:t>47.24% Achieving London Practices</a:t>
            </a:r>
          </a:p>
          <a:p>
            <a:pPr marL="180918" lvl="1" indent="-180918" defTabSz="914109">
              <a:spcAft>
                <a:spcPts val="600"/>
              </a:spcAft>
              <a:buClr>
                <a:srgbClr val="002060"/>
              </a:buClr>
              <a:buFont typeface="Wingdings" pitchFamily="2" charset="2"/>
              <a:buChar char="§"/>
            </a:pPr>
            <a:r>
              <a:rPr lang="en-GB" sz="1000" dirty="0" smtClean="0">
                <a:solidFill>
                  <a:srgbClr val="000000"/>
                </a:solidFill>
                <a:latin typeface="Arial" pitchFamily="34" charset="0"/>
                <a:cs typeface="Arial" pitchFamily="34" charset="0"/>
              </a:rPr>
              <a:t>24.02% Approaching Review</a:t>
            </a:r>
          </a:p>
          <a:p>
            <a:pPr marL="180918" lvl="1" indent="-180918" defTabSz="914109">
              <a:spcAft>
                <a:spcPts val="600"/>
              </a:spcAft>
              <a:buClr>
                <a:srgbClr val="002060"/>
              </a:buClr>
              <a:buFont typeface="Wingdings" pitchFamily="2" charset="2"/>
              <a:buChar char="§"/>
            </a:pPr>
            <a:r>
              <a:rPr lang="en-GB" sz="1000" b="1" dirty="0" smtClean="0">
                <a:solidFill>
                  <a:srgbClr val="000000"/>
                </a:solidFill>
                <a:latin typeface="Arial" pitchFamily="34" charset="0"/>
                <a:cs typeface="Arial" pitchFamily="34" charset="0"/>
              </a:rPr>
              <a:t>12.6% Review Identified</a:t>
            </a:r>
          </a:p>
        </p:txBody>
      </p:sp>
      <p:sp>
        <p:nvSpPr>
          <p:cNvPr id="175" name="Rectangle 174"/>
          <p:cNvSpPr/>
          <p:nvPr/>
        </p:nvSpPr>
        <p:spPr>
          <a:xfrm>
            <a:off x="6444208" y="4408537"/>
            <a:ext cx="2447976" cy="1323411"/>
          </a:xfrm>
          <a:prstGeom prst="rect">
            <a:avLst/>
          </a:prstGeom>
          <a:solidFill>
            <a:schemeClr val="bg1"/>
          </a:solidFill>
          <a:ln w="9525">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wrap="square" lIns="91411" tIns="45706" rIns="91411" bIns="45706" rtlCol="0" anchor="t">
            <a:spAutoFit/>
          </a:bodyPr>
          <a:lstStyle/>
          <a:p>
            <a:pPr marL="180918" lvl="1" indent="-180918" defTabSz="914109">
              <a:spcAft>
                <a:spcPts val="600"/>
              </a:spcAft>
              <a:buClr>
                <a:srgbClr val="002060"/>
              </a:buClr>
            </a:pPr>
            <a:r>
              <a:rPr lang="en-GB" sz="1000" b="1" dirty="0" smtClean="0">
                <a:solidFill>
                  <a:srgbClr val="000000"/>
                </a:solidFill>
                <a:latin typeface="Arial" pitchFamily="34" charset="0"/>
                <a:cs typeface="Arial" pitchFamily="34" charset="0"/>
              </a:rPr>
              <a:t>South East London</a:t>
            </a:r>
          </a:p>
          <a:p>
            <a:pPr marL="180918" lvl="1" indent="-180918" defTabSz="914109">
              <a:spcAft>
                <a:spcPts val="600"/>
              </a:spcAft>
              <a:buClr>
                <a:srgbClr val="002060"/>
              </a:buClr>
              <a:buFont typeface="Wingdings" pitchFamily="2" charset="2"/>
              <a:buChar char="§"/>
            </a:pPr>
            <a:r>
              <a:rPr lang="en-GB" sz="1000" b="1" dirty="0" smtClean="0">
                <a:solidFill>
                  <a:srgbClr val="000000"/>
                </a:solidFill>
                <a:latin typeface="Arial" pitchFamily="34" charset="0"/>
                <a:cs typeface="Arial" pitchFamily="34" charset="0"/>
              </a:rPr>
              <a:t>6.08% Higher Achieving London practices</a:t>
            </a:r>
          </a:p>
          <a:p>
            <a:pPr marL="180918" lvl="1" indent="-180918" defTabSz="914109">
              <a:spcAft>
                <a:spcPts val="600"/>
              </a:spcAft>
              <a:buClr>
                <a:srgbClr val="002060"/>
              </a:buClr>
              <a:buFont typeface="Wingdings" pitchFamily="2" charset="2"/>
              <a:buChar char="§"/>
            </a:pPr>
            <a:r>
              <a:rPr lang="en-GB" sz="1000" dirty="0" smtClean="0">
                <a:solidFill>
                  <a:srgbClr val="000000"/>
                </a:solidFill>
                <a:latin typeface="Arial" pitchFamily="34" charset="0"/>
                <a:cs typeface="Arial" pitchFamily="34" charset="0"/>
              </a:rPr>
              <a:t>53.99% Achieving London Practices</a:t>
            </a:r>
          </a:p>
          <a:p>
            <a:pPr marL="180918" lvl="1" indent="-180918" defTabSz="914109">
              <a:spcAft>
                <a:spcPts val="600"/>
              </a:spcAft>
              <a:buClr>
                <a:srgbClr val="002060"/>
              </a:buClr>
              <a:buFont typeface="Wingdings" pitchFamily="2" charset="2"/>
              <a:buChar char="§"/>
            </a:pPr>
            <a:r>
              <a:rPr lang="en-GB" sz="1000" dirty="0" smtClean="0">
                <a:solidFill>
                  <a:srgbClr val="000000"/>
                </a:solidFill>
                <a:latin typeface="Arial" pitchFamily="34" charset="0"/>
                <a:cs typeface="Arial" pitchFamily="34" charset="0"/>
              </a:rPr>
              <a:t>28.14% Approaching Review</a:t>
            </a:r>
          </a:p>
          <a:p>
            <a:pPr marL="180918" lvl="1" indent="-180918" defTabSz="914109">
              <a:spcAft>
                <a:spcPts val="600"/>
              </a:spcAft>
              <a:buClr>
                <a:srgbClr val="002060"/>
              </a:buClr>
              <a:buFont typeface="Wingdings" pitchFamily="2" charset="2"/>
              <a:buChar char="§"/>
            </a:pPr>
            <a:r>
              <a:rPr lang="en-GB" sz="1000" b="1" smtClean="0">
                <a:solidFill>
                  <a:srgbClr val="000000"/>
                </a:solidFill>
                <a:latin typeface="Arial" pitchFamily="34" charset="0"/>
                <a:cs typeface="Arial" pitchFamily="34" charset="0"/>
              </a:rPr>
              <a:t>11.79% </a:t>
            </a:r>
            <a:r>
              <a:rPr lang="en-GB" sz="1000" b="1" dirty="0" smtClean="0">
                <a:solidFill>
                  <a:srgbClr val="000000"/>
                </a:solidFill>
                <a:latin typeface="Arial" pitchFamily="34" charset="0"/>
                <a:cs typeface="Arial" pitchFamily="34" charset="0"/>
              </a:rPr>
              <a:t>Review Identified</a:t>
            </a:r>
          </a:p>
        </p:txBody>
      </p:sp>
      <p:sp>
        <p:nvSpPr>
          <p:cNvPr id="172" name="Rectangle 171"/>
          <p:cNvSpPr/>
          <p:nvPr/>
        </p:nvSpPr>
        <p:spPr>
          <a:xfrm>
            <a:off x="5796136" y="16049"/>
            <a:ext cx="1584176" cy="2169796"/>
          </a:xfrm>
          <a:prstGeom prst="rect">
            <a:avLst/>
          </a:prstGeom>
          <a:solidFill>
            <a:schemeClr val="bg1"/>
          </a:solidFill>
          <a:ln w="9525">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wrap="square" lIns="91411" tIns="45706" rIns="91411" bIns="45706" rtlCol="0" anchor="t">
            <a:spAutoFit/>
          </a:bodyPr>
          <a:lstStyle/>
          <a:p>
            <a:pPr marL="180918" lvl="1" indent="-180918" defTabSz="914109">
              <a:spcAft>
                <a:spcPts val="600"/>
              </a:spcAft>
              <a:buClr>
                <a:srgbClr val="002060"/>
              </a:buClr>
            </a:pPr>
            <a:r>
              <a:rPr lang="en-GB" sz="1000" b="1" dirty="0" smtClean="0">
                <a:solidFill>
                  <a:srgbClr val="000000"/>
                </a:solidFill>
                <a:latin typeface="Arial" pitchFamily="34" charset="0"/>
                <a:cs typeface="Arial" pitchFamily="34" charset="0"/>
              </a:rPr>
              <a:t>North East London</a:t>
            </a:r>
          </a:p>
          <a:p>
            <a:pPr marL="180918" lvl="1" indent="-180918" defTabSz="914109">
              <a:spcAft>
                <a:spcPts val="600"/>
              </a:spcAft>
              <a:buClr>
                <a:srgbClr val="002060"/>
              </a:buClr>
            </a:pPr>
            <a:r>
              <a:rPr lang="en-GB" sz="1000" b="1" dirty="0" smtClean="0">
                <a:solidFill>
                  <a:srgbClr val="000000"/>
                </a:solidFill>
                <a:latin typeface="Arial" pitchFamily="34" charset="0"/>
                <a:cs typeface="Arial" pitchFamily="34" charset="0"/>
              </a:rPr>
              <a:t>(Inner)</a:t>
            </a:r>
          </a:p>
          <a:p>
            <a:pPr marL="180918" lvl="1" indent="-180918" defTabSz="914109">
              <a:spcAft>
                <a:spcPts val="600"/>
              </a:spcAft>
              <a:buClr>
                <a:srgbClr val="002060"/>
              </a:buClr>
              <a:buFont typeface="Wingdings" pitchFamily="2" charset="2"/>
              <a:buChar char="§"/>
            </a:pPr>
            <a:r>
              <a:rPr lang="en-GB" sz="1000" b="1" dirty="0" smtClean="0">
                <a:solidFill>
                  <a:srgbClr val="000000"/>
                </a:solidFill>
                <a:latin typeface="Arial" pitchFamily="34" charset="0"/>
                <a:cs typeface="Arial" pitchFamily="34" charset="0"/>
              </a:rPr>
              <a:t>17.24% Higher Achieving London practices</a:t>
            </a:r>
          </a:p>
          <a:p>
            <a:pPr marL="180918" lvl="1" indent="-180918" defTabSz="914109">
              <a:spcAft>
                <a:spcPts val="600"/>
              </a:spcAft>
              <a:buClr>
                <a:srgbClr val="002060"/>
              </a:buClr>
              <a:buFont typeface="Wingdings" pitchFamily="2" charset="2"/>
              <a:buChar char="§"/>
            </a:pPr>
            <a:r>
              <a:rPr lang="en-GB" sz="1000" dirty="0" smtClean="0">
                <a:solidFill>
                  <a:srgbClr val="000000"/>
                </a:solidFill>
                <a:latin typeface="Arial" pitchFamily="34" charset="0"/>
                <a:cs typeface="Arial" pitchFamily="34" charset="0"/>
              </a:rPr>
              <a:t>47.59% Achieving London Practices</a:t>
            </a:r>
          </a:p>
          <a:p>
            <a:pPr marL="180918" lvl="1" indent="-180918" defTabSz="914109">
              <a:spcAft>
                <a:spcPts val="600"/>
              </a:spcAft>
              <a:buClr>
                <a:srgbClr val="002060"/>
              </a:buClr>
              <a:buFont typeface="Wingdings" pitchFamily="2" charset="2"/>
              <a:buChar char="§"/>
            </a:pPr>
            <a:r>
              <a:rPr lang="en-GB" sz="1000" dirty="0" smtClean="0">
                <a:solidFill>
                  <a:srgbClr val="000000"/>
                </a:solidFill>
                <a:latin typeface="Arial" pitchFamily="34" charset="0"/>
                <a:cs typeface="Arial" pitchFamily="34" charset="0"/>
              </a:rPr>
              <a:t>27.59% Approaching Review</a:t>
            </a:r>
          </a:p>
          <a:p>
            <a:pPr marL="180918" lvl="1" indent="-180918" defTabSz="914109">
              <a:spcAft>
                <a:spcPts val="600"/>
              </a:spcAft>
              <a:buClr>
                <a:srgbClr val="002060"/>
              </a:buClr>
              <a:buFont typeface="Wingdings" pitchFamily="2" charset="2"/>
              <a:buChar char="§"/>
            </a:pPr>
            <a:r>
              <a:rPr lang="en-GB" sz="1000" b="1" dirty="0" smtClean="0">
                <a:solidFill>
                  <a:srgbClr val="000000"/>
                </a:solidFill>
                <a:latin typeface="Arial" pitchFamily="34" charset="0"/>
                <a:cs typeface="Arial" pitchFamily="34" charset="0"/>
              </a:rPr>
              <a:t>7.59% Review Identified</a:t>
            </a:r>
          </a:p>
        </p:txBody>
      </p:sp>
      <p:sp>
        <p:nvSpPr>
          <p:cNvPr id="189" name="Rectangle 188"/>
          <p:cNvSpPr/>
          <p:nvPr/>
        </p:nvSpPr>
        <p:spPr>
          <a:xfrm>
            <a:off x="3707904" y="5805264"/>
            <a:ext cx="5184576" cy="1015634"/>
          </a:xfrm>
          <a:prstGeom prst="rect">
            <a:avLst/>
          </a:prstGeom>
          <a:solidFill>
            <a:schemeClr val="tx2">
              <a:lumMod val="20000"/>
              <a:lumOff val="80000"/>
            </a:schemeClr>
          </a:solidFill>
          <a:ln w="9525">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wrap="square" lIns="91411" tIns="45706" rIns="91411" bIns="45706" rtlCol="0" anchor="t">
            <a:spAutoFit/>
          </a:bodyPr>
          <a:lstStyle/>
          <a:p>
            <a:pPr marL="0" lvl="1" indent="-180918" defTabSz="914109">
              <a:spcAft>
                <a:spcPts val="600"/>
              </a:spcAft>
              <a:buClr>
                <a:srgbClr val="002060"/>
              </a:buClr>
            </a:pPr>
            <a:r>
              <a:rPr lang="en-GB" sz="1000" b="1" dirty="0" smtClean="0">
                <a:solidFill>
                  <a:srgbClr val="000000"/>
                </a:solidFill>
                <a:latin typeface="Arial" pitchFamily="34" charset="0"/>
                <a:cs typeface="Arial" pitchFamily="34" charset="0"/>
              </a:rPr>
              <a:t>PCT Clusters will need to review the number of triggers for those practices in the ‘approaching review’ category to identify those practices who are borderline ‘review identified’ as this category represents a wide range of achievement, much of which will be within a normal range of variation. The thresholds for approaching review may need to be amended based on this local intelligence to reflect a higher percentage of performing practices.</a:t>
            </a:r>
          </a:p>
        </p:txBody>
      </p:sp>
      <p:sp>
        <p:nvSpPr>
          <p:cNvPr id="190" name="Rectangle 189"/>
          <p:cNvSpPr/>
          <p:nvPr/>
        </p:nvSpPr>
        <p:spPr>
          <a:xfrm>
            <a:off x="7498769" y="729841"/>
            <a:ext cx="1584176" cy="2169796"/>
          </a:xfrm>
          <a:prstGeom prst="rect">
            <a:avLst/>
          </a:prstGeom>
          <a:solidFill>
            <a:schemeClr val="bg1"/>
          </a:solidFill>
          <a:ln w="9525">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wrap="square" lIns="91411" tIns="45706" rIns="91411" bIns="45706" rtlCol="0" anchor="t">
            <a:spAutoFit/>
          </a:bodyPr>
          <a:lstStyle/>
          <a:p>
            <a:pPr marL="180918" lvl="1" indent="-180918" defTabSz="914109">
              <a:spcAft>
                <a:spcPts val="600"/>
              </a:spcAft>
              <a:buClr>
                <a:srgbClr val="002060"/>
              </a:buClr>
            </a:pPr>
            <a:r>
              <a:rPr lang="en-GB" sz="1000" b="1" dirty="0" smtClean="0">
                <a:solidFill>
                  <a:srgbClr val="000000"/>
                </a:solidFill>
                <a:latin typeface="Arial" pitchFamily="34" charset="0"/>
                <a:cs typeface="Arial" pitchFamily="34" charset="0"/>
              </a:rPr>
              <a:t>North East London</a:t>
            </a:r>
          </a:p>
          <a:p>
            <a:pPr marL="180918" lvl="1" indent="-180918" defTabSz="914109">
              <a:spcAft>
                <a:spcPts val="600"/>
              </a:spcAft>
              <a:buClr>
                <a:srgbClr val="002060"/>
              </a:buClr>
            </a:pPr>
            <a:r>
              <a:rPr lang="en-GB" sz="1000" b="1" dirty="0" smtClean="0">
                <a:solidFill>
                  <a:srgbClr val="000000"/>
                </a:solidFill>
                <a:latin typeface="Arial" pitchFamily="34" charset="0"/>
                <a:cs typeface="Arial" pitchFamily="34" charset="0"/>
              </a:rPr>
              <a:t>(Outer)</a:t>
            </a:r>
          </a:p>
          <a:p>
            <a:pPr marL="180918" lvl="1" indent="-180918" defTabSz="914109">
              <a:spcAft>
                <a:spcPts val="600"/>
              </a:spcAft>
              <a:buClr>
                <a:srgbClr val="002060"/>
              </a:buClr>
              <a:buFont typeface="Wingdings" pitchFamily="2" charset="2"/>
              <a:buChar char="§"/>
            </a:pPr>
            <a:r>
              <a:rPr lang="en-GB" sz="1000" b="1" dirty="0" smtClean="0">
                <a:solidFill>
                  <a:srgbClr val="000000"/>
                </a:solidFill>
                <a:latin typeface="Arial" pitchFamily="34" charset="0"/>
                <a:cs typeface="Arial" pitchFamily="34" charset="0"/>
              </a:rPr>
              <a:t>13.98% Higher Achieving London practices</a:t>
            </a:r>
          </a:p>
          <a:p>
            <a:pPr marL="180918" lvl="1" indent="-180918" defTabSz="914109">
              <a:spcAft>
                <a:spcPts val="600"/>
              </a:spcAft>
              <a:buClr>
                <a:srgbClr val="002060"/>
              </a:buClr>
              <a:buFont typeface="Wingdings" pitchFamily="2" charset="2"/>
              <a:buChar char="§"/>
            </a:pPr>
            <a:r>
              <a:rPr lang="en-GB" sz="1000" dirty="0" smtClean="0">
                <a:solidFill>
                  <a:srgbClr val="000000"/>
                </a:solidFill>
                <a:latin typeface="Arial" pitchFamily="34" charset="0"/>
                <a:cs typeface="Arial" pitchFamily="34" charset="0"/>
              </a:rPr>
              <a:t>44.62% Achieving London Practices</a:t>
            </a:r>
          </a:p>
          <a:p>
            <a:pPr marL="180918" lvl="1" indent="-180918" defTabSz="914109">
              <a:spcAft>
                <a:spcPts val="600"/>
              </a:spcAft>
              <a:buClr>
                <a:srgbClr val="002060"/>
              </a:buClr>
              <a:buFont typeface="Wingdings" pitchFamily="2" charset="2"/>
              <a:buChar char="§"/>
            </a:pPr>
            <a:r>
              <a:rPr lang="en-GB" sz="1000" dirty="0" smtClean="0">
                <a:solidFill>
                  <a:srgbClr val="000000"/>
                </a:solidFill>
                <a:latin typeface="Arial" pitchFamily="34" charset="0"/>
                <a:cs typeface="Arial" pitchFamily="34" charset="0"/>
              </a:rPr>
              <a:t>31.72% Approaching Review</a:t>
            </a:r>
          </a:p>
          <a:p>
            <a:pPr marL="180918" lvl="1" indent="-180918" defTabSz="914109">
              <a:spcAft>
                <a:spcPts val="600"/>
              </a:spcAft>
              <a:buClr>
                <a:srgbClr val="002060"/>
              </a:buClr>
              <a:buFont typeface="Wingdings" pitchFamily="2" charset="2"/>
              <a:buChar char="§"/>
            </a:pPr>
            <a:r>
              <a:rPr lang="en-GB" sz="1000" b="1" dirty="0" smtClean="0">
                <a:solidFill>
                  <a:srgbClr val="000000"/>
                </a:solidFill>
                <a:latin typeface="Arial" pitchFamily="34" charset="0"/>
                <a:cs typeface="Arial" pitchFamily="34" charset="0"/>
              </a:rPr>
              <a:t>9.68% Review Identified</a:t>
            </a:r>
          </a:p>
        </p:txBody>
      </p:sp>
      <p:sp>
        <p:nvSpPr>
          <p:cNvPr id="86" name="Slide Number Placeholder 3"/>
          <p:cNvSpPr txBox="1">
            <a:spLocks/>
          </p:cNvSpPr>
          <p:nvPr/>
        </p:nvSpPr>
        <p:spPr>
          <a:xfrm>
            <a:off x="8814855" y="6453336"/>
            <a:ext cx="316894" cy="288032"/>
          </a:xfrm>
          <a:prstGeom prst="rect">
            <a:avLst/>
          </a:prstGeom>
        </p:spPr>
        <p:txBody>
          <a:bodyPr lIns="91411" tIns="45706" rIns="91411" bIns="45706"/>
          <a:lstStyle/>
          <a:p>
            <a:pPr algn="ctr" defTabSz="914109">
              <a:defRPr/>
            </a:pPr>
            <a:fld id="{9B0B4C53-38A4-4057-B81B-5A444869955D}" type="slidenum">
              <a:rPr lang="en-US" sz="900" kern="0" smtClean="0">
                <a:solidFill>
                  <a:sysClr val="windowText" lastClr="000000"/>
                </a:solidFill>
                <a:latin typeface="Arial" pitchFamily="34" charset="0"/>
                <a:cs typeface="Arial" pitchFamily="34" charset="0"/>
              </a:rPr>
              <a:pPr algn="ctr" defTabSz="914109">
                <a:defRPr/>
              </a:pPr>
              <a:t>6</a:t>
            </a:fld>
            <a:r>
              <a:rPr lang="en-US" sz="900" kern="0" dirty="0" smtClean="0">
                <a:solidFill>
                  <a:sysClr val="windowText" lastClr="000000"/>
                </a:solidFill>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custDataLst>
              <p:tags r:id="rId1"/>
            </p:custDataLst>
          </p:nvPr>
        </p:nvSpPr>
        <p:spPr bwMode="gray">
          <a:xfrm>
            <a:off x="171994" y="203199"/>
            <a:ext cx="8792494" cy="5386041"/>
          </a:xfrm>
          <a:prstGeom prst="rect">
            <a:avLst/>
          </a:prstGeom>
          <a:noFill/>
          <a:ln w="12700" algn="ctr">
            <a:noFill/>
            <a:round/>
            <a:headEnd/>
            <a:tailEnd/>
          </a:ln>
          <a:effectLst/>
        </p:spPr>
        <p:txBody>
          <a:bodyPr vert="horz" wrap="square" lIns="91392" tIns="45696" rIns="91392" bIns="45696" numCol="1" anchor="t" anchorCtr="0" compatLnSpc="1">
            <a:prstTxWarp prst="textNoShape">
              <a:avLst/>
            </a:prstTxWarp>
            <a:spAutoFit/>
          </a:bodyPr>
          <a:lstStyle/>
          <a:p>
            <a:pPr defTabSz="914109" fontAlgn="base">
              <a:spcBef>
                <a:spcPct val="0"/>
              </a:spcBef>
              <a:spcAft>
                <a:spcPct val="0"/>
              </a:spcAft>
              <a:defRPr/>
            </a:pPr>
            <a:r>
              <a:rPr lang="en-GB" sz="2000" b="1" dirty="0" smtClean="0">
                <a:solidFill>
                  <a:srgbClr val="333399"/>
                </a:solidFill>
                <a:latin typeface="Arial" pitchFamily="34" charset="0"/>
                <a:cs typeface="Arial" pitchFamily="34" charset="0"/>
              </a:rPr>
              <a:t>North Central London: achievement</a:t>
            </a: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p:txBody>
      </p:sp>
      <p:sp>
        <p:nvSpPr>
          <p:cNvPr id="14" name="Slide Number Placeholder 3"/>
          <p:cNvSpPr txBox="1">
            <a:spLocks/>
          </p:cNvSpPr>
          <p:nvPr/>
        </p:nvSpPr>
        <p:spPr>
          <a:xfrm>
            <a:off x="8814855" y="6553919"/>
            <a:ext cx="316894" cy="288032"/>
          </a:xfrm>
          <a:prstGeom prst="rect">
            <a:avLst/>
          </a:prstGeom>
        </p:spPr>
        <p:txBody>
          <a:bodyPr lIns="91411" tIns="45706" rIns="91411" bIns="45706"/>
          <a:lstStyle/>
          <a:p>
            <a:pPr algn="ctr" defTabSz="914109">
              <a:defRPr/>
            </a:pPr>
            <a:fld id="{9B0B4C53-38A4-4057-B81B-5A444869955D}" type="slidenum">
              <a:rPr lang="en-US" sz="900" kern="0" smtClean="0">
                <a:solidFill>
                  <a:sysClr val="windowText" lastClr="000000"/>
                </a:solidFill>
                <a:latin typeface="Arial" pitchFamily="34" charset="0"/>
                <a:cs typeface="Arial" pitchFamily="34" charset="0"/>
              </a:rPr>
              <a:pPr algn="ctr" defTabSz="914109">
                <a:defRPr/>
              </a:pPr>
              <a:t>7</a:t>
            </a:fld>
            <a:r>
              <a:rPr lang="en-US" sz="900" kern="0" dirty="0" smtClean="0">
                <a:solidFill>
                  <a:sysClr val="windowText" lastClr="000000"/>
                </a:solidFill>
                <a:latin typeface="Arial" pitchFamily="34" charset="0"/>
                <a:cs typeface="Arial" pitchFamily="34" charset="0"/>
              </a:rPr>
              <a:t> </a:t>
            </a:r>
          </a:p>
        </p:txBody>
      </p:sp>
      <p:grpSp>
        <p:nvGrpSpPr>
          <p:cNvPr id="2" name="Group 76"/>
          <p:cNvGrpSpPr/>
          <p:nvPr/>
        </p:nvGrpSpPr>
        <p:grpSpPr>
          <a:xfrm>
            <a:off x="5784618" y="764704"/>
            <a:ext cx="2891838" cy="2711971"/>
            <a:chOff x="2448272" y="1755304"/>
            <a:chExt cx="2891838" cy="2711971"/>
          </a:xfrm>
        </p:grpSpPr>
        <p:sp>
          <p:nvSpPr>
            <p:cNvPr id="64" name="Freeform 4"/>
            <p:cNvSpPr>
              <a:spLocks/>
            </p:cNvSpPr>
            <p:nvPr/>
          </p:nvSpPr>
          <p:spPr bwMode="gray">
            <a:xfrm>
              <a:off x="2448272" y="1977082"/>
              <a:ext cx="1667697" cy="1728816"/>
            </a:xfrm>
            <a:custGeom>
              <a:avLst/>
              <a:gdLst>
                <a:gd name="T0" fmla="*/ 2147483647 w 1119"/>
                <a:gd name="T1" fmla="*/ 2147483647 h 1162"/>
                <a:gd name="T2" fmla="*/ 2147483647 w 1119"/>
                <a:gd name="T3" fmla="*/ 2147483647 h 1162"/>
                <a:gd name="T4" fmla="*/ 2147483647 w 1119"/>
                <a:gd name="T5" fmla="*/ 2147483647 h 1162"/>
                <a:gd name="T6" fmla="*/ 2147483647 w 1119"/>
                <a:gd name="T7" fmla="*/ 2147483647 h 1162"/>
                <a:gd name="T8" fmla="*/ 2147483647 w 1119"/>
                <a:gd name="T9" fmla="*/ 2147483647 h 1162"/>
                <a:gd name="T10" fmla="*/ 2147483647 w 1119"/>
                <a:gd name="T11" fmla="*/ 2147483647 h 1162"/>
                <a:gd name="T12" fmla="*/ 2147483647 w 1119"/>
                <a:gd name="T13" fmla="*/ 2147483647 h 1162"/>
                <a:gd name="T14" fmla="*/ 2147483647 w 1119"/>
                <a:gd name="T15" fmla="*/ 2147483647 h 1162"/>
                <a:gd name="T16" fmla="*/ 2147483647 w 1119"/>
                <a:gd name="T17" fmla="*/ 2147483647 h 1162"/>
                <a:gd name="T18" fmla="*/ 2147483647 w 1119"/>
                <a:gd name="T19" fmla="*/ 2147483647 h 1162"/>
                <a:gd name="T20" fmla="*/ 2147483647 w 1119"/>
                <a:gd name="T21" fmla="*/ 2147483647 h 1162"/>
                <a:gd name="T22" fmla="*/ 2147483647 w 1119"/>
                <a:gd name="T23" fmla="*/ 2147483647 h 1162"/>
                <a:gd name="T24" fmla="*/ 2147483647 w 1119"/>
                <a:gd name="T25" fmla="*/ 2147483647 h 1162"/>
                <a:gd name="T26" fmla="*/ 2147483647 w 1119"/>
                <a:gd name="T27" fmla="*/ 2147483647 h 1162"/>
                <a:gd name="T28" fmla="*/ 2147483647 w 1119"/>
                <a:gd name="T29" fmla="*/ 2147483647 h 1162"/>
                <a:gd name="T30" fmla="*/ 2147483647 w 1119"/>
                <a:gd name="T31" fmla="*/ 2147483647 h 1162"/>
                <a:gd name="T32" fmla="*/ 2147483647 w 1119"/>
                <a:gd name="T33" fmla="*/ 2147483647 h 1162"/>
                <a:gd name="T34" fmla="*/ 2147483647 w 1119"/>
                <a:gd name="T35" fmla="*/ 2147483647 h 1162"/>
                <a:gd name="T36" fmla="*/ 2147483647 w 1119"/>
                <a:gd name="T37" fmla="*/ 2147483647 h 1162"/>
                <a:gd name="T38" fmla="*/ 2147483647 w 1119"/>
                <a:gd name="T39" fmla="*/ 2147483647 h 1162"/>
                <a:gd name="T40" fmla="*/ 2147483647 w 1119"/>
                <a:gd name="T41" fmla="*/ 2147483647 h 1162"/>
                <a:gd name="T42" fmla="*/ 2147483647 w 1119"/>
                <a:gd name="T43" fmla="*/ 2147483647 h 1162"/>
                <a:gd name="T44" fmla="*/ 2147483647 w 1119"/>
                <a:gd name="T45" fmla="*/ 2147483647 h 1162"/>
                <a:gd name="T46" fmla="*/ 2147483647 w 1119"/>
                <a:gd name="T47" fmla="*/ 2147483647 h 1162"/>
                <a:gd name="T48" fmla="*/ 2147483647 w 1119"/>
                <a:gd name="T49" fmla="*/ 2147483647 h 1162"/>
                <a:gd name="T50" fmla="*/ 2147483647 w 1119"/>
                <a:gd name="T51" fmla="*/ 2147483647 h 1162"/>
                <a:gd name="T52" fmla="*/ 2147483647 w 1119"/>
                <a:gd name="T53" fmla="*/ 2147483647 h 1162"/>
                <a:gd name="T54" fmla="*/ 2147483647 w 1119"/>
                <a:gd name="T55" fmla="*/ 2147483647 h 1162"/>
                <a:gd name="T56" fmla="*/ 2147483647 w 1119"/>
                <a:gd name="T57" fmla="*/ 2147483647 h 1162"/>
                <a:gd name="T58" fmla="*/ 2147483647 w 1119"/>
                <a:gd name="T59" fmla="*/ 2147483647 h 1162"/>
                <a:gd name="T60" fmla="*/ 2147483647 w 1119"/>
                <a:gd name="T61" fmla="*/ 2147483647 h 1162"/>
                <a:gd name="T62" fmla="*/ 2147483647 w 1119"/>
                <a:gd name="T63" fmla="*/ 2147483647 h 1162"/>
                <a:gd name="T64" fmla="*/ 2147483647 w 1119"/>
                <a:gd name="T65" fmla="*/ 2147483647 h 1162"/>
                <a:gd name="T66" fmla="*/ 2147483647 w 1119"/>
                <a:gd name="T67" fmla="*/ 2147483647 h 1162"/>
                <a:gd name="T68" fmla="*/ 2147483647 w 1119"/>
                <a:gd name="T69" fmla="*/ 2147483647 h 1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19"/>
                <a:gd name="T106" fmla="*/ 0 h 1162"/>
                <a:gd name="T107" fmla="*/ 1119 w 1119"/>
                <a:gd name="T108" fmla="*/ 1162 h 116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19" h="1162">
                  <a:moveTo>
                    <a:pt x="191" y="652"/>
                  </a:moveTo>
                  <a:lnTo>
                    <a:pt x="155" y="581"/>
                  </a:lnTo>
                  <a:lnTo>
                    <a:pt x="148" y="574"/>
                  </a:lnTo>
                  <a:lnTo>
                    <a:pt x="127" y="546"/>
                  </a:lnTo>
                  <a:lnTo>
                    <a:pt x="127" y="524"/>
                  </a:lnTo>
                  <a:lnTo>
                    <a:pt x="77" y="447"/>
                  </a:lnTo>
                  <a:lnTo>
                    <a:pt x="0" y="269"/>
                  </a:lnTo>
                  <a:lnTo>
                    <a:pt x="7" y="241"/>
                  </a:lnTo>
                  <a:lnTo>
                    <a:pt x="70" y="262"/>
                  </a:lnTo>
                  <a:lnTo>
                    <a:pt x="198" y="248"/>
                  </a:lnTo>
                  <a:lnTo>
                    <a:pt x="219" y="213"/>
                  </a:lnTo>
                  <a:lnTo>
                    <a:pt x="276" y="198"/>
                  </a:lnTo>
                  <a:lnTo>
                    <a:pt x="325" y="220"/>
                  </a:lnTo>
                  <a:lnTo>
                    <a:pt x="340" y="220"/>
                  </a:lnTo>
                  <a:lnTo>
                    <a:pt x="354" y="198"/>
                  </a:lnTo>
                  <a:lnTo>
                    <a:pt x="382" y="106"/>
                  </a:lnTo>
                  <a:lnTo>
                    <a:pt x="524" y="78"/>
                  </a:lnTo>
                  <a:lnTo>
                    <a:pt x="545" y="106"/>
                  </a:lnTo>
                  <a:lnTo>
                    <a:pt x="651" y="71"/>
                  </a:lnTo>
                  <a:lnTo>
                    <a:pt x="651" y="21"/>
                  </a:lnTo>
                  <a:lnTo>
                    <a:pt x="715" y="0"/>
                  </a:lnTo>
                  <a:lnTo>
                    <a:pt x="765" y="64"/>
                  </a:lnTo>
                  <a:lnTo>
                    <a:pt x="793" y="35"/>
                  </a:lnTo>
                  <a:lnTo>
                    <a:pt x="850" y="14"/>
                  </a:lnTo>
                  <a:lnTo>
                    <a:pt x="807" y="85"/>
                  </a:lnTo>
                  <a:lnTo>
                    <a:pt x="864" y="113"/>
                  </a:lnTo>
                  <a:lnTo>
                    <a:pt x="985" y="184"/>
                  </a:lnTo>
                  <a:lnTo>
                    <a:pt x="999" y="298"/>
                  </a:lnTo>
                  <a:lnTo>
                    <a:pt x="1020" y="298"/>
                  </a:lnTo>
                  <a:lnTo>
                    <a:pt x="1013" y="326"/>
                  </a:lnTo>
                  <a:lnTo>
                    <a:pt x="1034" y="326"/>
                  </a:lnTo>
                  <a:lnTo>
                    <a:pt x="1048" y="369"/>
                  </a:lnTo>
                  <a:lnTo>
                    <a:pt x="1119" y="454"/>
                  </a:lnTo>
                  <a:lnTo>
                    <a:pt x="1020" y="595"/>
                  </a:lnTo>
                  <a:lnTo>
                    <a:pt x="999" y="602"/>
                  </a:lnTo>
                  <a:lnTo>
                    <a:pt x="1027" y="666"/>
                  </a:lnTo>
                  <a:lnTo>
                    <a:pt x="999" y="673"/>
                  </a:lnTo>
                  <a:lnTo>
                    <a:pt x="977" y="765"/>
                  </a:lnTo>
                  <a:lnTo>
                    <a:pt x="928" y="780"/>
                  </a:lnTo>
                  <a:lnTo>
                    <a:pt x="907" y="702"/>
                  </a:lnTo>
                  <a:lnTo>
                    <a:pt x="864" y="773"/>
                  </a:lnTo>
                  <a:lnTo>
                    <a:pt x="864" y="872"/>
                  </a:lnTo>
                  <a:lnTo>
                    <a:pt x="871" y="893"/>
                  </a:lnTo>
                  <a:lnTo>
                    <a:pt x="857" y="907"/>
                  </a:lnTo>
                  <a:lnTo>
                    <a:pt x="843" y="893"/>
                  </a:lnTo>
                  <a:lnTo>
                    <a:pt x="807" y="928"/>
                  </a:lnTo>
                  <a:lnTo>
                    <a:pt x="779" y="1013"/>
                  </a:lnTo>
                  <a:lnTo>
                    <a:pt x="744" y="1049"/>
                  </a:lnTo>
                  <a:lnTo>
                    <a:pt x="673" y="1056"/>
                  </a:lnTo>
                  <a:lnTo>
                    <a:pt x="637" y="1077"/>
                  </a:lnTo>
                  <a:lnTo>
                    <a:pt x="630" y="1106"/>
                  </a:lnTo>
                  <a:lnTo>
                    <a:pt x="581" y="1141"/>
                  </a:lnTo>
                  <a:lnTo>
                    <a:pt x="559" y="1162"/>
                  </a:lnTo>
                  <a:lnTo>
                    <a:pt x="503" y="1162"/>
                  </a:lnTo>
                  <a:lnTo>
                    <a:pt x="467" y="1155"/>
                  </a:lnTo>
                  <a:lnTo>
                    <a:pt x="418" y="1049"/>
                  </a:lnTo>
                  <a:lnTo>
                    <a:pt x="375" y="964"/>
                  </a:lnTo>
                  <a:lnTo>
                    <a:pt x="361" y="971"/>
                  </a:lnTo>
                  <a:lnTo>
                    <a:pt x="304" y="957"/>
                  </a:lnTo>
                  <a:lnTo>
                    <a:pt x="276" y="964"/>
                  </a:lnTo>
                  <a:lnTo>
                    <a:pt x="276" y="992"/>
                  </a:lnTo>
                  <a:lnTo>
                    <a:pt x="255" y="978"/>
                  </a:lnTo>
                  <a:lnTo>
                    <a:pt x="248" y="957"/>
                  </a:lnTo>
                  <a:lnTo>
                    <a:pt x="255" y="865"/>
                  </a:lnTo>
                  <a:lnTo>
                    <a:pt x="283" y="829"/>
                  </a:lnTo>
                  <a:lnTo>
                    <a:pt x="255" y="765"/>
                  </a:lnTo>
                  <a:lnTo>
                    <a:pt x="248" y="751"/>
                  </a:lnTo>
                  <a:lnTo>
                    <a:pt x="233" y="737"/>
                  </a:lnTo>
                  <a:lnTo>
                    <a:pt x="212" y="695"/>
                  </a:lnTo>
                  <a:lnTo>
                    <a:pt x="212" y="680"/>
                  </a:lnTo>
                  <a:lnTo>
                    <a:pt x="191" y="652"/>
                  </a:lnTo>
                  <a:close/>
                </a:path>
              </a:pathLst>
            </a:custGeom>
            <a:solidFill>
              <a:srgbClr val="CCFF66"/>
            </a:solidFill>
            <a:ln w="9525" cap="flat" cmpd="sng">
              <a:solidFill>
                <a:schemeClr val="bg1"/>
              </a:solidFill>
              <a:prstDash val="solid"/>
              <a:round/>
              <a:headEnd type="none" w="med" len="med"/>
              <a:tailEnd type="none" w="med" len="med"/>
            </a:ln>
          </p:spPr>
          <p:txBody>
            <a:bodyPr/>
            <a:lstStyle/>
            <a:p>
              <a:pPr defTabSz="914109"/>
              <a:endParaRPr lang="en-GB" sz="2000" dirty="0">
                <a:solidFill>
                  <a:prstClr val="black"/>
                </a:solidFill>
                <a:cs typeface="Arial" pitchFamily="34" charset="0"/>
              </a:endParaRPr>
            </a:p>
          </p:txBody>
        </p:sp>
        <p:sp>
          <p:nvSpPr>
            <p:cNvPr id="65" name="Freeform 8"/>
            <p:cNvSpPr>
              <a:spLocks/>
            </p:cNvSpPr>
            <p:nvPr/>
          </p:nvSpPr>
          <p:spPr bwMode="gray">
            <a:xfrm>
              <a:off x="3143291" y="3485867"/>
              <a:ext cx="951723" cy="981408"/>
            </a:xfrm>
            <a:custGeom>
              <a:avLst/>
              <a:gdLst>
                <a:gd name="T0" fmla="*/ 0 w 638"/>
                <a:gd name="T1" fmla="*/ 2147483647 h 660"/>
                <a:gd name="T2" fmla="*/ 2147483647 w 638"/>
                <a:gd name="T3" fmla="*/ 2147483647 h 660"/>
                <a:gd name="T4" fmla="*/ 2147483647 w 638"/>
                <a:gd name="T5" fmla="*/ 2147483647 h 660"/>
                <a:gd name="T6" fmla="*/ 2147483647 w 638"/>
                <a:gd name="T7" fmla="*/ 2147483647 h 660"/>
                <a:gd name="T8" fmla="*/ 2147483647 w 638"/>
                <a:gd name="T9" fmla="*/ 2147483647 h 660"/>
                <a:gd name="T10" fmla="*/ 2147483647 w 638"/>
                <a:gd name="T11" fmla="*/ 2147483647 h 660"/>
                <a:gd name="T12" fmla="*/ 2147483647 w 638"/>
                <a:gd name="T13" fmla="*/ 2147483647 h 660"/>
                <a:gd name="T14" fmla="*/ 2147483647 w 638"/>
                <a:gd name="T15" fmla="*/ 2147483647 h 660"/>
                <a:gd name="T16" fmla="*/ 2147483647 w 638"/>
                <a:gd name="T17" fmla="*/ 0 h 660"/>
                <a:gd name="T18" fmla="*/ 2147483647 w 638"/>
                <a:gd name="T19" fmla="*/ 2147483647 h 660"/>
                <a:gd name="T20" fmla="*/ 2147483647 w 638"/>
                <a:gd name="T21" fmla="*/ 2147483647 h 660"/>
                <a:gd name="T22" fmla="*/ 2147483647 w 638"/>
                <a:gd name="T23" fmla="*/ 2147483647 h 660"/>
                <a:gd name="T24" fmla="*/ 2147483647 w 638"/>
                <a:gd name="T25" fmla="*/ 2147483647 h 660"/>
                <a:gd name="T26" fmla="*/ 2147483647 w 638"/>
                <a:gd name="T27" fmla="*/ 2147483647 h 660"/>
                <a:gd name="T28" fmla="*/ 2147483647 w 638"/>
                <a:gd name="T29" fmla="*/ 2147483647 h 660"/>
                <a:gd name="T30" fmla="*/ 2147483647 w 638"/>
                <a:gd name="T31" fmla="*/ 2147483647 h 660"/>
                <a:gd name="T32" fmla="*/ 2147483647 w 638"/>
                <a:gd name="T33" fmla="*/ 2147483647 h 660"/>
                <a:gd name="T34" fmla="*/ 2147483647 w 638"/>
                <a:gd name="T35" fmla="*/ 2147483647 h 660"/>
                <a:gd name="T36" fmla="*/ 2147483647 w 638"/>
                <a:gd name="T37" fmla="*/ 2147483647 h 660"/>
                <a:gd name="T38" fmla="*/ 2147483647 w 638"/>
                <a:gd name="T39" fmla="*/ 2147483647 h 660"/>
                <a:gd name="T40" fmla="*/ 2147483647 w 638"/>
                <a:gd name="T41" fmla="*/ 2147483647 h 660"/>
                <a:gd name="T42" fmla="*/ 2147483647 w 638"/>
                <a:gd name="T43" fmla="*/ 2147483647 h 660"/>
                <a:gd name="T44" fmla="*/ 2147483647 w 638"/>
                <a:gd name="T45" fmla="*/ 2147483647 h 660"/>
                <a:gd name="T46" fmla="*/ 2147483647 w 638"/>
                <a:gd name="T47" fmla="*/ 2147483647 h 660"/>
                <a:gd name="T48" fmla="*/ 2147483647 w 638"/>
                <a:gd name="T49" fmla="*/ 2147483647 h 660"/>
                <a:gd name="T50" fmla="*/ 2147483647 w 638"/>
                <a:gd name="T51" fmla="*/ 2147483647 h 660"/>
                <a:gd name="T52" fmla="*/ 2147483647 w 638"/>
                <a:gd name="T53" fmla="*/ 2147483647 h 660"/>
                <a:gd name="T54" fmla="*/ 2147483647 w 638"/>
                <a:gd name="T55" fmla="*/ 2147483647 h 660"/>
                <a:gd name="T56" fmla="*/ 2147483647 w 638"/>
                <a:gd name="T57" fmla="*/ 2147483647 h 660"/>
                <a:gd name="T58" fmla="*/ 2147483647 w 638"/>
                <a:gd name="T59" fmla="*/ 2147483647 h 660"/>
                <a:gd name="T60" fmla="*/ 2147483647 w 638"/>
                <a:gd name="T61" fmla="*/ 2147483647 h 660"/>
                <a:gd name="T62" fmla="*/ 2147483647 w 638"/>
                <a:gd name="T63" fmla="*/ 2147483647 h 660"/>
                <a:gd name="T64" fmla="*/ 2147483647 w 638"/>
                <a:gd name="T65" fmla="*/ 2147483647 h 660"/>
                <a:gd name="T66" fmla="*/ 2147483647 w 638"/>
                <a:gd name="T67" fmla="*/ 2147483647 h 660"/>
                <a:gd name="T68" fmla="*/ 2147483647 w 638"/>
                <a:gd name="T69" fmla="*/ 2147483647 h 660"/>
                <a:gd name="T70" fmla="*/ 2147483647 w 638"/>
                <a:gd name="T71" fmla="*/ 2147483647 h 660"/>
                <a:gd name="T72" fmla="*/ 2147483647 w 638"/>
                <a:gd name="T73" fmla="*/ 2147483647 h 660"/>
                <a:gd name="T74" fmla="*/ 2147483647 w 638"/>
                <a:gd name="T75" fmla="*/ 2147483647 h 660"/>
                <a:gd name="T76" fmla="*/ 2147483647 w 638"/>
                <a:gd name="T77" fmla="*/ 2147483647 h 660"/>
                <a:gd name="T78" fmla="*/ 2147483647 w 638"/>
                <a:gd name="T79" fmla="*/ 2147483647 h 660"/>
                <a:gd name="T80" fmla="*/ 2147483647 w 638"/>
                <a:gd name="T81" fmla="*/ 2147483647 h 660"/>
                <a:gd name="T82" fmla="*/ 2147483647 w 638"/>
                <a:gd name="T83" fmla="*/ 2147483647 h 660"/>
                <a:gd name="T84" fmla="*/ 2147483647 w 638"/>
                <a:gd name="T85" fmla="*/ 2147483647 h 660"/>
                <a:gd name="T86" fmla="*/ 0 w 638"/>
                <a:gd name="T87" fmla="*/ 2147483647 h 6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38"/>
                <a:gd name="T133" fmla="*/ 0 h 660"/>
                <a:gd name="T134" fmla="*/ 638 w 638"/>
                <a:gd name="T135" fmla="*/ 660 h 66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38" h="660">
                  <a:moveTo>
                    <a:pt x="0" y="142"/>
                  </a:moveTo>
                  <a:lnTo>
                    <a:pt x="36" y="149"/>
                  </a:lnTo>
                  <a:lnTo>
                    <a:pt x="92" y="149"/>
                  </a:lnTo>
                  <a:lnTo>
                    <a:pt x="114" y="128"/>
                  </a:lnTo>
                  <a:lnTo>
                    <a:pt x="163" y="93"/>
                  </a:lnTo>
                  <a:lnTo>
                    <a:pt x="170" y="64"/>
                  </a:lnTo>
                  <a:lnTo>
                    <a:pt x="206" y="43"/>
                  </a:lnTo>
                  <a:lnTo>
                    <a:pt x="277" y="36"/>
                  </a:lnTo>
                  <a:lnTo>
                    <a:pt x="312" y="0"/>
                  </a:lnTo>
                  <a:lnTo>
                    <a:pt x="461" y="57"/>
                  </a:lnTo>
                  <a:lnTo>
                    <a:pt x="496" y="64"/>
                  </a:lnTo>
                  <a:lnTo>
                    <a:pt x="475" y="107"/>
                  </a:lnTo>
                  <a:lnTo>
                    <a:pt x="475" y="156"/>
                  </a:lnTo>
                  <a:lnTo>
                    <a:pt x="482" y="185"/>
                  </a:lnTo>
                  <a:lnTo>
                    <a:pt x="525" y="263"/>
                  </a:lnTo>
                  <a:lnTo>
                    <a:pt x="532" y="291"/>
                  </a:lnTo>
                  <a:lnTo>
                    <a:pt x="539" y="298"/>
                  </a:lnTo>
                  <a:lnTo>
                    <a:pt x="546" y="376"/>
                  </a:lnTo>
                  <a:lnTo>
                    <a:pt x="553" y="426"/>
                  </a:lnTo>
                  <a:lnTo>
                    <a:pt x="553" y="475"/>
                  </a:lnTo>
                  <a:lnTo>
                    <a:pt x="574" y="482"/>
                  </a:lnTo>
                  <a:lnTo>
                    <a:pt x="595" y="532"/>
                  </a:lnTo>
                  <a:lnTo>
                    <a:pt x="588" y="546"/>
                  </a:lnTo>
                  <a:lnTo>
                    <a:pt x="638" y="589"/>
                  </a:lnTo>
                  <a:lnTo>
                    <a:pt x="638" y="617"/>
                  </a:lnTo>
                  <a:lnTo>
                    <a:pt x="588" y="624"/>
                  </a:lnTo>
                  <a:lnTo>
                    <a:pt x="588" y="638"/>
                  </a:lnTo>
                  <a:lnTo>
                    <a:pt x="553" y="645"/>
                  </a:lnTo>
                  <a:lnTo>
                    <a:pt x="496" y="660"/>
                  </a:lnTo>
                  <a:lnTo>
                    <a:pt x="468" y="617"/>
                  </a:lnTo>
                  <a:lnTo>
                    <a:pt x="404" y="525"/>
                  </a:lnTo>
                  <a:lnTo>
                    <a:pt x="383" y="518"/>
                  </a:lnTo>
                  <a:lnTo>
                    <a:pt x="376" y="390"/>
                  </a:lnTo>
                  <a:lnTo>
                    <a:pt x="319" y="390"/>
                  </a:lnTo>
                  <a:lnTo>
                    <a:pt x="312" y="376"/>
                  </a:lnTo>
                  <a:lnTo>
                    <a:pt x="284" y="390"/>
                  </a:lnTo>
                  <a:lnTo>
                    <a:pt x="220" y="341"/>
                  </a:lnTo>
                  <a:lnTo>
                    <a:pt x="163" y="348"/>
                  </a:lnTo>
                  <a:lnTo>
                    <a:pt x="135" y="376"/>
                  </a:lnTo>
                  <a:lnTo>
                    <a:pt x="114" y="362"/>
                  </a:lnTo>
                  <a:lnTo>
                    <a:pt x="92" y="319"/>
                  </a:lnTo>
                  <a:lnTo>
                    <a:pt x="64" y="263"/>
                  </a:lnTo>
                  <a:lnTo>
                    <a:pt x="50" y="241"/>
                  </a:lnTo>
                  <a:lnTo>
                    <a:pt x="0" y="142"/>
                  </a:lnTo>
                  <a:close/>
                </a:path>
              </a:pathLst>
            </a:custGeom>
            <a:solidFill>
              <a:srgbClr val="33CC33"/>
            </a:solidFill>
            <a:ln w="9525">
              <a:solidFill>
                <a:schemeClr val="bg1"/>
              </a:solidFill>
              <a:round/>
              <a:headEnd/>
              <a:tailEnd/>
            </a:ln>
          </p:spPr>
          <p:txBody>
            <a:bodyPr/>
            <a:lstStyle/>
            <a:p>
              <a:pPr defTabSz="914109"/>
              <a:endParaRPr lang="en-GB" sz="2000" dirty="0">
                <a:solidFill>
                  <a:prstClr val="black"/>
                </a:solidFill>
                <a:cs typeface="Arial" pitchFamily="34" charset="0"/>
              </a:endParaRPr>
            </a:p>
          </p:txBody>
        </p:sp>
        <p:sp>
          <p:nvSpPr>
            <p:cNvPr id="66" name="Freeform 11"/>
            <p:cNvSpPr>
              <a:spLocks/>
            </p:cNvSpPr>
            <p:nvPr/>
          </p:nvSpPr>
          <p:spPr bwMode="gray">
            <a:xfrm>
              <a:off x="3651458" y="1755304"/>
              <a:ext cx="1688652" cy="1414486"/>
            </a:xfrm>
            <a:custGeom>
              <a:avLst/>
              <a:gdLst>
                <a:gd name="T0" fmla="*/ 2147483647 w 1134"/>
                <a:gd name="T1" fmla="*/ 2147483647 h 950"/>
                <a:gd name="T2" fmla="*/ 2147483647 w 1134"/>
                <a:gd name="T3" fmla="*/ 2147483647 h 950"/>
                <a:gd name="T4" fmla="*/ 2147483647 w 1134"/>
                <a:gd name="T5" fmla="*/ 2147483647 h 950"/>
                <a:gd name="T6" fmla="*/ 2147483647 w 1134"/>
                <a:gd name="T7" fmla="*/ 2147483647 h 950"/>
                <a:gd name="T8" fmla="*/ 2147483647 w 1134"/>
                <a:gd name="T9" fmla="*/ 2147483647 h 950"/>
                <a:gd name="T10" fmla="*/ 2147483647 w 1134"/>
                <a:gd name="T11" fmla="*/ 2147483647 h 950"/>
                <a:gd name="T12" fmla="*/ 2147483647 w 1134"/>
                <a:gd name="T13" fmla="*/ 2147483647 h 950"/>
                <a:gd name="T14" fmla="*/ 2147483647 w 1134"/>
                <a:gd name="T15" fmla="*/ 2147483647 h 950"/>
                <a:gd name="T16" fmla="*/ 2147483647 w 1134"/>
                <a:gd name="T17" fmla="*/ 2147483647 h 950"/>
                <a:gd name="T18" fmla="*/ 2147483647 w 1134"/>
                <a:gd name="T19" fmla="*/ 2147483647 h 950"/>
                <a:gd name="T20" fmla="*/ 2147483647 w 1134"/>
                <a:gd name="T21" fmla="*/ 2147483647 h 950"/>
                <a:gd name="T22" fmla="*/ 0 w 1134"/>
                <a:gd name="T23" fmla="*/ 2147483647 h 950"/>
                <a:gd name="T24" fmla="*/ 2147483647 w 1134"/>
                <a:gd name="T25" fmla="*/ 2147483647 h 950"/>
                <a:gd name="T26" fmla="*/ 2147483647 w 1134"/>
                <a:gd name="T27" fmla="*/ 2147483647 h 950"/>
                <a:gd name="T28" fmla="*/ 2147483647 w 1134"/>
                <a:gd name="T29" fmla="*/ 2147483647 h 950"/>
                <a:gd name="T30" fmla="*/ 2147483647 w 1134"/>
                <a:gd name="T31" fmla="*/ 2147483647 h 950"/>
                <a:gd name="T32" fmla="*/ 2147483647 w 1134"/>
                <a:gd name="T33" fmla="*/ 0 h 950"/>
                <a:gd name="T34" fmla="*/ 2147483647 w 1134"/>
                <a:gd name="T35" fmla="*/ 2147483647 h 950"/>
                <a:gd name="T36" fmla="*/ 2147483647 w 1134"/>
                <a:gd name="T37" fmla="*/ 2147483647 h 950"/>
                <a:gd name="T38" fmla="*/ 2147483647 w 1134"/>
                <a:gd name="T39" fmla="*/ 2147483647 h 950"/>
                <a:gd name="T40" fmla="*/ 2147483647 w 1134"/>
                <a:gd name="T41" fmla="*/ 0 h 950"/>
                <a:gd name="T42" fmla="*/ 2147483647 w 1134"/>
                <a:gd name="T43" fmla="*/ 2147483647 h 950"/>
                <a:gd name="T44" fmla="*/ 2147483647 w 1134"/>
                <a:gd name="T45" fmla="*/ 2147483647 h 950"/>
                <a:gd name="T46" fmla="*/ 2147483647 w 1134"/>
                <a:gd name="T47" fmla="*/ 2147483647 h 950"/>
                <a:gd name="T48" fmla="*/ 2147483647 w 1134"/>
                <a:gd name="T49" fmla="*/ 2147483647 h 950"/>
                <a:gd name="T50" fmla="*/ 2147483647 w 1134"/>
                <a:gd name="T51" fmla="*/ 2147483647 h 950"/>
                <a:gd name="T52" fmla="*/ 2147483647 w 1134"/>
                <a:gd name="T53" fmla="*/ 2147483647 h 950"/>
                <a:gd name="T54" fmla="*/ 2147483647 w 1134"/>
                <a:gd name="T55" fmla="*/ 2147483647 h 950"/>
                <a:gd name="T56" fmla="*/ 2147483647 w 1134"/>
                <a:gd name="T57" fmla="*/ 2147483647 h 950"/>
                <a:gd name="T58" fmla="*/ 2147483647 w 1134"/>
                <a:gd name="T59" fmla="*/ 2147483647 h 950"/>
                <a:gd name="T60" fmla="*/ 2147483647 w 1134"/>
                <a:gd name="T61" fmla="*/ 2147483647 h 950"/>
                <a:gd name="T62" fmla="*/ 2147483647 w 1134"/>
                <a:gd name="T63" fmla="*/ 2147483647 h 950"/>
                <a:gd name="T64" fmla="*/ 2147483647 w 1134"/>
                <a:gd name="T65" fmla="*/ 2147483647 h 950"/>
                <a:gd name="T66" fmla="*/ 2147483647 w 1134"/>
                <a:gd name="T67" fmla="*/ 2147483647 h 950"/>
                <a:gd name="T68" fmla="*/ 2147483647 w 1134"/>
                <a:gd name="T69" fmla="*/ 2147483647 h 950"/>
                <a:gd name="T70" fmla="*/ 2147483647 w 1134"/>
                <a:gd name="T71" fmla="*/ 2147483647 h 950"/>
                <a:gd name="T72" fmla="*/ 2147483647 w 1134"/>
                <a:gd name="T73" fmla="*/ 2147483647 h 950"/>
                <a:gd name="T74" fmla="*/ 2147483647 w 1134"/>
                <a:gd name="T75" fmla="*/ 2147483647 h 950"/>
                <a:gd name="T76" fmla="*/ 2147483647 w 1134"/>
                <a:gd name="T77" fmla="*/ 2147483647 h 950"/>
                <a:gd name="T78" fmla="*/ 2147483647 w 1134"/>
                <a:gd name="T79" fmla="*/ 2147483647 h 950"/>
                <a:gd name="T80" fmla="*/ 2147483647 w 1134"/>
                <a:gd name="T81" fmla="*/ 2147483647 h 950"/>
                <a:gd name="T82" fmla="*/ 2147483647 w 1134"/>
                <a:gd name="T83" fmla="*/ 2147483647 h 950"/>
                <a:gd name="T84" fmla="*/ 2147483647 w 1134"/>
                <a:gd name="T85" fmla="*/ 2147483647 h 950"/>
                <a:gd name="T86" fmla="*/ 2147483647 w 1134"/>
                <a:gd name="T87" fmla="*/ 2147483647 h 950"/>
                <a:gd name="T88" fmla="*/ 2147483647 w 1134"/>
                <a:gd name="T89" fmla="*/ 2147483647 h 950"/>
                <a:gd name="T90" fmla="*/ 2147483647 w 1134"/>
                <a:gd name="T91" fmla="*/ 2147483647 h 950"/>
                <a:gd name="T92" fmla="*/ 2147483647 w 1134"/>
                <a:gd name="T93" fmla="*/ 2147483647 h 950"/>
                <a:gd name="T94" fmla="*/ 2147483647 w 1134"/>
                <a:gd name="T95" fmla="*/ 2147483647 h 950"/>
                <a:gd name="T96" fmla="*/ 2147483647 w 1134"/>
                <a:gd name="T97" fmla="*/ 2147483647 h 950"/>
                <a:gd name="T98" fmla="*/ 2147483647 w 1134"/>
                <a:gd name="T99" fmla="*/ 2147483647 h 950"/>
                <a:gd name="T100" fmla="*/ 2147483647 w 1134"/>
                <a:gd name="T101" fmla="*/ 2147483647 h 950"/>
                <a:gd name="T102" fmla="*/ 2147483647 w 1134"/>
                <a:gd name="T103" fmla="*/ 2147483647 h 950"/>
                <a:gd name="T104" fmla="*/ 2147483647 w 1134"/>
                <a:gd name="T105" fmla="*/ 2147483647 h 950"/>
                <a:gd name="T106" fmla="*/ 2147483647 w 1134"/>
                <a:gd name="T107" fmla="*/ 2147483647 h 950"/>
                <a:gd name="T108" fmla="*/ 2147483647 w 1134"/>
                <a:gd name="T109" fmla="*/ 2147483647 h 9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34"/>
                <a:gd name="T166" fmla="*/ 0 h 950"/>
                <a:gd name="T167" fmla="*/ 1134 w 1134"/>
                <a:gd name="T168" fmla="*/ 950 h 95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34" h="950">
                  <a:moveTo>
                    <a:pt x="220" y="815"/>
                  </a:moveTo>
                  <a:lnTo>
                    <a:pt x="192" y="751"/>
                  </a:lnTo>
                  <a:lnTo>
                    <a:pt x="213" y="744"/>
                  </a:lnTo>
                  <a:lnTo>
                    <a:pt x="312" y="603"/>
                  </a:lnTo>
                  <a:lnTo>
                    <a:pt x="241" y="518"/>
                  </a:lnTo>
                  <a:lnTo>
                    <a:pt x="227" y="475"/>
                  </a:lnTo>
                  <a:lnTo>
                    <a:pt x="206" y="475"/>
                  </a:lnTo>
                  <a:lnTo>
                    <a:pt x="213" y="447"/>
                  </a:lnTo>
                  <a:lnTo>
                    <a:pt x="192" y="447"/>
                  </a:lnTo>
                  <a:lnTo>
                    <a:pt x="178" y="333"/>
                  </a:lnTo>
                  <a:lnTo>
                    <a:pt x="57" y="262"/>
                  </a:lnTo>
                  <a:lnTo>
                    <a:pt x="0" y="234"/>
                  </a:lnTo>
                  <a:lnTo>
                    <a:pt x="43" y="163"/>
                  </a:lnTo>
                  <a:lnTo>
                    <a:pt x="85" y="142"/>
                  </a:lnTo>
                  <a:lnTo>
                    <a:pt x="121" y="106"/>
                  </a:lnTo>
                  <a:lnTo>
                    <a:pt x="156" y="64"/>
                  </a:lnTo>
                  <a:lnTo>
                    <a:pt x="178" y="0"/>
                  </a:lnTo>
                  <a:lnTo>
                    <a:pt x="255" y="36"/>
                  </a:lnTo>
                  <a:lnTo>
                    <a:pt x="362" y="14"/>
                  </a:lnTo>
                  <a:lnTo>
                    <a:pt x="461" y="36"/>
                  </a:lnTo>
                  <a:lnTo>
                    <a:pt x="546" y="0"/>
                  </a:lnTo>
                  <a:lnTo>
                    <a:pt x="610" y="36"/>
                  </a:lnTo>
                  <a:lnTo>
                    <a:pt x="695" y="50"/>
                  </a:lnTo>
                  <a:lnTo>
                    <a:pt x="773" y="114"/>
                  </a:lnTo>
                  <a:lnTo>
                    <a:pt x="844" y="142"/>
                  </a:lnTo>
                  <a:lnTo>
                    <a:pt x="907" y="142"/>
                  </a:lnTo>
                  <a:lnTo>
                    <a:pt x="999" y="170"/>
                  </a:lnTo>
                  <a:lnTo>
                    <a:pt x="1127" y="206"/>
                  </a:lnTo>
                  <a:lnTo>
                    <a:pt x="1134" y="241"/>
                  </a:lnTo>
                  <a:lnTo>
                    <a:pt x="1106" y="362"/>
                  </a:lnTo>
                  <a:lnTo>
                    <a:pt x="1120" y="425"/>
                  </a:lnTo>
                  <a:lnTo>
                    <a:pt x="1099" y="461"/>
                  </a:lnTo>
                  <a:lnTo>
                    <a:pt x="1077" y="553"/>
                  </a:lnTo>
                  <a:lnTo>
                    <a:pt x="1077" y="560"/>
                  </a:lnTo>
                  <a:lnTo>
                    <a:pt x="1042" y="652"/>
                  </a:lnTo>
                  <a:lnTo>
                    <a:pt x="1028" y="688"/>
                  </a:lnTo>
                  <a:lnTo>
                    <a:pt x="985" y="751"/>
                  </a:lnTo>
                  <a:lnTo>
                    <a:pt x="971" y="780"/>
                  </a:lnTo>
                  <a:lnTo>
                    <a:pt x="950" y="801"/>
                  </a:lnTo>
                  <a:lnTo>
                    <a:pt x="886" y="879"/>
                  </a:lnTo>
                  <a:lnTo>
                    <a:pt x="879" y="922"/>
                  </a:lnTo>
                  <a:lnTo>
                    <a:pt x="837" y="943"/>
                  </a:lnTo>
                  <a:lnTo>
                    <a:pt x="815" y="950"/>
                  </a:lnTo>
                  <a:lnTo>
                    <a:pt x="766" y="914"/>
                  </a:lnTo>
                  <a:lnTo>
                    <a:pt x="751" y="907"/>
                  </a:lnTo>
                  <a:lnTo>
                    <a:pt x="659" y="900"/>
                  </a:lnTo>
                  <a:lnTo>
                    <a:pt x="546" y="886"/>
                  </a:lnTo>
                  <a:lnTo>
                    <a:pt x="518" y="879"/>
                  </a:lnTo>
                  <a:lnTo>
                    <a:pt x="482" y="886"/>
                  </a:lnTo>
                  <a:lnTo>
                    <a:pt x="475" y="872"/>
                  </a:lnTo>
                  <a:lnTo>
                    <a:pt x="390" y="858"/>
                  </a:lnTo>
                  <a:lnTo>
                    <a:pt x="333" y="844"/>
                  </a:lnTo>
                  <a:lnTo>
                    <a:pt x="312" y="844"/>
                  </a:lnTo>
                  <a:lnTo>
                    <a:pt x="248" y="815"/>
                  </a:lnTo>
                  <a:lnTo>
                    <a:pt x="220" y="815"/>
                  </a:lnTo>
                  <a:close/>
                </a:path>
              </a:pathLst>
            </a:custGeom>
            <a:solidFill>
              <a:srgbClr val="33CC33"/>
            </a:solidFill>
            <a:ln w="9525">
              <a:solidFill>
                <a:schemeClr val="bg1"/>
              </a:solidFill>
              <a:round/>
              <a:headEnd/>
              <a:tailEnd/>
            </a:ln>
          </p:spPr>
          <p:txBody>
            <a:bodyPr/>
            <a:lstStyle/>
            <a:p>
              <a:pPr defTabSz="914109">
                <a:defRPr/>
              </a:pPr>
              <a:endParaRPr lang="en-GB" sz="2000" dirty="0">
                <a:solidFill>
                  <a:prstClr val="black"/>
                </a:solidFill>
                <a:cs typeface="Arial" pitchFamily="34" charset="0"/>
              </a:endParaRPr>
            </a:p>
          </p:txBody>
        </p:sp>
        <p:sp>
          <p:nvSpPr>
            <p:cNvPr id="72" name="Freeform 15"/>
            <p:cNvSpPr>
              <a:spLocks/>
            </p:cNvSpPr>
            <p:nvPr/>
          </p:nvSpPr>
          <p:spPr bwMode="gray">
            <a:xfrm>
              <a:off x="3607801" y="2968968"/>
              <a:ext cx="1290501" cy="726452"/>
            </a:xfrm>
            <a:custGeom>
              <a:avLst/>
              <a:gdLst>
                <a:gd name="T0" fmla="*/ 0 w 865"/>
                <a:gd name="T1" fmla="*/ 2147483647 h 489"/>
                <a:gd name="T2" fmla="*/ 2147483647 w 865"/>
                <a:gd name="T3" fmla="*/ 2147483647 h 489"/>
                <a:gd name="T4" fmla="*/ 2147483647 w 865"/>
                <a:gd name="T5" fmla="*/ 2147483647 h 489"/>
                <a:gd name="T6" fmla="*/ 2147483647 w 865"/>
                <a:gd name="T7" fmla="*/ 2147483647 h 489"/>
                <a:gd name="T8" fmla="*/ 2147483647 w 865"/>
                <a:gd name="T9" fmla="*/ 2147483647 h 489"/>
                <a:gd name="T10" fmla="*/ 2147483647 w 865"/>
                <a:gd name="T11" fmla="*/ 2147483647 h 489"/>
                <a:gd name="T12" fmla="*/ 2147483647 w 865"/>
                <a:gd name="T13" fmla="*/ 2147483647 h 489"/>
                <a:gd name="T14" fmla="*/ 2147483647 w 865"/>
                <a:gd name="T15" fmla="*/ 2147483647 h 489"/>
                <a:gd name="T16" fmla="*/ 2147483647 w 865"/>
                <a:gd name="T17" fmla="*/ 2147483647 h 489"/>
                <a:gd name="T18" fmla="*/ 2147483647 w 865"/>
                <a:gd name="T19" fmla="*/ 2147483647 h 489"/>
                <a:gd name="T20" fmla="*/ 2147483647 w 865"/>
                <a:gd name="T21" fmla="*/ 2147483647 h 489"/>
                <a:gd name="T22" fmla="*/ 2147483647 w 865"/>
                <a:gd name="T23" fmla="*/ 0 h 489"/>
                <a:gd name="T24" fmla="*/ 2147483647 w 865"/>
                <a:gd name="T25" fmla="*/ 0 h 489"/>
                <a:gd name="T26" fmla="*/ 2147483647 w 865"/>
                <a:gd name="T27" fmla="*/ 2147483647 h 489"/>
                <a:gd name="T28" fmla="*/ 2147483647 w 865"/>
                <a:gd name="T29" fmla="*/ 2147483647 h 489"/>
                <a:gd name="T30" fmla="*/ 2147483647 w 865"/>
                <a:gd name="T31" fmla="*/ 2147483647 h 489"/>
                <a:gd name="T32" fmla="*/ 2147483647 w 865"/>
                <a:gd name="T33" fmla="*/ 2147483647 h 489"/>
                <a:gd name="T34" fmla="*/ 2147483647 w 865"/>
                <a:gd name="T35" fmla="*/ 2147483647 h 489"/>
                <a:gd name="T36" fmla="*/ 2147483647 w 865"/>
                <a:gd name="T37" fmla="*/ 2147483647 h 489"/>
                <a:gd name="T38" fmla="*/ 2147483647 w 865"/>
                <a:gd name="T39" fmla="*/ 2147483647 h 489"/>
                <a:gd name="T40" fmla="*/ 2147483647 w 865"/>
                <a:gd name="T41" fmla="*/ 2147483647 h 489"/>
                <a:gd name="T42" fmla="*/ 2147483647 w 865"/>
                <a:gd name="T43" fmla="*/ 2147483647 h 489"/>
                <a:gd name="T44" fmla="*/ 2147483647 w 865"/>
                <a:gd name="T45" fmla="*/ 2147483647 h 489"/>
                <a:gd name="T46" fmla="*/ 2147483647 w 865"/>
                <a:gd name="T47" fmla="*/ 2147483647 h 489"/>
                <a:gd name="T48" fmla="*/ 2147483647 w 865"/>
                <a:gd name="T49" fmla="*/ 2147483647 h 489"/>
                <a:gd name="T50" fmla="*/ 2147483647 w 865"/>
                <a:gd name="T51" fmla="*/ 2147483647 h 489"/>
                <a:gd name="T52" fmla="*/ 2147483647 w 865"/>
                <a:gd name="T53" fmla="*/ 2147483647 h 489"/>
                <a:gd name="T54" fmla="*/ 2147483647 w 865"/>
                <a:gd name="T55" fmla="*/ 2147483647 h 489"/>
                <a:gd name="T56" fmla="*/ 2147483647 w 865"/>
                <a:gd name="T57" fmla="*/ 2147483647 h 489"/>
                <a:gd name="T58" fmla="*/ 2147483647 w 865"/>
                <a:gd name="T59" fmla="*/ 2147483647 h 489"/>
                <a:gd name="T60" fmla="*/ 2147483647 w 865"/>
                <a:gd name="T61" fmla="*/ 2147483647 h 489"/>
                <a:gd name="T62" fmla="*/ 2147483647 w 865"/>
                <a:gd name="T63" fmla="*/ 2147483647 h 489"/>
                <a:gd name="T64" fmla="*/ 2147483647 w 865"/>
                <a:gd name="T65" fmla="*/ 2147483647 h 489"/>
                <a:gd name="T66" fmla="*/ 2147483647 w 865"/>
                <a:gd name="T67" fmla="*/ 2147483647 h 489"/>
                <a:gd name="T68" fmla="*/ 2147483647 w 865"/>
                <a:gd name="T69" fmla="*/ 2147483647 h 489"/>
                <a:gd name="T70" fmla="*/ 2147483647 w 865"/>
                <a:gd name="T71" fmla="*/ 2147483647 h 489"/>
                <a:gd name="T72" fmla="*/ 2147483647 w 865"/>
                <a:gd name="T73" fmla="*/ 2147483647 h 489"/>
                <a:gd name="T74" fmla="*/ 2147483647 w 865"/>
                <a:gd name="T75" fmla="*/ 2147483647 h 489"/>
                <a:gd name="T76" fmla="*/ 2147483647 w 865"/>
                <a:gd name="T77" fmla="*/ 2147483647 h 489"/>
                <a:gd name="T78" fmla="*/ 2147483647 w 865"/>
                <a:gd name="T79" fmla="*/ 2147483647 h 489"/>
                <a:gd name="T80" fmla="*/ 2147483647 w 865"/>
                <a:gd name="T81" fmla="*/ 2147483647 h 489"/>
                <a:gd name="T82" fmla="*/ 2147483647 w 865"/>
                <a:gd name="T83" fmla="*/ 2147483647 h 489"/>
                <a:gd name="T84" fmla="*/ 2147483647 w 865"/>
                <a:gd name="T85" fmla="*/ 2147483647 h 489"/>
                <a:gd name="T86" fmla="*/ 2147483647 w 865"/>
                <a:gd name="T87" fmla="*/ 2147483647 h 489"/>
                <a:gd name="T88" fmla="*/ 2147483647 w 865"/>
                <a:gd name="T89" fmla="*/ 2147483647 h 489"/>
                <a:gd name="T90" fmla="*/ 2147483647 w 865"/>
                <a:gd name="T91" fmla="*/ 2147483647 h 489"/>
                <a:gd name="T92" fmla="*/ 2147483647 w 865"/>
                <a:gd name="T93" fmla="*/ 2147483647 h 489"/>
                <a:gd name="T94" fmla="*/ 0 w 865"/>
                <a:gd name="T95" fmla="*/ 2147483647 h 48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65"/>
                <a:gd name="T145" fmla="*/ 0 h 489"/>
                <a:gd name="T146" fmla="*/ 865 w 865"/>
                <a:gd name="T147" fmla="*/ 489 h 48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65" h="489">
                  <a:moveTo>
                    <a:pt x="0" y="347"/>
                  </a:moveTo>
                  <a:lnTo>
                    <a:pt x="28" y="262"/>
                  </a:lnTo>
                  <a:lnTo>
                    <a:pt x="64" y="227"/>
                  </a:lnTo>
                  <a:lnTo>
                    <a:pt x="78" y="241"/>
                  </a:lnTo>
                  <a:lnTo>
                    <a:pt x="92" y="227"/>
                  </a:lnTo>
                  <a:lnTo>
                    <a:pt x="85" y="206"/>
                  </a:lnTo>
                  <a:lnTo>
                    <a:pt x="85" y="107"/>
                  </a:lnTo>
                  <a:lnTo>
                    <a:pt x="128" y="36"/>
                  </a:lnTo>
                  <a:lnTo>
                    <a:pt x="149" y="114"/>
                  </a:lnTo>
                  <a:lnTo>
                    <a:pt x="198" y="99"/>
                  </a:lnTo>
                  <a:lnTo>
                    <a:pt x="220" y="7"/>
                  </a:lnTo>
                  <a:lnTo>
                    <a:pt x="248" y="0"/>
                  </a:lnTo>
                  <a:lnTo>
                    <a:pt x="276" y="0"/>
                  </a:lnTo>
                  <a:lnTo>
                    <a:pt x="340" y="29"/>
                  </a:lnTo>
                  <a:lnTo>
                    <a:pt x="361" y="29"/>
                  </a:lnTo>
                  <a:lnTo>
                    <a:pt x="418" y="43"/>
                  </a:lnTo>
                  <a:lnTo>
                    <a:pt x="503" y="57"/>
                  </a:lnTo>
                  <a:lnTo>
                    <a:pt x="510" y="71"/>
                  </a:lnTo>
                  <a:lnTo>
                    <a:pt x="546" y="64"/>
                  </a:lnTo>
                  <a:lnTo>
                    <a:pt x="574" y="71"/>
                  </a:lnTo>
                  <a:lnTo>
                    <a:pt x="687" y="85"/>
                  </a:lnTo>
                  <a:lnTo>
                    <a:pt x="779" y="92"/>
                  </a:lnTo>
                  <a:lnTo>
                    <a:pt x="794" y="99"/>
                  </a:lnTo>
                  <a:lnTo>
                    <a:pt x="843" y="135"/>
                  </a:lnTo>
                  <a:lnTo>
                    <a:pt x="865" y="128"/>
                  </a:lnTo>
                  <a:lnTo>
                    <a:pt x="822" y="184"/>
                  </a:lnTo>
                  <a:lnTo>
                    <a:pt x="779" y="241"/>
                  </a:lnTo>
                  <a:lnTo>
                    <a:pt x="772" y="291"/>
                  </a:lnTo>
                  <a:lnTo>
                    <a:pt x="744" y="333"/>
                  </a:lnTo>
                  <a:lnTo>
                    <a:pt x="716" y="333"/>
                  </a:lnTo>
                  <a:lnTo>
                    <a:pt x="709" y="355"/>
                  </a:lnTo>
                  <a:lnTo>
                    <a:pt x="694" y="376"/>
                  </a:lnTo>
                  <a:lnTo>
                    <a:pt x="694" y="390"/>
                  </a:lnTo>
                  <a:lnTo>
                    <a:pt x="673" y="404"/>
                  </a:lnTo>
                  <a:lnTo>
                    <a:pt x="602" y="418"/>
                  </a:lnTo>
                  <a:lnTo>
                    <a:pt x="560" y="411"/>
                  </a:lnTo>
                  <a:lnTo>
                    <a:pt x="454" y="411"/>
                  </a:lnTo>
                  <a:lnTo>
                    <a:pt x="461" y="440"/>
                  </a:lnTo>
                  <a:lnTo>
                    <a:pt x="411" y="489"/>
                  </a:lnTo>
                  <a:lnTo>
                    <a:pt x="390" y="489"/>
                  </a:lnTo>
                  <a:lnTo>
                    <a:pt x="340" y="411"/>
                  </a:lnTo>
                  <a:lnTo>
                    <a:pt x="326" y="362"/>
                  </a:lnTo>
                  <a:lnTo>
                    <a:pt x="283" y="383"/>
                  </a:lnTo>
                  <a:lnTo>
                    <a:pt x="248" y="383"/>
                  </a:lnTo>
                  <a:lnTo>
                    <a:pt x="227" y="376"/>
                  </a:lnTo>
                  <a:lnTo>
                    <a:pt x="184" y="411"/>
                  </a:lnTo>
                  <a:lnTo>
                    <a:pt x="149" y="404"/>
                  </a:lnTo>
                  <a:lnTo>
                    <a:pt x="0" y="347"/>
                  </a:lnTo>
                  <a:close/>
                </a:path>
              </a:pathLst>
            </a:custGeom>
            <a:solidFill>
              <a:srgbClr val="006600"/>
            </a:solidFill>
            <a:ln w="9525">
              <a:solidFill>
                <a:schemeClr val="bg1"/>
              </a:solidFill>
              <a:round/>
              <a:headEnd/>
              <a:tailEnd/>
            </a:ln>
          </p:spPr>
          <p:txBody>
            <a:bodyPr/>
            <a:lstStyle/>
            <a:p>
              <a:pPr defTabSz="914109"/>
              <a:endParaRPr lang="en-GB" sz="2000" dirty="0">
                <a:solidFill>
                  <a:prstClr val="black"/>
                </a:solidFill>
                <a:cs typeface="Arial" pitchFamily="34" charset="0"/>
              </a:endParaRPr>
            </a:p>
          </p:txBody>
        </p:sp>
        <p:sp>
          <p:nvSpPr>
            <p:cNvPr id="75" name="Freeform 19"/>
            <p:cNvSpPr>
              <a:spLocks/>
            </p:cNvSpPr>
            <p:nvPr/>
          </p:nvSpPr>
          <p:spPr bwMode="gray">
            <a:xfrm>
              <a:off x="3852280" y="3506822"/>
              <a:ext cx="581511" cy="929020"/>
            </a:xfrm>
            <a:custGeom>
              <a:avLst/>
              <a:gdLst>
                <a:gd name="T0" fmla="*/ 2147483647 w 390"/>
                <a:gd name="T1" fmla="*/ 2147483647 h 623"/>
                <a:gd name="T2" fmla="*/ 2147483647 w 390"/>
                <a:gd name="T3" fmla="*/ 2147483647 h 623"/>
                <a:gd name="T4" fmla="*/ 2147483647 w 390"/>
                <a:gd name="T5" fmla="*/ 2147483647 h 623"/>
                <a:gd name="T6" fmla="*/ 2147483647 w 390"/>
                <a:gd name="T7" fmla="*/ 2147483647 h 623"/>
                <a:gd name="T8" fmla="*/ 2147483647 w 390"/>
                <a:gd name="T9" fmla="*/ 2147483647 h 623"/>
                <a:gd name="T10" fmla="*/ 2147483647 w 390"/>
                <a:gd name="T11" fmla="*/ 2147483647 h 623"/>
                <a:gd name="T12" fmla="*/ 2147483647 w 390"/>
                <a:gd name="T13" fmla="*/ 2147483647 h 623"/>
                <a:gd name="T14" fmla="*/ 2147483647 w 390"/>
                <a:gd name="T15" fmla="*/ 2147483647 h 623"/>
                <a:gd name="T16" fmla="*/ 2147483647 w 390"/>
                <a:gd name="T17" fmla="*/ 2147483647 h 623"/>
                <a:gd name="T18" fmla="*/ 2147483647 w 390"/>
                <a:gd name="T19" fmla="*/ 2147483647 h 623"/>
                <a:gd name="T20" fmla="*/ 2147483647 w 390"/>
                <a:gd name="T21" fmla="*/ 2147483647 h 623"/>
                <a:gd name="T22" fmla="*/ 2147483647 w 390"/>
                <a:gd name="T23" fmla="*/ 2147483647 h 623"/>
                <a:gd name="T24" fmla="*/ 0 w 390"/>
                <a:gd name="T25" fmla="*/ 2147483647 h 623"/>
                <a:gd name="T26" fmla="*/ 0 w 390"/>
                <a:gd name="T27" fmla="*/ 2147483647 h 623"/>
                <a:gd name="T28" fmla="*/ 2147483647 w 390"/>
                <a:gd name="T29" fmla="*/ 2147483647 h 623"/>
                <a:gd name="T30" fmla="*/ 2147483647 w 390"/>
                <a:gd name="T31" fmla="*/ 2147483647 h 623"/>
                <a:gd name="T32" fmla="*/ 2147483647 w 390"/>
                <a:gd name="T33" fmla="*/ 2147483647 h 623"/>
                <a:gd name="T34" fmla="*/ 2147483647 w 390"/>
                <a:gd name="T35" fmla="*/ 2147483647 h 623"/>
                <a:gd name="T36" fmla="*/ 2147483647 w 390"/>
                <a:gd name="T37" fmla="*/ 0 h 623"/>
                <a:gd name="T38" fmla="*/ 2147483647 w 390"/>
                <a:gd name="T39" fmla="*/ 2147483647 h 623"/>
                <a:gd name="T40" fmla="*/ 2147483647 w 390"/>
                <a:gd name="T41" fmla="*/ 2147483647 h 623"/>
                <a:gd name="T42" fmla="*/ 2147483647 w 390"/>
                <a:gd name="T43" fmla="*/ 2147483647 h 623"/>
                <a:gd name="T44" fmla="*/ 2147483647 w 390"/>
                <a:gd name="T45" fmla="*/ 2147483647 h 623"/>
                <a:gd name="T46" fmla="*/ 2147483647 w 390"/>
                <a:gd name="T47" fmla="*/ 2147483647 h 623"/>
                <a:gd name="T48" fmla="*/ 2147483647 w 390"/>
                <a:gd name="T49" fmla="*/ 2147483647 h 623"/>
                <a:gd name="T50" fmla="*/ 2147483647 w 390"/>
                <a:gd name="T51" fmla="*/ 2147483647 h 623"/>
                <a:gd name="T52" fmla="*/ 2147483647 w 390"/>
                <a:gd name="T53" fmla="*/ 2147483647 h 623"/>
                <a:gd name="T54" fmla="*/ 2147483647 w 390"/>
                <a:gd name="T55" fmla="*/ 2147483647 h 623"/>
                <a:gd name="T56" fmla="*/ 2147483647 w 390"/>
                <a:gd name="T57" fmla="*/ 2147483647 h 623"/>
                <a:gd name="T58" fmla="*/ 2147483647 w 390"/>
                <a:gd name="T59" fmla="*/ 2147483647 h 623"/>
                <a:gd name="T60" fmla="*/ 2147483647 w 390"/>
                <a:gd name="T61" fmla="*/ 2147483647 h 623"/>
                <a:gd name="T62" fmla="*/ 2147483647 w 390"/>
                <a:gd name="T63" fmla="*/ 2147483647 h 623"/>
                <a:gd name="T64" fmla="*/ 2147483647 w 390"/>
                <a:gd name="T65" fmla="*/ 2147483647 h 623"/>
                <a:gd name="T66" fmla="*/ 2147483647 w 390"/>
                <a:gd name="T67" fmla="*/ 2147483647 h 623"/>
                <a:gd name="T68" fmla="*/ 2147483647 w 390"/>
                <a:gd name="T69" fmla="*/ 2147483647 h 623"/>
                <a:gd name="T70" fmla="*/ 2147483647 w 390"/>
                <a:gd name="T71" fmla="*/ 2147483647 h 623"/>
                <a:gd name="T72" fmla="*/ 2147483647 w 390"/>
                <a:gd name="T73" fmla="*/ 2147483647 h 623"/>
                <a:gd name="T74" fmla="*/ 2147483647 w 390"/>
                <a:gd name="T75" fmla="*/ 2147483647 h 623"/>
                <a:gd name="T76" fmla="*/ 2147483647 w 390"/>
                <a:gd name="T77" fmla="*/ 2147483647 h 623"/>
                <a:gd name="T78" fmla="*/ 2147483647 w 390"/>
                <a:gd name="T79" fmla="*/ 2147483647 h 623"/>
                <a:gd name="T80" fmla="*/ 2147483647 w 390"/>
                <a:gd name="T81" fmla="*/ 2147483647 h 623"/>
                <a:gd name="T82" fmla="*/ 2147483647 w 390"/>
                <a:gd name="T83" fmla="*/ 2147483647 h 6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90"/>
                <a:gd name="T127" fmla="*/ 0 h 623"/>
                <a:gd name="T128" fmla="*/ 390 w 390"/>
                <a:gd name="T129" fmla="*/ 623 h 62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90" h="623">
                  <a:moveTo>
                    <a:pt x="163" y="602"/>
                  </a:moveTo>
                  <a:lnTo>
                    <a:pt x="163" y="574"/>
                  </a:lnTo>
                  <a:lnTo>
                    <a:pt x="113" y="531"/>
                  </a:lnTo>
                  <a:lnTo>
                    <a:pt x="120" y="517"/>
                  </a:lnTo>
                  <a:lnTo>
                    <a:pt x="99" y="467"/>
                  </a:lnTo>
                  <a:lnTo>
                    <a:pt x="78" y="460"/>
                  </a:lnTo>
                  <a:lnTo>
                    <a:pt x="78" y="411"/>
                  </a:lnTo>
                  <a:lnTo>
                    <a:pt x="71" y="361"/>
                  </a:lnTo>
                  <a:lnTo>
                    <a:pt x="64" y="283"/>
                  </a:lnTo>
                  <a:lnTo>
                    <a:pt x="57" y="276"/>
                  </a:lnTo>
                  <a:lnTo>
                    <a:pt x="50" y="248"/>
                  </a:lnTo>
                  <a:lnTo>
                    <a:pt x="7" y="170"/>
                  </a:lnTo>
                  <a:lnTo>
                    <a:pt x="0" y="141"/>
                  </a:lnTo>
                  <a:lnTo>
                    <a:pt x="0" y="92"/>
                  </a:lnTo>
                  <a:lnTo>
                    <a:pt x="21" y="49"/>
                  </a:lnTo>
                  <a:lnTo>
                    <a:pt x="64" y="14"/>
                  </a:lnTo>
                  <a:lnTo>
                    <a:pt x="85" y="21"/>
                  </a:lnTo>
                  <a:lnTo>
                    <a:pt x="120" y="21"/>
                  </a:lnTo>
                  <a:lnTo>
                    <a:pt x="163" y="0"/>
                  </a:lnTo>
                  <a:lnTo>
                    <a:pt x="177" y="49"/>
                  </a:lnTo>
                  <a:lnTo>
                    <a:pt x="227" y="127"/>
                  </a:lnTo>
                  <a:lnTo>
                    <a:pt x="291" y="191"/>
                  </a:lnTo>
                  <a:lnTo>
                    <a:pt x="312" y="184"/>
                  </a:lnTo>
                  <a:lnTo>
                    <a:pt x="326" y="212"/>
                  </a:lnTo>
                  <a:lnTo>
                    <a:pt x="312" y="255"/>
                  </a:lnTo>
                  <a:lnTo>
                    <a:pt x="376" y="290"/>
                  </a:lnTo>
                  <a:lnTo>
                    <a:pt x="383" y="312"/>
                  </a:lnTo>
                  <a:lnTo>
                    <a:pt x="390" y="354"/>
                  </a:lnTo>
                  <a:lnTo>
                    <a:pt x="340" y="340"/>
                  </a:lnTo>
                  <a:lnTo>
                    <a:pt x="312" y="439"/>
                  </a:lnTo>
                  <a:lnTo>
                    <a:pt x="291" y="446"/>
                  </a:lnTo>
                  <a:lnTo>
                    <a:pt x="248" y="467"/>
                  </a:lnTo>
                  <a:lnTo>
                    <a:pt x="248" y="503"/>
                  </a:lnTo>
                  <a:lnTo>
                    <a:pt x="276" y="524"/>
                  </a:lnTo>
                  <a:lnTo>
                    <a:pt x="305" y="552"/>
                  </a:lnTo>
                  <a:lnTo>
                    <a:pt x="298" y="602"/>
                  </a:lnTo>
                  <a:lnTo>
                    <a:pt x="291" y="623"/>
                  </a:lnTo>
                  <a:lnTo>
                    <a:pt x="276" y="616"/>
                  </a:lnTo>
                  <a:lnTo>
                    <a:pt x="241" y="588"/>
                  </a:lnTo>
                  <a:lnTo>
                    <a:pt x="220" y="588"/>
                  </a:lnTo>
                  <a:lnTo>
                    <a:pt x="198" y="595"/>
                  </a:lnTo>
                  <a:lnTo>
                    <a:pt x="163" y="602"/>
                  </a:lnTo>
                  <a:close/>
                </a:path>
              </a:pathLst>
            </a:custGeom>
            <a:solidFill>
              <a:srgbClr val="006600"/>
            </a:solidFill>
            <a:ln w="9525" cap="flat" cmpd="sng">
              <a:solidFill>
                <a:schemeClr val="bg1"/>
              </a:solidFill>
              <a:prstDash val="solid"/>
              <a:round/>
              <a:headEnd type="none" w="med" len="med"/>
              <a:tailEnd type="none" w="med" len="med"/>
            </a:ln>
          </p:spPr>
          <p:txBody>
            <a:bodyPr/>
            <a:lstStyle/>
            <a:p>
              <a:pPr defTabSz="914109"/>
              <a:endParaRPr lang="en-GB" sz="2000" dirty="0">
                <a:solidFill>
                  <a:prstClr val="black"/>
                </a:solidFill>
                <a:cs typeface="Arial" pitchFamily="34" charset="0"/>
              </a:endParaRPr>
            </a:p>
          </p:txBody>
        </p:sp>
        <p:sp>
          <p:nvSpPr>
            <p:cNvPr id="67" name="TextBox 66"/>
            <p:cNvSpPr txBox="1"/>
            <p:nvPr/>
          </p:nvSpPr>
          <p:spPr>
            <a:xfrm>
              <a:off x="3131840" y="2708920"/>
              <a:ext cx="622289"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BARNET</a:t>
              </a:r>
              <a:endParaRPr lang="en-GB" sz="900" b="1" dirty="0">
                <a:cs typeface="Arial" pitchFamily="34" charset="0"/>
              </a:endParaRPr>
            </a:p>
          </p:txBody>
        </p:sp>
        <p:sp>
          <p:nvSpPr>
            <p:cNvPr id="68" name="TextBox 67"/>
            <p:cNvSpPr txBox="1"/>
            <p:nvPr/>
          </p:nvSpPr>
          <p:spPr>
            <a:xfrm>
              <a:off x="4572000" y="2277481"/>
              <a:ext cx="622289"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ENFIELD</a:t>
              </a:r>
              <a:endParaRPr lang="en-GB" sz="900" b="1" dirty="0">
                <a:cs typeface="Arial" pitchFamily="34" charset="0"/>
              </a:endParaRPr>
            </a:p>
          </p:txBody>
        </p:sp>
        <p:sp>
          <p:nvSpPr>
            <p:cNvPr id="69" name="TextBox 68"/>
            <p:cNvSpPr txBox="1"/>
            <p:nvPr/>
          </p:nvSpPr>
          <p:spPr>
            <a:xfrm>
              <a:off x="3851920" y="3126188"/>
              <a:ext cx="622289"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HARINGEY</a:t>
              </a:r>
              <a:endParaRPr lang="en-GB" sz="900" b="1" dirty="0">
                <a:cs typeface="Arial" pitchFamily="34" charset="0"/>
              </a:endParaRPr>
            </a:p>
          </p:txBody>
        </p:sp>
        <p:sp>
          <p:nvSpPr>
            <p:cNvPr id="70" name="TextBox 69"/>
            <p:cNvSpPr txBox="1"/>
            <p:nvPr/>
          </p:nvSpPr>
          <p:spPr>
            <a:xfrm>
              <a:off x="4012754" y="3942021"/>
              <a:ext cx="622289"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ISLINGTON</a:t>
              </a:r>
              <a:endParaRPr lang="en-GB" sz="900" b="1" dirty="0">
                <a:cs typeface="Arial" pitchFamily="34" charset="0"/>
              </a:endParaRPr>
            </a:p>
          </p:txBody>
        </p:sp>
        <p:sp>
          <p:nvSpPr>
            <p:cNvPr id="71" name="TextBox 70"/>
            <p:cNvSpPr txBox="1"/>
            <p:nvPr/>
          </p:nvSpPr>
          <p:spPr>
            <a:xfrm>
              <a:off x="3391865" y="3852692"/>
              <a:ext cx="622289"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CAMDEN</a:t>
              </a:r>
              <a:endParaRPr lang="en-GB" sz="900" b="1" dirty="0">
                <a:cs typeface="Arial" pitchFamily="34" charset="0"/>
              </a:endParaRPr>
            </a:p>
          </p:txBody>
        </p:sp>
      </p:grpSp>
      <p:grpSp>
        <p:nvGrpSpPr>
          <p:cNvPr id="3" name="Group 56"/>
          <p:cNvGrpSpPr/>
          <p:nvPr/>
        </p:nvGrpSpPr>
        <p:grpSpPr>
          <a:xfrm>
            <a:off x="7279768" y="8048"/>
            <a:ext cx="1304593" cy="744032"/>
            <a:chOff x="7279768" y="8048"/>
            <a:chExt cx="1304593" cy="744032"/>
          </a:xfrm>
        </p:grpSpPr>
        <p:sp>
          <p:nvSpPr>
            <p:cNvPr id="58" name="Rectangle 57"/>
            <p:cNvSpPr/>
            <p:nvPr/>
          </p:nvSpPr>
          <p:spPr>
            <a:xfrm>
              <a:off x="7452320" y="181784"/>
              <a:ext cx="987771" cy="230832"/>
            </a:xfrm>
            <a:prstGeom prst="rect">
              <a:avLst/>
            </a:prstGeom>
          </p:spPr>
          <p:txBody>
            <a:bodyPr wrap="none">
              <a:spAutoFit/>
            </a:bodyPr>
            <a:lstStyle/>
            <a:p>
              <a:r>
                <a:rPr lang="en-GB" sz="900" b="1" dirty="0" smtClean="0"/>
                <a:t>High deprivation</a:t>
              </a:r>
              <a:endParaRPr lang="en-GB" sz="900" b="1" dirty="0"/>
            </a:p>
          </p:txBody>
        </p:sp>
        <p:sp>
          <p:nvSpPr>
            <p:cNvPr id="59" name="Rectangle 58"/>
            <p:cNvSpPr/>
            <p:nvPr/>
          </p:nvSpPr>
          <p:spPr>
            <a:xfrm>
              <a:off x="7452320" y="355568"/>
              <a:ext cx="966931" cy="230832"/>
            </a:xfrm>
            <a:prstGeom prst="rect">
              <a:avLst/>
            </a:prstGeom>
          </p:spPr>
          <p:txBody>
            <a:bodyPr wrap="none">
              <a:spAutoFit/>
            </a:bodyPr>
            <a:lstStyle/>
            <a:p>
              <a:r>
                <a:rPr lang="en-GB" sz="900" b="1" dirty="0" smtClean="0"/>
                <a:t>Low deprivation</a:t>
              </a:r>
              <a:endParaRPr lang="en-GB" sz="900" b="1" dirty="0"/>
            </a:p>
          </p:txBody>
        </p:sp>
        <p:sp>
          <p:nvSpPr>
            <p:cNvPr id="60" name="Rectangle 59"/>
            <p:cNvSpPr/>
            <p:nvPr/>
          </p:nvSpPr>
          <p:spPr>
            <a:xfrm>
              <a:off x="7280872" y="243200"/>
              <a:ext cx="144016" cy="108000"/>
            </a:xfrm>
            <a:prstGeom prst="rect">
              <a:avLst/>
            </a:prstGeom>
            <a:solidFill>
              <a:srgbClr val="009900"/>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61" name="Rectangle 60"/>
            <p:cNvSpPr/>
            <p:nvPr/>
          </p:nvSpPr>
          <p:spPr>
            <a:xfrm>
              <a:off x="7280872" y="416984"/>
              <a:ext cx="144016" cy="108000"/>
            </a:xfrm>
            <a:prstGeom prst="rect">
              <a:avLst/>
            </a:prstGeom>
            <a:solidFill>
              <a:srgbClr val="33CC33"/>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62" name="Rectangle 61"/>
            <p:cNvSpPr/>
            <p:nvPr/>
          </p:nvSpPr>
          <p:spPr>
            <a:xfrm>
              <a:off x="7452320" y="8048"/>
              <a:ext cx="1132041" cy="230832"/>
            </a:xfrm>
            <a:prstGeom prst="rect">
              <a:avLst/>
            </a:prstGeom>
          </p:spPr>
          <p:txBody>
            <a:bodyPr wrap="none">
              <a:spAutoFit/>
            </a:bodyPr>
            <a:lstStyle/>
            <a:p>
              <a:r>
                <a:rPr lang="en-GB" sz="900" b="1" dirty="0" smtClean="0"/>
                <a:t>Highest deprivation</a:t>
              </a:r>
              <a:endParaRPr lang="en-GB" sz="900" b="1" dirty="0"/>
            </a:p>
          </p:txBody>
        </p:sp>
        <p:sp>
          <p:nvSpPr>
            <p:cNvPr id="63" name="Rectangle 62"/>
            <p:cNvSpPr/>
            <p:nvPr/>
          </p:nvSpPr>
          <p:spPr>
            <a:xfrm>
              <a:off x="7280872" y="69464"/>
              <a:ext cx="144016" cy="108000"/>
            </a:xfrm>
            <a:prstGeom prst="rect">
              <a:avLst/>
            </a:prstGeom>
            <a:solidFill>
              <a:srgbClr val="006600"/>
            </a:solidFill>
            <a:ln w="9525">
              <a:solidFill>
                <a:schemeClr val="bg1"/>
              </a:solidFill>
              <a:round/>
              <a:headEnd/>
              <a:tailEnd/>
            </a:ln>
          </p:spPr>
          <p:txBody>
            <a:bodyPr/>
            <a:lstStyle/>
            <a:p>
              <a:pPr defTabSz="914109"/>
              <a:endParaRPr lang="en-GB" sz="1600" dirty="0">
                <a:solidFill>
                  <a:prstClr val="black"/>
                </a:solidFill>
                <a:cs typeface="Arial" pitchFamily="34" charset="0"/>
              </a:endParaRPr>
            </a:p>
          </p:txBody>
        </p:sp>
        <p:sp>
          <p:nvSpPr>
            <p:cNvPr id="73" name="Rectangle 72"/>
            <p:cNvSpPr/>
            <p:nvPr/>
          </p:nvSpPr>
          <p:spPr>
            <a:xfrm>
              <a:off x="7279768" y="576072"/>
              <a:ext cx="144016" cy="108000"/>
            </a:xfrm>
            <a:prstGeom prst="rect">
              <a:avLst/>
            </a:prstGeom>
            <a:solidFill>
              <a:srgbClr val="CCFF66"/>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74" name="Rectangle 73"/>
            <p:cNvSpPr/>
            <p:nvPr/>
          </p:nvSpPr>
          <p:spPr>
            <a:xfrm>
              <a:off x="7443176" y="521248"/>
              <a:ext cx="1111202" cy="230832"/>
            </a:xfrm>
            <a:prstGeom prst="rect">
              <a:avLst/>
            </a:prstGeom>
          </p:spPr>
          <p:txBody>
            <a:bodyPr wrap="none">
              <a:spAutoFit/>
            </a:bodyPr>
            <a:lstStyle/>
            <a:p>
              <a:r>
                <a:rPr lang="en-GB" sz="900" b="1" dirty="0" smtClean="0"/>
                <a:t>Lowest deprivation</a:t>
              </a:r>
              <a:endParaRPr lang="en-GB" sz="900" b="1" dirty="0"/>
            </a:p>
          </p:txBody>
        </p:sp>
      </p:grpSp>
      <p:sp>
        <p:nvSpPr>
          <p:cNvPr id="76" name="Rectangle 75"/>
          <p:cNvSpPr/>
          <p:nvPr/>
        </p:nvSpPr>
        <p:spPr>
          <a:xfrm>
            <a:off x="7524328" y="4554441"/>
            <a:ext cx="1512168" cy="1538855"/>
          </a:xfrm>
          <a:prstGeom prst="rect">
            <a:avLst/>
          </a:prstGeom>
          <a:solidFill>
            <a:schemeClr val="tx2">
              <a:lumMod val="20000"/>
              <a:lumOff val="80000"/>
            </a:schemeClr>
          </a:solidFill>
          <a:ln w="9525">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wrap="square" lIns="91411" tIns="45706" rIns="91411" bIns="45706" rtlCol="0" anchor="t">
            <a:spAutoFit/>
          </a:bodyPr>
          <a:lstStyle/>
          <a:p>
            <a:pPr marL="0" lvl="1" indent="-180918" defTabSz="914109">
              <a:spcAft>
                <a:spcPts val="600"/>
              </a:spcAft>
              <a:buClr>
                <a:srgbClr val="002060"/>
              </a:buClr>
            </a:pPr>
            <a:r>
              <a:rPr lang="en-GB" sz="1000" b="1" dirty="0" smtClean="0">
                <a:solidFill>
                  <a:srgbClr val="000000"/>
                </a:solidFill>
                <a:latin typeface="Arial" pitchFamily="34" charset="0"/>
                <a:cs typeface="Arial" pitchFamily="34" charset="0"/>
              </a:rPr>
              <a:t>Note on GP practice achievement data</a:t>
            </a:r>
          </a:p>
          <a:p>
            <a:pPr marL="0" lvl="1" indent="-180918" defTabSz="914109">
              <a:spcAft>
                <a:spcPts val="600"/>
              </a:spcAft>
              <a:buClr>
                <a:srgbClr val="002060"/>
              </a:buClr>
            </a:pPr>
            <a:r>
              <a:rPr lang="en-GB" sz="800" b="1" dirty="0" smtClean="0">
                <a:solidFill>
                  <a:srgbClr val="000000"/>
                </a:solidFill>
                <a:latin typeface="Arial" pitchFamily="34" charset="0"/>
                <a:cs typeface="Arial" pitchFamily="34" charset="0"/>
              </a:rPr>
              <a:t>There is no cervical cytology data available for Barnet, Enfield and Haringey practices.</a:t>
            </a:r>
          </a:p>
          <a:p>
            <a:pPr marL="0" lvl="1" indent="-180918" defTabSz="914109">
              <a:spcAft>
                <a:spcPts val="600"/>
              </a:spcAft>
              <a:buClr>
                <a:srgbClr val="002060"/>
              </a:buClr>
            </a:pPr>
            <a:r>
              <a:rPr lang="en-GB" sz="800" b="1" dirty="0" smtClean="0">
                <a:solidFill>
                  <a:srgbClr val="000000"/>
                </a:solidFill>
                <a:latin typeface="Arial" pitchFamily="34" charset="0"/>
                <a:cs typeface="Arial" pitchFamily="34" charset="0"/>
              </a:rPr>
              <a:t>There is no childhood vaccinations data available for Enfield, Haringey and Islington practices.</a:t>
            </a:r>
          </a:p>
        </p:txBody>
      </p:sp>
      <p:graphicFrame>
        <p:nvGraphicFramePr>
          <p:cNvPr id="35" name="Table 34"/>
          <p:cNvGraphicFramePr>
            <a:graphicFrameLocks noGrp="1"/>
          </p:cNvGraphicFramePr>
          <p:nvPr/>
        </p:nvGraphicFramePr>
        <p:xfrm>
          <a:off x="251520" y="3645024"/>
          <a:ext cx="7128792" cy="2088232"/>
        </p:xfrm>
        <a:graphic>
          <a:graphicData uri="http://schemas.openxmlformats.org/drawingml/2006/table">
            <a:tbl>
              <a:tblPr/>
              <a:tblGrid>
                <a:gridCol w="1732209"/>
                <a:gridCol w="883542"/>
                <a:gridCol w="883542"/>
                <a:gridCol w="1098228"/>
                <a:gridCol w="883542"/>
                <a:gridCol w="1647729"/>
              </a:tblGrid>
              <a:tr h="783087">
                <a:tc>
                  <a:txBody>
                    <a:bodyPr/>
                    <a:lstStyle/>
                    <a:p>
                      <a:pPr algn="l">
                        <a:lnSpc>
                          <a:spcPct val="115000"/>
                        </a:lnSpc>
                        <a:spcAft>
                          <a:spcPts val="0"/>
                        </a:spcAft>
                      </a:pPr>
                      <a:r>
                        <a:rPr lang="en-GB" sz="1100" dirty="0">
                          <a:latin typeface="Calibri"/>
                          <a:ea typeface="Calibri"/>
                          <a:cs typeface="Times New Roman"/>
                        </a:rPr>
                        <a:t>       Percentage           </a:t>
                      </a:r>
                    </a:p>
                    <a:p>
                      <a:pPr algn="l">
                        <a:lnSpc>
                          <a:spcPct val="115000"/>
                        </a:lnSpc>
                        <a:spcAft>
                          <a:spcPts val="0"/>
                        </a:spcAft>
                      </a:pPr>
                      <a:r>
                        <a:rPr lang="en-GB" sz="1100" dirty="0">
                          <a:latin typeface="Calibri"/>
                          <a:ea typeface="Calibri"/>
                          <a:cs typeface="Times New Roman"/>
                        </a:rPr>
                        <a:t>                       and (No.)</a:t>
                      </a:r>
                    </a:p>
                    <a:p>
                      <a:pPr algn="l">
                        <a:lnSpc>
                          <a:spcPct val="115000"/>
                        </a:lnSpc>
                        <a:spcAft>
                          <a:spcPts val="0"/>
                        </a:spcAft>
                      </a:pPr>
                      <a:r>
                        <a:rPr lang="en-GB" sz="1100" dirty="0">
                          <a:latin typeface="Calibri"/>
                          <a:ea typeface="Calibri"/>
                          <a:cs typeface="Times New Roman"/>
                        </a:rPr>
                        <a:t>              PCT </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ctr">
                        <a:lnSpc>
                          <a:spcPct val="115000"/>
                        </a:lnSpc>
                        <a:spcAft>
                          <a:spcPts val="0"/>
                        </a:spcAft>
                      </a:pPr>
                      <a:r>
                        <a:rPr lang="en-GB" sz="1100" dirty="0">
                          <a:latin typeface="Calibri"/>
                          <a:ea typeface="Calibri"/>
                          <a:cs typeface="Times New Roman"/>
                        </a:rPr>
                        <a:t>Higher Achieving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a:latin typeface="Calibri"/>
                          <a:ea typeface="Calibri"/>
                          <a:cs typeface="Times New Roman"/>
                        </a:rPr>
                        <a:t>Achieving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Approaching review</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Review Identified</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a:latin typeface="Calibri"/>
                          <a:ea typeface="Calibri"/>
                          <a:cs typeface="Times New Roman"/>
                        </a:rPr>
                        <a:t>PCO Average 2010 </a:t>
                      </a:r>
                    </a:p>
                    <a:p>
                      <a:pPr algn="ctr">
                        <a:lnSpc>
                          <a:spcPct val="115000"/>
                        </a:lnSpc>
                        <a:spcAft>
                          <a:spcPts val="0"/>
                        </a:spcAft>
                      </a:pPr>
                      <a:r>
                        <a:rPr lang="en-GB" sz="1100" dirty="0">
                          <a:latin typeface="Calibri"/>
                          <a:ea typeface="Calibri"/>
                          <a:cs typeface="Times New Roman"/>
                        </a:rPr>
                        <a:t>IMD score</a:t>
                      </a:r>
                      <a:r>
                        <a:rPr lang="en-GB" sz="1100" baseline="30000" dirty="0">
                          <a:latin typeface="Calibri"/>
                          <a:ea typeface="Calibri"/>
                          <a:cs typeface="Times New Roman"/>
                        </a:rPr>
                        <a:t>1</a:t>
                      </a:r>
                      <a:endParaRPr lang="en-GB" sz="1100" dirty="0">
                        <a:latin typeface="Calibri"/>
                        <a:ea typeface="Calibri"/>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261029">
                <a:tc>
                  <a:txBody>
                    <a:bodyPr/>
                    <a:lstStyle/>
                    <a:p>
                      <a:pPr algn="l">
                        <a:lnSpc>
                          <a:spcPct val="115000"/>
                        </a:lnSpc>
                        <a:spcAft>
                          <a:spcPts val="0"/>
                        </a:spcAft>
                      </a:pPr>
                      <a:r>
                        <a:rPr lang="en-GB" sz="1100">
                          <a:latin typeface="Calibri"/>
                          <a:ea typeface="Calibri"/>
                          <a:cs typeface="Times New Roman"/>
                        </a:rPr>
                        <a:t>Haringey</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21.15 (11)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36.54 (19)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21.15 (11)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21.15 (11)</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36.1</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029">
                <a:tc>
                  <a:txBody>
                    <a:bodyPr/>
                    <a:lstStyle/>
                    <a:p>
                      <a:pPr algn="l">
                        <a:lnSpc>
                          <a:spcPct val="115000"/>
                        </a:lnSpc>
                        <a:spcAft>
                          <a:spcPts val="0"/>
                        </a:spcAft>
                      </a:pPr>
                      <a:r>
                        <a:rPr lang="en-GB" sz="1100">
                          <a:latin typeface="Calibri"/>
                          <a:ea typeface="Calibri"/>
                          <a:cs typeface="Times New Roman"/>
                        </a:rPr>
                        <a:t>Islington</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8.11 (3)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56.76 (21)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32.43 (12)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2.7 (1)</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35.87</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029">
                <a:tc>
                  <a:txBody>
                    <a:bodyPr/>
                    <a:lstStyle/>
                    <a:p>
                      <a:pPr algn="l">
                        <a:lnSpc>
                          <a:spcPct val="115000"/>
                        </a:lnSpc>
                        <a:spcAft>
                          <a:spcPts val="0"/>
                        </a:spcAft>
                      </a:pPr>
                      <a:r>
                        <a:rPr lang="en-GB" sz="1100">
                          <a:latin typeface="Calibri"/>
                          <a:ea typeface="Calibri"/>
                          <a:cs typeface="Times New Roman"/>
                        </a:rPr>
                        <a:t>Enfield</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25 (14)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46.43 (26)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19.64 (11)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8.93 (5)</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26.06</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029">
                <a:tc>
                  <a:txBody>
                    <a:bodyPr/>
                    <a:lstStyle/>
                    <a:p>
                      <a:pPr algn="l">
                        <a:lnSpc>
                          <a:spcPct val="115000"/>
                        </a:lnSpc>
                        <a:spcAft>
                          <a:spcPts val="0"/>
                        </a:spcAft>
                      </a:pPr>
                      <a:r>
                        <a:rPr lang="en-GB" sz="1100">
                          <a:latin typeface="Calibri"/>
                          <a:ea typeface="Calibri"/>
                          <a:cs typeface="Times New Roman"/>
                        </a:rPr>
                        <a:t>Camden</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a:latin typeface="Calibri"/>
                          <a:ea typeface="Calibri"/>
                          <a:cs typeface="Times New Roman"/>
                        </a:rPr>
                        <a:t>2.5 (1)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42.5 (17)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30 (12)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25 (10)</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25.43</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029">
                <a:tc>
                  <a:txBody>
                    <a:bodyPr/>
                    <a:lstStyle/>
                    <a:p>
                      <a:pPr algn="l">
                        <a:lnSpc>
                          <a:spcPct val="115000"/>
                        </a:lnSpc>
                        <a:spcAft>
                          <a:spcPts val="0"/>
                        </a:spcAft>
                      </a:pPr>
                      <a:r>
                        <a:rPr lang="en-GB" sz="1100">
                          <a:latin typeface="Calibri"/>
                          <a:ea typeface="Calibri"/>
                          <a:cs typeface="Times New Roman"/>
                        </a:rPr>
                        <a:t>Barnet</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a:latin typeface="Calibri"/>
                          <a:ea typeface="Calibri"/>
                          <a:cs typeface="Times New Roman"/>
                        </a:rPr>
                        <a:t>17.39 (12)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53.62 (37)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21.74 (15)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a:latin typeface="Calibri"/>
                          <a:ea typeface="Calibri"/>
                          <a:cs typeface="Times New Roman"/>
                        </a:rPr>
                        <a:t>7.25 (5)</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a:latin typeface="Calibri"/>
                          <a:ea typeface="Calibri"/>
                          <a:cs typeface="Times New Roman"/>
                        </a:rPr>
                        <a:t>16.64</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37" name="TextBox 36"/>
          <p:cNvSpPr txBox="1"/>
          <p:nvPr/>
        </p:nvSpPr>
        <p:spPr>
          <a:xfrm>
            <a:off x="395536" y="719986"/>
            <a:ext cx="5616624" cy="2662267"/>
          </a:xfrm>
          <a:prstGeom prst="rect">
            <a:avLst/>
          </a:prstGeom>
          <a:noFill/>
        </p:spPr>
        <p:txBody>
          <a:bodyPr wrap="square" rtlCol="0">
            <a:spAutoFit/>
          </a:bodyPr>
          <a:lstStyle/>
          <a:p>
            <a:r>
              <a:rPr lang="en-GB" sz="1600" u="sng" dirty="0" smtClean="0">
                <a:latin typeface="Arial" pitchFamily="34" charset="0"/>
                <a:cs typeface="Arial" pitchFamily="34" charset="0"/>
              </a:rPr>
              <a:t>Headlines</a:t>
            </a:r>
          </a:p>
          <a:p>
            <a:endParaRPr lang="en-GB" sz="800" u="sng" dirty="0" smtClean="0"/>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This is the Cluster with the second highest level of deprivation in London</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There is not a strong correlation between practice achievement and the index of deprivation using Lower Super Output Areas*</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There is no correlation between achievement and the total number of principled GPs or list size</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Taking a snapshot of three standards there is no correlation between deprivation and practice achievement for childhood immunisations or identifying patients with diabetes and a weak correlation with A&amp;E attendances</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Practices in more deprived areas are not more likely to be failing</a:t>
            </a:r>
          </a:p>
        </p:txBody>
      </p:sp>
      <p:sp>
        <p:nvSpPr>
          <p:cNvPr id="28" name="TextBox 27"/>
          <p:cNvSpPr txBox="1"/>
          <p:nvPr/>
        </p:nvSpPr>
        <p:spPr>
          <a:xfrm>
            <a:off x="107504" y="6485274"/>
            <a:ext cx="8856984" cy="246221"/>
          </a:xfrm>
          <a:prstGeom prst="rect">
            <a:avLst/>
          </a:prstGeom>
          <a:noFill/>
        </p:spPr>
        <p:txBody>
          <a:bodyPr wrap="square" rtlCol="0">
            <a:spAutoFit/>
          </a:bodyPr>
          <a:lstStyle/>
          <a:p>
            <a:r>
              <a:rPr lang="en-GB" sz="1000" dirty="0" smtClean="0"/>
              <a:t>*</a:t>
            </a:r>
            <a:endParaRPr lang="en-GB" sz="1000" dirty="0"/>
          </a:p>
        </p:txBody>
      </p:sp>
      <p:sp>
        <p:nvSpPr>
          <p:cNvPr id="30" name="TextBox 29"/>
          <p:cNvSpPr txBox="1"/>
          <p:nvPr/>
        </p:nvSpPr>
        <p:spPr>
          <a:xfrm>
            <a:off x="107504" y="6177498"/>
            <a:ext cx="8856984" cy="707886"/>
          </a:xfrm>
          <a:prstGeom prst="rect">
            <a:avLst/>
          </a:prstGeom>
          <a:noFill/>
        </p:spPr>
        <p:txBody>
          <a:bodyPr wrap="square" rtlCol="0">
            <a:spAutoFit/>
          </a:bodyPr>
          <a:lstStyle/>
          <a:p>
            <a:pPr lvl="0"/>
            <a:r>
              <a:rPr lang="en-US" sz="1000" dirty="0" smtClean="0"/>
              <a:t>*Lower Super Output Areas  have between 1000 and 3000 people living in them with an average population of 1500 people. In most cases, these are smaller than wards, thus allowing the identification of small pockets of deprivation.</a:t>
            </a:r>
            <a:endParaRPr lang="en-GB" sz="1000" dirty="0" smtClean="0"/>
          </a:p>
          <a:p>
            <a:r>
              <a:rPr lang="en-GB" sz="1000" dirty="0" smtClean="0"/>
              <a:t>Scores of Index of Multiple Deprivation for Primary Care Organisations have been published by the Department for Communities and Local Government and can be accessed on their website: http://www.communities.gov.uk/documents/statistics/xls/1981203.xls </a:t>
            </a:r>
            <a:endParaRPr lang="en-GB" sz="1000" dirty="0"/>
          </a:p>
        </p:txBody>
      </p:sp>
    </p:spTree>
    <p:extLst>
      <p:ext uri="{BB962C8B-B14F-4D97-AF65-F5344CB8AC3E}">
        <p14:creationId xmlns:mc="http://schemas.openxmlformats.org/markup-compatibility/2006" xmlns:mv="urn:schemas-microsoft-com:mac:vml" xmlns="" xmlns:p14="http://schemas.microsoft.com/office/powerpoint/2010/main" val="3740304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custDataLst>
              <p:tags r:id="rId1"/>
            </p:custDataLst>
          </p:nvPr>
        </p:nvSpPr>
        <p:spPr bwMode="gray">
          <a:xfrm>
            <a:off x="171994" y="107969"/>
            <a:ext cx="8792494" cy="5386041"/>
          </a:xfrm>
          <a:prstGeom prst="rect">
            <a:avLst/>
          </a:prstGeom>
          <a:noFill/>
          <a:ln w="12700" algn="ctr">
            <a:noFill/>
            <a:round/>
            <a:headEnd/>
            <a:tailEnd/>
          </a:ln>
          <a:effectLst/>
        </p:spPr>
        <p:txBody>
          <a:bodyPr vert="horz" wrap="square" lIns="91392" tIns="45696" rIns="91392" bIns="45696" numCol="1" anchor="t" anchorCtr="0" compatLnSpc="1">
            <a:prstTxWarp prst="textNoShape">
              <a:avLst/>
            </a:prstTxWarp>
            <a:spAutoFit/>
          </a:bodyPr>
          <a:lstStyle/>
          <a:p>
            <a:pPr defTabSz="914109" fontAlgn="base">
              <a:spcBef>
                <a:spcPct val="0"/>
              </a:spcBef>
              <a:spcAft>
                <a:spcPct val="0"/>
              </a:spcAft>
              <a:defRPr/>
            </a:pPr>
            <a:r>
              <a:rPr lang="en-GB" sz="2000" b="1" dirty="0" smtClean="0">
                <a:solidFill>
                  <a:srgbClr val="333399"/>
                </a:solidFill>
                <a:latin typeface="Arial" pitchFamily="34" charset="0"/>
                <a:cs typeface="Arial" pitchFamily="34" charset="0"/>
              </a:rPr>
              <a:t>North East London: Achievement</a:t>
            </a: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p:txBody>
      </p:sp>
      <p:sp>
        <p:nvSpPr>
          <p:cNvPr id="14" name="Slide Number Placeholder 3"/>
          <p:cNvSpPr txBox="1">
            <a:spLocks/>
          </p:cNvSpPr>
          <p:nvPr/>
        </p:nvSpPr>
        <p:spPr>
          <a:xfrm>
            <a:off x="8814855" y="6553919"/>
            <a:ext cx="316894" cy="288032"/>
          </a:xfrm>
          <a:prstGeom prst="rect">
            <a:avLst/>
          </a:prstGeom>
        </p:spPr>
        <p:txBody>
          <a:bodyPr lIns="91411" tIns="45706" rIns="91411" bIns="45706"/>
          <a:lstStyle/>
          <a:p>
            <a:pPr algn="ctr" defTabSz="914109">
              <a:defRPr/>
            </a:pPr>
            <a:fld id="{9B0B4C53-38A4-4057-B81B-5A444869955D}" type="slidenum">
              <a:rPr lang="en-US" sz="900" kern="0" smtClean="0">
                <a:solidFill>
                  <a:sysClr val="windowText" lastClr="000000"/>
                </a:solidFill>
                <a:latin typeface="Arial" pitchFamily="34" charset="0"/>
                <a:cs typeface="Arial" pitchFamily="34" charset="0"/>
              </a:rPr>
              <a:pPr algn="ctr" defTabSz="914109">
                <a:defRPr/>
              </a:pPr>
              <a:t>8</a:t>
            </a:fld>
            <a:r>
              <a:rPr lang="en-US" sz="900" kern="0" dirty="0" smtClean="0">
                <a:solidFill>
                  <a:sysClr val="windowText" lastClr="000000"/>
                </a:solidFill>
                <a:latin typeface="Arial" pitchFamily="34" charset="0"/>
                <a:cs typeface="Arial" pitchFamily="34" charset="0"/>
              </a:rPr>
              <a:t> </a:t>
            </a:r>
          </a:p>
        </p:txBody>
      </p:sp>
      <p:sp>
        <p:nvSpPr>
          <p:cNvPr id="58" name="Rectangle 57"/>
          <p:cNvSpPr/>
          <p:nvPr/>
        </p:nvSpPr>
        <p:spPr>
          <a:xfrm>
            <a:off x="7740352" y="4797152"/>
            <a:ext cx="1368152" cy="1123356"/>
          </a:xfrm>
          <a:prstGeom prst="rect">
            <a:avLst/>
          </a:prstGeom>
          <a:solidFill>
            <a:schemeClr val="tx2">
              <a:lumMod val="20000"/>
              <a:lumOff val="80000"/>
            </a:schemeClr>
          </a:solidFill>
          <a:ln w="9525">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wrap="square" lIns="91411" tIns="45706" rIns="91411" bIns="45706" rtlCol="0" anchor="t">
            <a:spAutoFit/>
          </a:bodyPr>
          <a:lstStyle/>
          <a:p>
            <a:pPr marL="0" lvl="1" indent="-180918" defTabSz="914109">
              <a:spcAft>
                <a:spcPts val="600"/>
              </a:spcAft>
              <a:buClr>
                <a:srgbClr val="002060"/>
              </a:buClr>
            </a:pPr>
            <a:r>
              <a:rPr lang="en-GB" sz="1000" b="1" dirty="0" smtClean="0">
                <a:solidFill>
                  <a:srgbClr val="000000"/>
                </a:solidFill>
                <a:latin typeface="Arial" pitchFamily="34" charset="0"/>
                <a:cs typeface="Arial" pitchFamily="34" charset="0"/>
              </a:rPr>
              <a:t>Note on GP practice achievement data</a:t>
            </a:r>
          </a:p>
          <a:p>
            <a:pPr marL="0" lvl="1" indent="-180918" defTabSz="914109">
              <a:spcAft>
                <a:spcPts val="600"/>
              </a:spcAft>
              <a:buClr>
                <a:srgbClr val="002060"/>
              </a:buClr>
            </a:pPr>
            <a:r>
              <a:rPr lang="en-GB" sz="800" b="1" dirty="0" smtClean="0">
                <a:solidFill>
                  <a:srgbClr val="000000"/>
                </a:solidFill>
                <a:latin typeface="Arial" pitchFamily="34" charset="0"/>
                <a:cs typeface="Arial" pitchFamily="34" charset="0"/>
              </a:rPr>
              <a:t>There is no childhood vaccinations data available for C&amp;H practices.</a:t>
            </a:r>
          </a:p>
        </p:txBody>
      </p:sp>
      <p:graphicFrame>
        <p:nvGraphicFramePr>
          <p:cNvPr id="79" name="Table 78"/>
          <p:cNvGraphicFramePr>
            <a:graphicFrameLocks noGrp="1"/>
          </p:cNvGraphicFramePr>
          <p:nvPr/>
        </p:nvGraphicFramePr>
        <p:xfrm>
          <a:off x="395536" y="3645024"/>
          <a:ext cx="6840761" cy="2520280"/>
        </p:xfrm>
        <a:graphic>
          <a:graphicData uri="http://schemas.openxmlformats.org/drawingml/2006/table">
            <a:tbl>
              <a:tblPr/>
              <a:tblGrid>
                <a:gridCol w="1662401"/>
                <a:gridCol w="847936"/>
                <a:gridCol w="847936"/>
                <a:gridCol w="1053970"/>
                <a:gridCol w="847936"/>
                <a:gridCol w="1580582"/>
              </a:tblGrid>
              <a:tr h="756084">
                <a:tc>
                  <a:txBody>
                    <a:bodyPr/>
                    <a:lstStyle/>
                    <a:p>
                      <a:pPr algn="l">
                        <a:lnSpc>
                          <a:spcPct val="115000"/>
                        </a:lnSpc>
                        <a:spcAft>
                          <a:spcPts val="0"/>
                        </a:spcAft>
                      </a:pPr>
                      <a:r>
                        <a:rPr lang="en-GB" sz="1100" dirty="0">
                          <a:latin typeface="Calibri"/>
                          <a:ea typeface="Calibri"/>
                          <a:cs typeface="Times New Roman"/>
                        </a:rPr>
                        <a:t>       Percentage           </a:t>
                      </a:r>
                    </a:p>
                    <a:p>
                      <a:pPr algn="l">
                        <a:lnSpc>
                          <a:spcPct val="115000"/>
                        </a:lnSpc>
                        <a:spcAft>
                          <a:spcPts val="0"/>
                        </a:spcAft>
                      </a:pPr>
                      <a:r>
                        <a:rPr lang="en-GB" sz="1100" dirty="0">
                          <a:latin typeface="Calibri"/>
                          <a:ea typeface="Calibri"/>
                          <a:cs typeface="Times New Roman"/>
                        </a:rPr>
                        <a:t>                       and (No.)</a:t>
                      </a:r>
                    </a:p>
                    <a:p>
                      <a:pPr algn="l">
                        <a:lnSpc>
                          <a:spcPct val="115000"/>
                        </a:lnSpc>
                        <a:spcAft>
                          <a:spcPts val="0"/>
                        </a:spcAft>
                      </a:pPr>
                      <a:r>
                        <a:rPr lang="en-GB" sz="1100" dirty="0">
                          <a:latin typeface="Calibri"/>
                          <a:ea typeface="Calibri"/>
                          <a:cs typeface="Times New Roman"/>
                        </a:rPr>
                        <a:t>              PCT </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ctr">
                        <a:lnSpc>
                          <a:spcPct val="115000"/>
                        </a:lnSpc>
                        <a:spcAft>
                          <a:spcPts val="0"/>
                        </a:spcAft>
                      </a:pPr>
                      <a:r>
                        <a:rPr lang="en-GB" sz="1100">
                          <a:latin typeface="Calibri"/>
                          <a:ea typeface="Calibri"/>
                          <a:cs typeface="Times New Roman"/>
                        </a:rPr>
                        <a:t>Higher Achieving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Achieving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a:latin typeface="Calibri"/>
                          <a:ea typeface="Calibri"/>
                          <a:cs typeface="Times New Roman"/>
                        </a:rPr>
                        <a:t>Approaching review</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a:latin typeface="Calibri"/>
                          <a:ea typeface="Calibri"/>
                          <a:cs typeface="Times New Roman"/>
                        </a:rPr>
                        <a:t>Review Identified</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a:latin typeface="Calibri"/>
                          <a:ea typeface="Calibri"/>
                          <a:cs typeface="Times New Roman"/>
                        </a:rPr>
                        <a:t>PCO Average 2010 </a:t>
                      </a:r>
                    </a:p>
                    <a:p>
                      <a:pPr algn="ctr">
                        <a:lnSpc>
                          <a:spcPct val="115000"/>
                        </a:lnSpc>
                        <a:spcAft>
                          <a:spcPts val="0"/>
                        </a:spcAft>
                      </a:pPr>
                      <a:r>
                        <a:rPr lang="en-GB" sz="1100" dirty="0">
                          <a:latin typeface="Calibri"/>
                          <a:ea typeface="Calibri"/>
                          <a:cs typeface="Times New Roman"/>
                        </a:rPr>
                        <a:t>IMD score</a:t>
                      </a:r>
                      <a:r>
                        <a:rPr lang="en-GB" sz="1100" baseline="30000" dirty="0">
                          <a:latin typeface="Calibri"/>
                          <a:ea typeface="Calibri"/>
                          <a:cs typeface="Times New Roman"/>
                        </a:rPr>
                        <a:t>1</a:t>
                      </a:r>
                      <a:endParaRPr lang="en-GB" sz="1100" dirty="0">
                        <a:latin typeface="Calibri"/>
                        <a:ea typeface="Calibri"/>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252028">
                <a:tc>
                  <a:txBody>
                    <a:bodyPr/>
                    <a:lstStyle/>
                    <a:p>
                      <a:pPr algn="l">
                        <a:lnSpc>
                          <a:spcPct val="115000"/>
                        </a:lnSpc>
                        <a:spcAft>
                          <a:spcPts val="0"/>
                        </a:spcAft>
                      </a:pPr>
                      <a:r>
                        <a:rPr lang="en-GB" sz="1100">
                          <a:latin typeface="Calibri"/>
                          <a:ea typeface="Calibri"/>
                          <a:cs typeface="Times New Roman"/>
                        </a:rPr>
                        <a:t>Newham</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9.38 (6)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45.31 (29)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35.94 (23)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9.38 (6)</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41.84</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2028">
                <a:tc>
                  <a:txBody>
                    <a:bodyPr/>
                    <a:lstStyle/>
                    <a:p>
                      <a:pPr algn="l">
                        <a:lnSpc>
                          <a:spcPct val="115000"/>
                        </a:lnSpc>
                        <a:spcAft>
                          <a:spcPts val="0"/>
                        </a:spcAft>
                      </a:pPr>
                      <a:r>
                        <a:rPr lang="en-GB" sz="1100">
                          <a:latin typeface="Calibri"/>
                          <a:ea typeface="Calibri"/>
                          <a:cs typeface="Times New Roman"/>
                        </a:rPr>
                        <a:t>City and Hackney</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24.44 (11)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48.9 (22)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20 (9)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6.67 (3)</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41.28</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2028">
                <a:tc>
                  <a:txBody>
                    <a:bodyPr/>
                    <a:lstStyle/>
                    <a:p>
                      <a:pPr algn="l">
                        <a:lnSpc>
                          <a:spcPct val="115000"/>
                        </a:lnSpc>
                        <a:spcAft>
                          <a:spcPts val="0"/>
                        </a:spcAft>
                      </a:pPr>
                      <a:r>
                        <a:rPr lang="en-GB" sz="1100">
                          <a:latin typeface="Calibri"/>
                          <a:ea typeface="Calibri"/>
                          <a:cs typeface="Times New Roman"/>
                        </a:rPr>
                        <a:t>Tower Hamlets</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22.22 (8)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50 (18)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22.22 (8)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5.56 (2)</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39.59</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2028">
                <a:tc>
                  <a:txBody>
                    <a:bodyPr/>
                    <a:lstStyle/>
                    <a:p>
                      <a:pPr algn="l">
                        <a:lnSpc>
                          <a:spcPct val="115000"/>
                        </a:lnSpc>
                        <a:spcAft>
                          <a:spcPts val="0"/>
                        </a:spcAft>
                      </a:pPr>
                      <a:r>
                        <a:rPr lang="en-GB" sz="1100">
                          <a:latin typeface="Calibri"/>
                          <a:ea typeface="Calibri"/>
                          <a:cs typeface="Times New Roman"/>
                        </a:rPr>
                        <a:t>Waltham Forest</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6.52 (3)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43.48 (20)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39.13 (18)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10.87 (5)</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35.44</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2028">
                <a:tc>
                  <a:txBody>
                    <a:bodyPr/>
                    <a:lstStyle/>
                    <a:p>
                      <a:pPr algn="l">
                        <a:lnSpc>
                          <a:spcPct val="115000"/>
                        </a:lnSpc>
                        <a:spcAft>
                          <a:spcPts val="0"/>
                        </a:spcAft>
                      </a:pPr>
                      <a:r>
                        <a:rPr lang="en-GB" sz="1100">
                          <a:latin typeface="Calibri"/>
                          <a:ea typeface="Calibri"/>
                          <a:cs typeface="Times New Roman"/>
                        </a:rPr>
                        <a:t>Barking &amp; Dagenham</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10 (4)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40 (16)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42.5 (17)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7.5 (3)</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34.2</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2028">
                <a:tc>
                  <a:txBody>
                    <a:bodyPr/>
                    <a:lstStyle/>
                    <a:p>
                      <a:pPr algn="l">
                        <a:lnSpc>
                          <a:spcPct val="115000"/>
                        </a:lnSpc>
                        <a:spcAft>
                          <a:spcPts val="0"/>
                        </a:spcAft>
                      </a:pPr>
                      <a:r>
                        <a:rPr lang="en-GB" sz="1100">
                          <a:latin typeface="Calibri"/>
                          <a:ea typeface="Calibri"/>
                          <a:cs typeface="Times New Roman"/>
                        </a:rPr>
                        <a:t>Redbridge</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8.51 (4)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55.32 (26)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25.53 (12)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10.64 (5)</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a:latin typeface="Calibri"/>
                          <a:ea typeface="Calibri"/>
                          <a:cs typeface="Times New Roman"/>
                        </a:rPr>
                        <a:t>20.37</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2028">
                <a:tc>
                  <a:txBody>
                    <a:bodyPr/>
                    <a:lstStyle/>
                    <a:p>
                      <a:pPr algn="l">
                        <a:lnSpc>
                          <a:spcPct val="115000"/>
                        </a:lnSpc>
                        <a:spcAft>
                          <a:spcPts val="0"/>
                        </a:spcAft>
                      </a:pPr>
                      <a:r>
                        <a:rPr lang="en-GB" sz="1100">
                          <a:latin typeface="Calibri"/>
                          <a:ea typeface="Calibri"/>
                          <a:cs typeface="Times New Roman"/>
                        </a:rPr>
                        <a:t>Havering</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28.3 (15)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39.62 (21)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22.64 (12)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9.43 (5)</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a:latin typeface="Calibri"/>
                          <a:ea typeface="Calibri"/>
                          <a:cs typeface="Times New Roman"/>
                        </a:rPr>
                        <a:t>16.63</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p:grpSp>
        <p:nvGrpSpPr>
          <p:cNvPr id="2" name="Group 35"/>
          <p:cNvGrpSpPr/>
          <p:nvPr/>
        </p:nvGrpSpPr>
        <p:grpSpPr>
          <a:xfrm>
            <a:off x="7279768" y="8048"/>
            <a:ext cx="1304593" cy="744032"/>
            <a:chOff x="7279768" y="8048"/>
            <a:chExt cx="1304593" cy="744032"/>
          </a:xfrm>
        </p:grpSpPr>
        <p:sp>
          <p:nvSpPr>
            <p:cNvPr id="37" name="Rectangle 36"/>
            <p:cNvSpPr/>
            <p:nvPr/>
          </p:nvSpPr>
          <p:spPr>
            <a:xfrm>
              <a:off x="7452320" y="181784"/>
              <a:ext cx="987771" cy="230832"/>
            </a:xfrm>
            <a:prstGeom prst="rect">
              <a:avLst/>
            </a:prstGeom>
          </p:spPr>
          <p:txBody>
            <a:bodyPr wrap="none">
              <a:spAutoFit/>
            </a:bodyPr>
            <a:lstStyle/>
            <a:p>
              <a:r>
                <a:rPr lang="en-GB" sz="900" b="1" dirty="0" smtClean="0"/>
                <a:t>High deprivation</a:t>
              </a:r>
              <a:endParaRPr lang="en-GB" sz="900" b="1" dirty="0"/>
            </a:p>
          </p:txBody>
        </p:sp>
        <p:sp>
          <p:nvSpPr>
            <p:cNvPr id="38" name="Rectangle 37"/>
            <p:cNvSpPr/>
            <p:nvPr/>
          </p:nvSpPr>
          <p:spPr>
            <a:xfrm>
              <a:off x="7452320" y="355568"/>
              <a:ext cx="966931" cy="230832"/>
            </a:xfrm>
            <a:prstGeom prst="rect">
              <a:avLst/>
            </a:prstGeom>
          </p:spPr>
          <p:txBody>
            <a:bodyPr wrap="none">
              <a:spAutoFit/>
            </a:bodyPr>
            <a:lstStyle/>
            <a:p>
              <a:r>
                <a:rPr lang="en-GB" sz="900" b="1" dirty="0" smtClean="0"/>
                <a:t>Low deprivation</a:t>
              </a:r>
              <a:endParaRPr lang="en-GB" sz="900" b="1" dirty="0"/>
            </a:p>
          </p:txBody>
        </p:sp>
        <p:sp>
          <p:nvSpPr>
            <p:cNvPr id="39" name="Rectangle 38"/>
            <p:cNvSpPr/>
            <p:nvPr/>
          </p:nvSpPr>
          <p:spPr>
            <a:xfrm>
              <a:off x="7280872" y="243200"/>
              <a:ext cx="144016" cy="108000"/>
            </a:xfrm>
            <a:prstGeom prst="rect">
              <a:avLst/>
            </a:prstGeom>
            <a:solidFill>
              <a:srgbClr val="009900"/>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40" name="Rectangle 39"/>
            <p:cNvSpPr/>
            <p:nvPr/>
          </p:nvSpPr>
          <p:spPr>
            <a:xfrm>
              <a:off x="7280872" y="416984"/>
              <a:ext cx="144016" cy="108000"/>
            </a:xfrm>
            <a:prstGeom prst="rect">
              <a:avLst/>
            </a:prstGeom>
            <a:solidFill>
              <a:srgbClr val="33CC33"/>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41" name="Rectangle 40"/>
            <p:cNvSpPr/>
            <p:nvPr/>
          </p:nvSpPr>
          <p:spPr>
            <a:xfrm>
              <a:off x="7452320" y="8048"/>
              <a:ext cx="1132041" cy="230832"/>
            </a:xfrm>
            <a:prstGeom prst="rect">
              <a:avLst/>
            </a:prstGeom>
          </p:spPr>
          <p:txBody>
            <a:bodyPr wrap="none">
              <a:spAutoFit/>
            </a:bodyPr>
            <a:lstStyle/>
            <a:p>
              <a:r>
                <a:rPr lang="en-GB" sz="900" b="1" dirty="0" smtClean="0"/>
                <a:t>Highest deprivation</a:t>
              </a:r>
              <a:endParaRPr lang="en-GB" sz="900" b="1" dirty="0"/>
            </a:p>
          </p:txBody>
        </p:sp>
        <p:sp>
          <p:nvSpPr>
            <p:cNvPr id="42" name="Rectangle 41"/>
            <p:cNvSpPr/>
            <p:nvPr/>
          </p:nvSpPr>
          <p:spPr>
            <a:xfrm>
              <a:off x="7280872" y="69464"/>
              <a:ext cx="144016" cy="108000"/>
            </a:xfrm>
            <a:prstGeom prst="rect">
              <a:avLst/>
            </a:prstGeom>
            <a:solidFill>
              <a:srgbClr val="006600"/>
            </a:solidFill>
            <a:ln w="9525">
              <a:solidFill>
                <a:schemeClr val="bg1"/>
              </a:solidFill>
              <a:round/>
              <a:headEnd/>
              <a:tailEnd/>
            </a:ln>
          </p:spPr>
          <p:txBody>
            <a:bodyPr/>
            <a:lstStyle/>
            <a:p>
              <a:pPr defTabSz="914109"/>
              <a:endParaRPr lang="en-GB" sz="1600" dirty="0">
                <a:solidFill>
                  <a:prstClr val="black"/>
                </a:solidFill>
                <a:cs typeface="Arial" pitchFamily="34" charset="0"/>
              </a:endParaRPr>
            </a:p>
          </p:txBody>
        </p:sp>
        <p:sp>
          <p:nvSpPr>
            <p:cNvPr id="45" name="Rectangle 44"/>
            <p:cNvSpPr/>
            <p:nvPr/>
          </p:nvSpPr>
          <p:spPr>
            <a:xfrm>
              <a:off x="7279768" y="576072"/>
              <a:ext cx="144016" cy="108000"/>
            </a:xfrm>
            <a:prstGeom prst="rect">
              <a:avLst/>
            </a:prstGeom>
            <a:solidFill>
              <a:srgbClr val="CCFF66"/>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48" name="Rectangle 47"/>
            <p:cNvSpPr/>
            <p:nvPr/>
          </p:nvSpPr>
          <p:spPr>
            <a:xfrm>
              <a:off x="7443176" y="521248"/>
              <a:ext cx="1111202" cy="230832"/>
            </a:xfrm>
            <a:prstGeom prst="rect">
              <a:avLst/>
            </a:prstGeom>
          </p:spPr>
          <p:txBody>
            <a:bodyPr wrap="none">
              <a:spAutoFit/>
            </a:bodyPr>
            <a:lstStyle/>
            <a:p>
              <a:r>
                <a:rPr lang="en-GB" sz="900" b="1" dirty="0" smtClean="0"/>
                <a:t>Lowest deprivation</a:t>
              </a:r>
              <a:endParaRPr lang="en-GB" sz="900" b="1" dirty="0"/>
            </a:p>
          </p:txBody>
        </p:sp>
      </p:grpSp>
      <p:grpSp>
        <p:nvGrpSpPr>
          <p:cNvPr id="3" name="Group 33"/>
          <p:cNvGrpSpPr/>
          <p:nvPr/>
        </p:nvGrpSpPr>
        <p:grpSpPr>
          <a:xfrm>
            <a:off x="4932040" y="332656"/>
            <a:ext cx="4182475" cy="2700300"/>
            <a:chOff x="2306637" y="1448780"/>
            <a:chExt cx="4182475" cy="2700300"/>
          </a:xfrm>
        </p:grpSpPr>
        <p:sp>
          <p:nvSpPr>
            <p:cNvPr id="35" name="Freeform 24"/>
            <p:cNvSpPr>
              <a:spLocks/>
            </p:cNvSpPr>
            <p:nvPr/>
          </p:nvSpPr>
          <p:spPr bwMode="gray">
            <a:xfrm>
              <a:off x="3189038" y="2788450"/>
              <a:ext cx="1050719" cy="1034008"/>
            </a:xfrm>
            <a:custGeom>
              <a:avLst/>
              <a:gdLst>
                <a:gd name="T0" fmla="*/ 2147483647 w 723"/>
                <a:gd name="T1" fmla="*/ 2147483647 h 695"/>
                <a:gd name="T2" fmla="*/ 2147483647 w 723"/>
                <a:gd name="T3" fmla="*/ 2147483647 h 695"/>
                <a:gd name="T4" fmla="*/ 2147483647 w 723"/>
                <a:gd name="T5" fmla="*/ 2147483647 h 695"/>
                <a:gd name="T6" fmla="*/ 2147483647 w 723"/>
                <a:gd name="T7" fmla="*/ 2147483647 h 695"/>
                <a:gd name="T8" fmla="*/ 2147483647 w 723"/>
                <a:gd name="T9" fmla="*/ 2147483647 h 695"/>
                <a:gd name="T10" fmla="*/ 2147483647 w 723"/>
                <a:gd name="T11" fmla="*/ 2147483647 h 695"/>
                <a:gd name="T12" fmla="*/ 2147483647 w 723"/>
                <a:gd name="T13" fmla="*/ 2147483647 h 695"/>
                <a:gd name="T14" fmla="*/ 2147483647 w 723"/>
                <a:gd name="T15" fmla="*/ 2147483647 h 695"/>
                <a:gd name="T16" fmla="*/ 2147483647 w 723"/>
                <a:gd name="T17" fmla="*/ 2147483647 h 695"/>
                <a:gd name="T18" fmla="*/ 2147483647 w 723"/>
                <a:gd name="T19" fmla="*/ 2147483647 h 695"/>
                <a:gd name="T20" fmla="*/ 2147483647 w 723"/>
                <a:gd name="T21" fmla="*/ 2147483647 h 695"/>
                <a:gd name="T22" fmla="*/ 2147483647 w 723"/>
                <a:gd name="T23" fmla="*/ 2147483647 h 695"/>
                <a:gd name="T24" fmla="*/ 2147483647 w 723"/>
                <a:gd name="T25" fmla="*/ 2147483647 h 695"/>
                <a:gd name="T26" fmla="*/ 0 w 723"/>
                <a:gd name="T27" fmla="*/ 2147483647 h 695"/>
                <a:gd name="T28" fmla="*/ 2147483647 w 723"/>
                <a:gd name="T29" fmla="*/ 2147483647 h 695"/>
                <a:gd name="T30" fmla="*/ 2147483647 w 723"/>
                <a:gd name="T31" fmla="*/ 2147483647 h 695"/>
                <a:gd name="T32" fmla="*/ 2147483647 w 723"/>
                <a:gd name="T33" fmla="*/ 2147483647 h 695"/>
                <a:gd name="T34" fmla="*/ 2147483647 w 723"/>
                <a:gd name="T35" fmla="*/ 2147483647 h 695"/>
                <a:gd name="T36" fmla="*/ 2147483647 w 723"/>
                <a:gd name="T37" fmla="*/ 2147483647 h 695"/>
                <a:gd name="T38" fmla="*/ 2147483647 w 723"/>
                <a:gd name="T39" fmla="*/ 2147483647 h 695"/>
                <a:gd name="T40" fmla="*/ 2147483647 w 723"/>
                <a:gd name="T41" fmla="*/ 2147483647 h 695"/>
                <a:gd name="T42" fmla="*/ 2147483647 w 723"/>
                <a:gd name="T43" fmla="*/ 2147483647 h 695"/>
                <a:gd name="T44" fmla="*/ 2147483647 w 723"/>
                <a:gd name="T45" fmla="*/ 2147483647 h 695"/>
                <a:gd name="T46" fmla="*/ 2147483647 w 723"/>
                <a:gd name="T47" fmla="*/ 2147483647 h 695"/>
                <a:gd name="T48" fmla="*/ 2147483647 w 723"/>
                <a:gd name="T49" fmla="*/ 2147483647 h 695"/>
                <a:gd name="T50" fmla="*/ 2147483647 w 723"/>
                <a:gd name="T51" fmla="*/ 2147483647 h 695"/>
                <a:gd name="T52" fmla="*/ 2147483647 w 723"/>
                <a:gd name="T53" fmla="*/ 2147483647 h 695"/>
                <a:gd name="T54" fmla="*/ 2147483647 w 723"/>
                <a:gd name="T55" fmla="*/ 2147483647 h 695"/>
                <a:gd name="T56" fmla="*/ 2147483647 w 723"/>
                <a:gd name="T57" fmla="*/ 2147483647 h 695"/>
                <a:gd name="T58" fmla="*/ 2147483647 w 723"/>
                <a:gd name="T59" fmla="*/ 0 h 695"/>
                <a:gd name="T60" fmla="*/ 2147483647 w 723"/>
                <a:gd name="T61" fmla="*/ 2147483647 h 695"/>
                <a:gd name="T62" fmla="*/ 2147483647 w 723"/>
                <a:gd name="T63" fmla="*/ 2147483647 h 695"/>
                <a:gd name="T64" fmla="*/ 2147483647 w 723"/>
                <a:gd name="T65" fmla="*/ 2147483647 h 695"/>
                <a:gd name="T66" fmla="*/ 2147483647 w 723"/>
                <a:gd name="T67" fmla="*/ 2147483647 h 695"/>
                <a:gd name="T68" fmla="*/ 2147483647 w 723"/>
                <a:gd name="T69" fmla="*/ 2147483647 h 695"/>
                <a:gd name="T70" fmla="*/ 2147483647 w 723"/>
                <a:gd name="T71" fmla="*/ 2147483647 h 695"/>
                <a:gd name="T72" fmla="*/ 2147483647 w 723"/>
                <a:gd name="T73" fmla="*/ 2147483647 h 695"/>
                <a:gd name="T74" fmla="*/ 2147483647 w 723"/>
                <a:gd name="T75" fmla="*/ 2147483647 h 695"/>
                <a:gd name="T76" fmla="*/ 2147483647 w 723"/>
                <a:gd name="T77" fmla="*/ 2147483647 h 695"/>
                <a:gd name="T78" fmla="*/ 2147483647 w 723"/>
                <a:gd name="T79" fmla="*/ 2147483647 h 695"/>
                <a:gd name="T80" fmla="*/ 2147483647 w 723"/>
                <a:gd name="T81" fmla="*/ 2147483647 h 695"/>
                <a:gd name="T82" fmla="*/ 2147483647 w 723"/>
                <a:gd name="T83" fmla="*/ 2147483647 h 695"/>
                <a:gd name="T84" fmla="*/ 2147483647 w 723"/>
                <a:gd name="T85" fmla="*/ 2147483647 h 695"/>
                <a:gd name="T86" fmla="*/ 2147483647 w 723"/>
                <a:gd name="T87" fmla="*/ 2147483647 h 695"/>
                <a:gd name="T88" fmla="*/ 2147483647 w 723"/>
                <a:gd name="T89" fmla="*/ 2147483647 h 695"/>
                <a:gd name="T90" fmla="*/ 2147483647 w 723"/>
                <a:gd name="T91" fmla="*/ 2147483647 h 695"/>
                <a:gd name="T92" fmla="*/ 2147483647 w 723"/>
                <a:gd name="T93" fmla="*/ 2147483647 h 695"/>
                <a:gd name="T94" fmla="*/ 2147483647 w 723"/>
                <a:gd name="T95" fmla="*/ 2147483647 h 695"/>
                <a:gd name="T96" fmla="*/ 2147483647 w 723"/>
                <a:gd name="T97" fmla="*/ 2147483647 h 695"/>
                <a:gd name="T98" fmla="*/ 2147483647 w 723"/>
                <a:gd name="T99" fmla="*/ 2147483647 h 695"/>
                <a:gd name="T100" fmla="*/ 2147483647 w 723"/>
                <a:gd name="T101" fmla="*/ 2147483647 h 695"/>
                <a:gd name="T102" fmla="*/ 2147483647 w 723"/>
                <a:gd name="T103" fmla="*/ 2147483647 h 695"/>
                <a:gd name="T104" fmla="*/ 2147483647 w 723"/>
                <a:gd name="T105" fmla="*/ 2147483647 h 695"/>
                <a:gd name="T106" fmla="*/ 2147483647 w 723"/>
                <a:gd name="T107" fmla="*/ 2147483647 h 695"/>
                <a:gd name="T108" fmla="*/ 2147483647 w 723"/>
                <a:gd name="T109" fmla="*/ 2147483647 h 695"/>
                <a:gd name="T110" fmla="*/ 2147483647 w 723"/>
                <a:gd name="T111" fmla="*/ 2147483647 h 695"/>
                <a:gd name="T112" fmla="*/ 2147483647 w 723"/>
                <a:gd name="T113" fmla="*/ 2147483647 h 69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23"/>
                <a:gd name="T172" fmla="*/ 0 h 695"/>
                <a:gd name="T173" fmla="*/ 723 w 723"/>
                <a:gd name="T174" fmla="*/ 695 h 69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23" h="695">
                  <a:moveTo>
                    <a:pt x="156" y="546"/>
                  </a:moveTo>
                  <a:lnTo>
                    <a:pt x="163" y="532"/>
                  </a:lnTo>
                  <a:lnTo>
                    <a:pt x="141" y="518"/>
                  </a:lnTo>
                  <a:lnTo>
                    <a:pt x="156" y="482"/>
                  </a:lnTo>
                  <a:lnTo>
                    <a:pt x="149" y="461"/>
                  </a:lnTo>
                  <a:lnTo>
                    <a:pt x="127" y="468"/>
                  </a:lnTo>
                  <a:lnTo>
                    <a:pt x="127" y="454"/>
                  </a:lnTo>
                  <a:lnTo>
                    <a:pt x="99" y="425"/>
                  </a:lnTo>
                  <a:lnTo>
                    <a:pt x="71" y="418"/>
                  </a:lnTo>
                  <a:lnTo>
                    <a:pt x="64" y="369"/>
                  </a:lnTo>
                  <a:lnTo>
                    <a:pt x="71" y="333"/>
                  </a:lnTo>
                  <a:lnTo>
                    <a:pt x="49" y="298"/>
                  </a:lnTo>
                  <a:lnTo>
                    <a:pt x="28" y="284"/>
                  </a:lnTo>
                  <a:lnTo>
                    <a:pt x="0" y="220"/>
                  </a:lnTo>
                  <a:lnTo>
                    <a:pt x="42" y="156"/>
                  </a:lnTo>
                  <a:lnTo>
                    <a:pt x="42" y="71"/>
                  </a:lnTo>
                  <a:lnTo>
                    <a:pt x="49" y="57"/>
                  </a:lnTo>
                  <a:lnTo>
                    <a:pt x="113" y="71"/>
                  </a:lnTo>
                  <a:lnTo>
                    <a:pt x="120" y="78"/>
                  </a:lnTo>
                  <a:lnTo>
                    <a:pt x="191" y="78"/>
                  </a:lnTo>
                  <a:lnTo>
                    <a:pt x="198" y="92"/>
                  </a:lnTo>
                  <a:lnTo>
                    <a:pt x="227" y="85"/>
                  </a:lnTo>
                  <a:lnTo>
                    <a:pt x="241" y="64"/>
                  </a:lnTo>
                  <a:lnTo>
                    <a:pt x="297" y="64"/>
                  </a:lnTo>
                  <a:lnTo>
                    <a:pt x="326" y="64"/>
                  </a:lnTo>
                  <a:lnTo>
                    <a:pt x="326" y="78"/>
                  </a:lnTo>
                  <a:lnTo>
                    <a:pt x="390" y="78"/>
                  </a:lnTo>
                  <a:lnTo>
                    <a:pt x="460" y="92"/>
                  </a:lnTo>
                  <a:lnTo>
                    <a:pt x="439" y="21"/>
                  </a:lnTo>
                  <a:lnTo>
                    <a:pt x="503" y="0"/>
                  </a:lnTo>
                  <a:lnTo>
                    <a:pt x="517" y="21"/>
                  </a:lnTo>
                  <a:lnTo>
                    <a:pt x="517" y="43"/>
                  </a:lnTo>
                  <a:lnTo>
                    <a:pt x="552" y="85"/>
                  </a:lnTo>
                  <a:lnTo>
                    <a:pt x="574" y="92"/>
                  </a:lnTo>
                  <a:lnTo>
                    <a:pt x="588" y="163"/>
                  </a:lnTo>
                  <a:lnTo>
                    <a:pt x="588" y="220"/>
                  </a:lnTo>
                  <a:lnTo>
                    <a:pt x="567" y="262"/>
                  </a:lnTo>
                  <a:lnTo>
                    <a:pt x="588" y="298"/>
                  </a:lnTo>
                  <a:lnTo>
                    <a:pt x="595" y="347"/>
                  </a:lnTo>
                  <a:lnTo>
                    <a:pt x="595" y="369"/>
                  </a:lnTo>
                  <a:lnTo>
                    <a:pt x="645" y="397"/>
                  </a:lnTo>
                  <a:lnTo>
                    <a:pt x="666" y="418"/>
                  </a:lnTo>
                  <a:lnTo>
                    <a:pt x="708" y="425"/>
                  </a:lnTo>
                  <a:lnTo>
                    <a:pt x="723" y="539"/>
                  </a:lnTo>
                  <a:lnTo>
                    <a:pt x="666" y="539"/>
                  </a:lnTo>
                  <a:lnTo>
                    <a:pt x="609" y="624"/>
                  </a:lnTo>
                  <a:lnTo>
                    <a:pt x="574" y="666"/>
                  </a:lnTo>
                  <a:lnTo>
                    <a:pt x="545" y="688"/>
                  </a:lnTo>
                  <a:lnTo>
                    <a:pt x="496" y="695"/>
                  </a:lnTo>
                  <a:lnTo>
                    <a:pt x="382" y="666"/>
                  </a:lnTo>
                  <a:lnTo>
                    <a:pt x="304" y="659"/>
                  </a:lnTo>
                  <a:lnTo>
                    <a:pt x="255" y="659"/>
                  </a:lnTo>
                  <a:lnTo>
                    <a:pt x="198" y="645"/>
                  </a:lnTo>
                  <a:lnTo>
                    <a:pt x="177" y="603"/>
                  </a:lnTo>
                  <a:lnTo>
                    <a:pt x="170" y="581"/>
                  </a:lnTo>
                  <a:lnTo>
                    <a:pt x="149" y="560"/>
                  </a:lnTo>
                  <a:lnTo>
                    <a:pt x="156" y="546"/>
                  </a:lnTo>
                  <a:close/>
                </a:path>
              </a:pathLst>
            </a:custGeom>
            <a:solidFill>
              <a:srgbClr val="006600"/>
            </a:solidFill>
            <a:ln w="9525">
              <a:solidFill>
                <a:schemeClr val="bg1"/>
              </a:solidFill>
              <a:round/>
              <a:headEnd/>
              <a:tailEnd/>
            </a:ln>
          </p:spPr>
          <p:txBody>
            <a:bodyPr/>
            <a:lstStyle/>
            <a:p>
              <a:pPr defTabSz="914109"/>
              <a:endParaRPr lang="en-GB" sz="1600" dirty="0">
                <a:solidFill>
                  <a:prstClr val="black"/>
                </a:solidFill>
                <a:cs typeface="Arial" pitchFamily="34" charset="0"/>
              </a:endParaRPr>
            </a:p>
          </p:txBody>
        </p:sp>
        <p:sp>
          <p:nvSpPr>
            <p:cNvPr id="43" name="TextBox 42"/>
            <p:cNvSpPr txBox="1"/>
            <p:nvPr/>
          </p:nvSpPr>
          <p:spPr>
            <a:xfrm>
              <a:off x="3347053" y="2951839"/>
              <a:ext cx="648883"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NEWHAM</a:t>
              </a:r>
              <a:endParaRPr lang="en-GB" sz="900" b="1" dirty="0">
                <a:cs typeface="Arial" pitchFamily="34" charset="0"/>
              </a:endParaRPr>
            </a:p>
          </p:txBody>
        </p:sp>
        <p:sp>
          <p:nvSpPr>
            <p:cNvPr id="44" name="Freeform 17"/>
            <p:cNvSpPr>
              <a:spLocks/>
            </p:cNvSpPr>
            <p:nvPr/>
          </p:nvSpPr>
          <p:spPr bwMode="gray">
            <a:xfrm>
              <a:off x="4783818" y="1974518"/>
              <a:ext cx="1705294" cy="2174562"/>
            </a:xfrm>
            <a:custGeom>
              <a:avLst/>
              <a:gdLst>
                <a:gd name="T0" fmla="*/ 2147483647 w 1176"/>
                <a:gd name="T1" fmla="*/ 2147483647 h 1460"/>
                <a:gd name="T2" fmla="*/ 2147483647 w 1176"/>
                <a:gd name="T3" fmla="*/ 2147483647 h 1460"/>
                <a:gd name="T4" fmla="*/ 2147483647 w 1176"/>
                <a:gd name="T5" fmla="*/ 2147483647 h 1460"/>
                <a:gd name="T6" fmla="*/ 2147483647 w 1176"/>
                <a:gd name="T7" fmla="*/ 2147483647 h 1460"/>
                <a:gd name="T8" fmla="*/ 2147483647 w 1176"/>
                <a:gd name="T9" fmla="*/ 2147483647 h 1460"/>
                <a:gd name="T10" fmla="*/ 2147483647 w 1176"/>
                <a:gd name="T11" fmla="*/ 2147483647 h 1460"/>
                <a:gd name="T12" fmla="*/ 2147483647 w 1176"/>
                <a:gd name="T13" fmla="*/ 2147483647 h 1460"/>
                <a:gd name="T14" fmla="*/ 2147483647 w 1176"/>
                <a:gd name="T15" fmla="*/ 2147483647 h 1460"/>
                <a:gd name="T16" fmla="*/ 2147483647 w 1176"/>
                <a:gd name="T17" fmla="*/ 2147483647 h 1460"/>
                <a:gd name="T18" fmla="*/ 2147483647 w 1176"/>
                <a:gd name="T19" fmla="*/ 2147483647 h 1460"/>
                <a:gd name="T20" fmla="*/ 2147483647 w 1176"/>
                <a:gd name="T21" fmla="*/ 2147483647 h 1460"/>
                <a:gd name="T22" fmla="*/ 2147483647 w 1176"/>
                <a:gd name="T23" fmla="*/ 2147483647 h 1460"/>
                <a:gd name="T24" fmla="*/ 2147483647 w 1176"/>
                <a:gd name="T25" fmla="*/ 2147483647 h 1460"/>
                <a:gd name="T26" fmla="*/ 2147483647 w 1176"/>
                <a:gd name="T27" fmla="*/ 2147483647 h 1460"/>
                <a:gd name="T28" fmla="*/ 2147483647 w 1176"/>
                <a:gd name="T29" fmla="*/ 2147483647 h 1460"/>
                <a:gd name="T30" fmla="*/ 2147483647 w 1176"/>
                <a:gd name="T31" fmla="*/ 2147483647 h 1460"/>
                <a:gd name="T32" fmla="*/ 2147483647 w 1176"/>
                <a:gd name="T33" fmla="*/ 2147483647 h 1460"/>
                <a:gd name="T34" fmla="*/ 2147483647 w 1176"/>
                <a:gd name="T35" fmla="*/ 0 h 1460"/>
                <a:gd name="T36" fmla="*/ 2147483647 w 1176"/>
                <a:gd name="T37" fmla="*/ 2147483647 h 1460"/>
                <a:gd name="T38" fmla="*/ 2147483647 w 1176"/>
                <a:gd name="T39" fmla="*/ 2147483647 h 1460"/>
                <a:gd name="T40" fmla="*/ 2147483647 w 1176"/>
                <a:gd name="T41" fmla="*/ 2147483647 h 1460"/>
                <a:gd name="T42" fmla="*/ 2147483647 w 1176"/>
                <a:gd name="T43" fmla="*/ 2147483647 h 1460"/>
                <a:gd name="T44" fmla="*/ 2147483647 w 1176"/>
                <a:gd name="T45" fmla="*/ 2147483647 h 1460"/>
                <a:gd name="T46" fmla="*/ 2147483647 w 1176"/>
                <a:gd name="T47" fmla="*/ 2147483647 h 1460"/>
                <a:gd name="T48" fmla="*/ 2147483647 w 1176"/>
                <a:gd name="T49" fmla="*/ 2147483647 h 1460"/>
                <a:gd name="T50" fmla="*/ 2147483647 w 1176"/>
                <a:gd name="T51" fmla="*/ 2147483647 h 1460"/>
                <a:gd name="T52" fmla="*/ 2147483647 w 1176"/>
                <a:gd name="T53" fmla="*/ 2147483647 h 1460"/>
                <a:gd name="T54" fmla="*/ 2147483647 w 1176"/>
                <a:gd name="T55" fmla="*/ 2147483647 h 1460"/>
                <a:gd name="T56" fmla="*/ 2147483647 w 1176"/>
                <a:gd name="T57" fmla="*/ 2147483647 h 1460"/>
                <a:gd name="T58" fmla="*/ 2147483647 w 1176"/>
                <a:gd name="T59" fmla="*/ 2147483647 h 1460"/>
                <a:gd name="T60" fmla="*/ 2147483647 w 1176"/>
                <a:gd name="T61" fmla="*/ 2147483647 h 1460"/>
                <a:gd name="T62" fmla="*/ 2147483647 w 1176"/>
                <a:gd name="T63" fmla="*/ 2147483647 h 1460"/>
                <a:gd name="T64" fmla="*/ 2147483647 w 1176"/>
                <a:gd name="T65" fmla="*/ 2147483647 h 1460"/>
                <a:gd name="T66" fmla="*/ 2147483647 w 1176"/>
                <a:gd name="T67" fmla="*/ 2147483647 h 1460"/>
                <a:gd name="T68" fmla="*/ 2147483647 w 1176"/>
                <a:gd name="T69" fmla="*/ 2147483647 h 1460"/>
                <a:gd name="T70" fmla="*/ 2147483647 w 1176"/>
                <a:gd name="T71" fmla="*/ 2147483647 h 1460"/>
                <a:gd name="T72" fmla="*/ 2147483647 w 1176"/>
                <a:gd name="T73" fmla="*/ 2147483647 h 1460"/>
                <a:gd name="T74" fmla="*/ 2147483647 w 1176"/>
                <a:gd name="T75" fmla="*/ 2147483647 h 146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76"/>
                <a:gd name="T115" fmla="*/ 0 h 1460"/>
                <a:gd name="T116" fmla="*/ 1176 w 1176"/>
                <a:gd name="T117" fmla="*/ 1460 h 146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76" h="1460">
                  <a:moveTo>
                    <a:pt x="21" y="1184"/>
                  </a:moveTo>
                  <a:lnTo>
                    <a:pt x="64" y="1064"/>
                  </a:lnTo>
                  <a:lnTo>
                    <a:pt x="71" y="1042"/>
                  </a:lnTo>
                  <a:lnTo>
                    <a:pt x="142" y="943"/>
                  </a:lnTo>
                  <a:lnTo>
                    <a:pt x="191" y="901"/>
                  </a:lnTo>
                  <a:lnTo>
                    <a:pt x="199" y="872"/>
                  </a:lnTo>
                  <a:lnTo>
                    <a:pt x="227" y="844"/>
                  </a:lnTo>
                  <a:lnTo>
                    <a:pt x="234" y="830"/>
                  </a:lnTo>
                  <a:lnTo>
                    <a:pt x="262" y="780"/>
                  </a:lnTo>
                  <a:lnTo>
                    <a:pt x="234" y="752"/>
                  </a:lnTo>
                  <a:lnTo>
                    <a:pt x="234" y="730"/>
                  </a:lnTo>
                  <a:lnTo>
                    <a:pt x="241" y="667"/>
                  </a:lnTo>
                  <a:lnTo>
                    <a:pt x="191" y="638"/>
                  </a:lnTo>
                  <a:lnTo>
                    <a:pt x="156" y="652"/>
                  </a:lnTo>
                  <a:lnTo>
                    <a:pt x="99" y="652"/>
                  </a:lnTo>
                  <a:lnTo>
                    <a:pt x="50" y="596"/>
                  </a:lnTo>
                  <a:lnTo>
                    <a:pt x="0" y="575"/>
                  </a:lnTo>
                  <a:lnTo>
                    <a:pt x="43" y="560"/>
                  </a:lnTo>
                  <a:lnTo>
                    <a:pt x="43" y="461"/>
                  </a:lnTo>
                  <a:lnTo>
                    <a:pt x="57" y="447"/>
                  </a:lnTo>
                  <a:lnTo>
                    <a:pt x="71" y="426"/>
                  </a:lnTo>
                  <a:lnTo>
                    <a:pt x="85" y="305"/>
                  </a:lnTo>
                  <a:lnTo>
                    <a:pt x="78" y="270"/>
                  </a:lnTo>
                  <a:lnTo>
                    <a:pt x="92" y="185"/>
                  </a:lnTo>
                  <a:lnTo>
                    <a:pt x="99" y="135"/>
                  </a:lnTo>
                  <a:lnTo>
                    <a:pt x="43" y="15"/>
                  </a:lnTo>
                  <a:lnTo>
                    <a:pt x="85" y="15"/>
                  </a:lnTo>
                  <a:lnTo>
                    <a:pt x="128" y="29"/>
                  </a:lnTo>
                  <a:lnTo>
                    <a:pt x="206" y="50"/>
                  </a:lnTo>
                  <a:lnTo>
                    <a:pt x="241" y="57"/>
                  </a:lnTo>
                  <a:lnTo>
                    <a:pt x="333" y="29"/>
                  </a:lnTo>
                  <a:lnTo>
                    <a:pt x="418" y="43"/>
                  </a:lnTo>
                  <a:lnTo>
                    <a:pt x="439" y="43"/>
                  </a:lnTo>
                  <a:lnTo>
                    <a:pt x="468" y="57"/>
                  </a:lnTo>
                  <a:lnTo>
                    <a:pt x="517" y="36"/>
                  </a:lnTo>
                  <a:lnTo>
                    <a:pt x="610" y="0"/>
                  </a:lnTo>
                  <a:lnTo>
                    <a:pt x="787" y="206"/>
                  </a:lnTo>
                  <a:lnTo>
                    <a:pt x="815" y="277"/>
                  </a:lnTo>
                  <a:lnTo>
                    <a:pt x="787" y="291"/>
                  </a:lnTo>
                  <a:lnTo>
                    <a:pt x="751" y="334"/>
                  </a:lnTo>
                  <a:lnTo>
                    <a:pt x="794" y="348"/>
                  </a:lnTo>
                  <a:lnTo>
                    <a:pt x="858" y="390"/>
                  </a:lnTo>
                  <a:lnTo>
                    <a:pt x="836" y="461"/>
                  </a:lnTo>
                  <a:lnTo>
                    <a:pt x="872" y="539"/>
                  </a:lnTo>
                  <a:lnTo>
                    <a:pt x="921" y="660"/>
                  </a:lnTo>
                  <a:lnTo>
                    <a:pt x="928" y="738"/>
                  </a:lnTo>
                  <a:lnTo>
                    <a:pt x="1077" y="759"/>
                  </a:lnTo>
                  <a:lnTo>
                    <a:pt x="1077" y="837"/>
                  </a:lnTo>
                  <a:lnTo>
                    <a:pt x="1148" y="915"/>
                  </a:lnTo>
                  <a:lnTo>
                    <a:pt x="1176" y="1007"/>
                  </a:lnTo>
                  <a:lnTo>
                    <a:pt x="1176" y="1035"/>
                  </a:lnTo>
                  <a:lnTo>
                    <a:pt x="1155" y="1028"/>
                  </a:lnTo>
                  <a:lnTo>
                    <a:pt x="935" y="1028"/>
                  </a:lnTo>
                  <a:lnTo>
                    <a:pt x="935" y="1064"/>
                  </a:lnTo>
                  <a:lnTo>
                    <a:pt x="900" y="1064"/>
                  </a:lnTo>
                  <a:lnTo>
                    <a:pt x="843" y="1049"/>
                  </a:lnTo>
                  <a:lnTo>
                    <a:pt x="730" y="1064"/>
                  </a:lnTo>
                  <a:lnTo>
                    <a:pt x="695" y="1198"/>
                  </a:lnTo>
                  <a:lnTo>
                    <a:pt x="673" y="1198"/>
                  </a:lnTo>
                  <a:lnTo>
                    <a:pt x="638" y="1184"/>
                  </a:lnTo>
                  <a:lnTo>
                    <a:pt x="624" y="1085"/>
                  </a:lnTo>
                  <a:lnTo>
                    <a:pt x="524" y="1163"/>
                  </a:lnTo>
                  <a:lnTo>
                    <a:pt x="546" y="1276"/>
                  </a:lnTo>
                  <a:lnTo>
                    <a:pt x="439" y="1297"/>
                  </a:lnTo>
                  <a:lnTo>
                    <a:pt x="461" y="1361"/>
                  </a:lnTo>
                  <a:lnTo>
                    <a:pt x="432" y="1368"/>
                  </a:lnTo>
                  <a:lnTo>
                    <a:pt x="340" y="1397"/>
                  </a:lnTo>
                  <a:lnTo>
                    <a:pt x="312" y="1453"/>
                  </a:lnTo>
                  <a:lnTo>
                    <a:pt x="234" y="1446"/>
                  </a:lnTo>
                  <a:lnTo>
                    <a:pt x="184" y="1460"/>
                  </a:lnTo>
                  <a:lnTo>
                    <a:pt x="149" y="1439"/>
                  </a:lnTo>
                  <a:lnTo>
                    <a:pt x="128" y="1382"/>
                  </a:lnTo>
                  <a:lnTo>
                    <a:pt x="142" y="1326"/>
                  </a:lnTo>
                  <a:lnTo>
                    <a:pt x="114" y="1248"/>
                  </a:lnTo>
                  <a:lnTo>
                    <a:pt x="106" y="1234"/>
                  </a:lnTo>
                  <a:lnTo>
                    <a:pt x="43" y="1184"/>
                  </a:lnTo>
                  <a:lnTo>
                    <a:pt x="21" y="1184"/>
                  </a:lnTo>
                  <a:close/>
                </a:path>
              </a:pathLst>
            </a:custGeom>
            <a:solidFill>
              <a:srgbClr val="CCFF66"/>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46" name="Freeform 2"/>
            <p:cNvSpPr>
              <a:spLocks/>
            </p:cNvSpPr>
            <p:nvPr>
              <p:custDataLst>
                <p:tags r:id="rId2"/>
              </p:custDataLst>
            </p:nvPr>
          </p:nvSpPr>
          <p:spPr bwMode="gray">
            <a:xfrm>
              <a:off x="2306637" y="3244322"/>
              <a:ext cx="353640" cy="192130"/>
            </a:xfrm>
            <a:custGeom>
              <a:avLst/>
              <a:gdLst>
                <a:gd name="T0" fmla="*/ 0 w 204"/>
                <a:gd name="T1" fmla="*/ 2147483647 h 108"/>
                <a:gd name="T2" fmla="*/ 2147483647 w 204"/>
                <a:gd name="T3" fmla="*/ 2147483647 h 108"/>
                <a:gd name="T4" fmla="*/ 2147483647 w 204"/>
                <a:gd name="T5" fmla="*/ 2147483647 h 108"/>
                <a:gd name="T6" fmla="*/ 2147483647 w 204"/>
                <a:gd name="T7" fmla="*/ 2147483647 h 108"/>
                <a:gd name="T8" fmla="*/ 2147483647 w 204"/>
                <a:gd name="T9" fmla="*/ 0 h 108"/>
                <a:gd name="T10" fmla="*/ 2147483647 w 204"/>
                <a:gd name="T11" fmla="*/ 2147483647 h 108"/>
                <a:gd name="T12" fmla="*/ 2147483647 w 204"/>
                <a:gd name="T13" fmla="*/ 2147483647 h 108"/>
                <a:gd name="T14" fmla="*/ 2147483647 w 204"/>
                <a:gd name="T15" fmla="*/ 2147483647 h 108"/>
                <a:gd name="T16" fmla="*/ 2147483647 w 204"/>
                <a:gd name="T17" fmla="*/ 2147483647 h 108"/>
                <a:gd name="T18" fmla="*/ 2147483647 w 204"/>
                <a:gd name="T19" fmla="*/ 2147483647 h 108"/>
                <a:gd name="T20" fmla="*/ 2147483647 w 204"/>
                <a:gd name="T21" fmla="*/ 2147483647 h 108"/>
                <a:gd name="T22" fmla="*/ 2147483647 w 204"/>
                <a:gd name="T23" fmla="*/ 2147483647 h 108"/>
                <a:gd name="T24" fmla="*/ 2147483647 w 204"/>
                <a:gd name="T25" fmla="*/ 2147483647 h 108"/>
                <a:gd name="T26" fmla="*/ 2147483647 w 204"/>
                <a:gd name="T27" fmla="*/ 2147483647 h 108"/>
                <a:gd name="T28" fmla="*/ 2147483647 w 204"/>
                <a:gd name="T29" fmla="*/ 2147483647 h 108"/>
                <a:gd name="T30" fmla="*/ 2147483647 w 204"/>
                <a:gd name="T31" fmla="*/ 2147483647 h 108"/>
                <a:gd name="T32" fmla="*/ 2147483647 w 204"/>
                <a:gd name="T33" fmla="*/ 2147483647 h 108"/>
                <a:gd name="T34" fmla="*/ 2147483647 w 204"/>
                <a:gd name="T35" fmla="*/ 2147483647 h 108"/>
                <a:gd name="T36" fmla="*/ 2147483647 w 204"/>
                <a:gd name="T37" fmla="*/ 2147483647 h 108"/>
                <a:gd name="T38" fmla="*/ 2147483647 w 204"/>
                <a:gd name="T39" fmla="*/ 2147483647 h 108"/>
                <a:gd name="T40" fmla="*/ 2147483647 w 204"/>
                <a:gd name="T41" fmla="*/ 2147483647 h 108"/>
                <a:gd name="T42" fmla="*/ 2147483647 w 204"/>
                <a:gd name="T43" fmla="*/ 2147483647 h 108"/>
                <a:gd name="T44" fmla="*/ 0 w 204"/>
                <a:gd name="T45" fmla="*/ 2147483647 h 10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04"/>
                <a:gd name="T70" fmla="*/ 0 h 108"/>
                <a:gd name="T71" fmla="*/ 204 w 204"/>
                <a:gd name="T72" fmla="*/ 108 h 10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04" h="108">
                  <a:moveTo>
                    <a:pt x="0" y="85"/>
                  </a:moveTo>
                  <a:lnTo>
                    <a:pt x="2" y="19"/>
                  </a:lnTo>
                  <a:lnTo>
                    <a:pt x="54" y="10"/>
                  </a:lnTo>
                  <a:lnTo>
                    <a:pt x="93" y="1"/>
                  </a:lnTo>
                  <a:lnTo>
                    <a:pt x="105" y="0"/>
                  </a:lnTo>
                  <a:lnTo>
                    <a:pt x="149" y="31"/>
                  </a:lnTo>
                  <a:lnTo>
                    <a:pt x="153" y="16"/>
                  </a:lnTo>
                  <a:lnTo>
                    <a:pt x="159" y="25"/>
                  </a:lnTo>
                  <a:lnTo>
                    <a:pt x="182" y="4"/>
                  </a:lnTo>
                  <a:lnTo>
                    <a:pt x="204" y="72"/>
                  </a:lnTo>
                  <a:lnTo>
                    <a:pt x="204" y="105"/>
                  </a:lnTo>
                  <a:lnTo>
                    <a:pt x="176" y="103"/>
                  </a:lnTo>
                  <a:lnTo>
                    <a:pt x="165" y="84"/>
                  </a:lnTo>
                  <a:lnTo>
                    <a:pt x="138" y="91"/>
                  </a:lnTo>
                  <a:lnTo>
                    <a:pt x="132" y="84"/>
                  </a:lnTo>
                  <a:lnTo>
                    <a:pt x="119" y="91"/>
                  </a:lnTo>
                  <a:lnTo>
                    <a:pt x="110" y="78"/>
                  </a:lnTo>
                  <a:lnTo>
                    <a:pt x="93" y="108"/>
                  </a:lnTo>
                  <a:lnTo>
                    <a:pt x="81" y="99"/>
                  </a:lnTo>
                  <a:lnTo>
                    <a:pt x="48" y="93"/>
                  </a:lnTo>
                  <a:lnTo>
                    <a:pt x="27" y="90"/>
                  </a:lnTo>
                  <a:lnTo>
                    <a:pt x="14" y="84"/>
                  </a:lnTo>
                  <a:lnTo>
                    <a:pt x="0" y="85"/>
                  </a:lnTo>
                  <a:close/>
                </a:path>
              </a:pathLst>
            </a:custGeom>
            <a:solidFill>
              <a:schemeClr val="accent3">
                <a:lumMod val="60000"/>
                <a:lumOff val="40000"/>
              </a:schemeClr>
            </a:solidFill>
            <a:ln w="9525" cap="flat" cmpd="sng">
              <a:no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47" name="Freeform 3"/>
            <p:cNvSpPr>
              <a:spLocks/>
            </p:cNvSpPr>
            <p:nvPr/>
          </p:nvSpPr>
          <p:spPr bwMode="gray">
            <a:xfrm>
              <a:off x="4011931" y="2376244"/>
              <a:ext cx="1151031" cy="1360630"/>
            </a:xfrm>
            <a:custGeom>
              <a:avLst/>
              <a:gdLst>
                <a:gd name="T0" fmla="*/ 2147483647 w 793"/>
                <a:gd name="T1" fmla="*/ 2147483647 h 914"/>
                <a:gd name="T2" fmla="*/ 2147483647 w 793"/>
                <a:gd name="T3" fmla="*/ 2147483647 h 914"/>
                <a:gd name="T4" fmla="*/ 2147483647 w 793"/>
                <a:gd name="T5" fmla="*/ 2147483647 h 914"/>
                <a:gd name="T6" fmla="*/ 2147483647 w 793"/>
                <a:gd name="T7" fmla="*/ 2147483647 h 914"/>
                <a:gd name="T8" fmla="*/ 2147483647 w 793"/>
                <a:gd name="T9" fmla="*/ 2147483647 h 914"/>
                <a:gd name="T10" fmla="*/ 2147483647 w 793"/>
                <a:gd name="T11" fmla="*/ 2147483647 h 914"/>
                <a:gd name="T12" fmla="*/ 2147483647 w 793"/>
                <a:gd name="T13" fmla="*/ 2147483647 h 914"/>
                <a:gd name="T14" fmla="*/ 0 w 793"/>
                <a:gd name="T15" fmla="*/ 2147483647 h 914"/>
                <a:gd name="T16" fmla="*/ 2147483647 w 793"/>
                <a:gd name="T17" fmla="*/ 2147483647 h 914"/>
                <a:gd name="T18" fmla="*/ 2147483647 w 793"/>
                <a:gd name="T19" fmla="*/ 2147483647 h 914"/>
                <a:gd name="T20" fmla="*/ 2147483647 w 793"/>
                <a:gd name="T21" fmla="*/ 2147483647 h 914"/>
                <a:gd name="T22" fmla="*/ 2147483647 w 793"/>
                <a:gd name="T23" fmla="*/ 2147483647 h 914"/>
                <a:gd name="T24" fmla="*/ 2147483647 w 793"/>
                <a:gd name="T25" fmla="*/ 2147483647 h 914"/>
                <a:gd name="T26" fmla="*/ 2147483647 w 793"/>
                <a:gd name="T27" fmla="*/ 2147483647 h 914"/>
                <a:gd name="T28" fmla="*/ 2147483647 w 793"/>
                <a:gd name="T29" fmla="*/ 2147483647 h 914"/>
                <a:gd name="T30" fmla="*/ 2147483647 w 793"/>
                <a:gd name="T31" fmla="*/ 2147483647 h 914"/>
                <a:gd name="T32" fmla="*/ 2147483647 w 793"/>
                <a:gd name="T33" fmla="*/ 2147483647 h 914"/>
                <a:gd name="T34" fmla="*/ 2147483647 w 793"/>
                <a:gd name="T35" fmla="*/ 2147483647 h 914"/>
                <a:gd name="T36" fmla="*/ 2147483647 w 793"/>
                <a:gd name="T37" fmla="*/ 2147483647 h 914"/>
                <a:gd name="T38" fmla="*/ 2147483647 w 793"/>
                <a:gd name="T39" fmla="*/ 2147483647 h 914"/>
                <a:gd name="T40" fmla="*/ 2147483647 w 793"/>
                <a:gd name="T41" fmla="*/ 2147483647 h 914"/>
                <a:gd name="T42" fmla="*/ 2147483647 w 793"/>
                <a:gd name="T43" fmla="*/ 2147483647 h 914"/>
                <a:gd name="T44" fmla="*/ 2147483647 w 793"/>
                <a:gd name="T45" fmla="*/ 2147483647 h 914"/>
                <a:gd name="T46" fmla="*/ 2147483647 w 793"/>
                <a:gd name="T47" fmla="*/ 2147483647 h 914"/>
                <a:gd name="T48" fmla="*/ 2147483647 w 793"/>
                <a:gd name="T49" fmla="*/ 2147483647 h 914"/>
                <a:gd name="T50" fmla="*/ 2147483647 w 793"/>
                <a:gd name="T51" fmla="*/ 0 h 914"/>
                <a:gd name="T52" fmla="*/ 2147483647 w 793"/>
                <a:gd name="T53" fmla="*/ 2147483647 h 914"/>
                <a:gd name="T54" fmla="*/ 2147483647 w 793"/>
                <a:gd name="T55" fmla="*/ 2147483647 h 914"/>
                <a:gd name="T56" fmla="*/ 2147483647 w 793"/>
                <a:gd name="T57" fmla="*/ 2147483647 h 914"/>
                <a:gd name="T58" fmla="*/ 2147483647 w 793"/>
                <a:gd name="T59" fmla="*/ 2147483647 h 914"/>
                <a:gd name="T60" fmla="*/ 2147483647 w 793"/>
                <a:gd name="T61" fmla="*/ 2147483647 h 914"/>
                <a:gd name="T62" fmla="*/ 2147483647 w 793"/>
                <a:gd name="T63" fmla="*/ 2147483647 h 914"/>
                <a:gd name="T64" fmla="*/ 2147483647 w 793"/>
                <a:gd name="T65" fmla="*/ 2147483647 h 914"/>
                <a:gd name="T66" fmla="*/ 2147483647 w 793"/>
                <a:gd name="T67" fmla="*/ 2147483647 h 914"/>
                <a:gd name="T68" fmla="*/ 2147483647 w 793"/>
                <a:gd name="T69" fmla="*/ 2147483647 h 914"/>
                <a:gd name="T70" fmla="*/ 2147483647 w 793"/>
                <a:gd name="T71" fmla="*/ 2147483647 h 914"/>
                <a:gd name="T72" fmla="*/ 2147483647 w 793"/>
                <a:gd name="T73" fmla="*/ 2147483647 h 914"/>
                <a:gd name="T74" fmla="*/ 2147483647 w 793"/>
                <a:gd name="T75" fmla="*/ 2147483647 h 914"/>
                <a:gd name="T76" fmla="*/ 2147483647 w 793"/>
                <a:gd name="T77" fmla="*/ 2147483647 h 914"/>
                <a:gd name="T78" fmla="*/ 2147483647 w 793"/>
                <a:gd name="T79" fmla="*/ 2147483647 h 914"/>
                <a:gd name="T80" fmla="*/ 2147483647 w 793"/>
                <a:gd name="T81" fmla="*/ 2147483647 h 914"/>
                <a:gd name="T82" fmla="*/ 2147483647 w 793"/>
                <a:gd name="T83" fmla="*/ 2147483647 h 914"/>
                <a:gd name="T84" fmla="*/ 2147483647 w 793"/>
                <a:gd name="T85" fmla="*/ 2147483647 h 914"/>
                <a:gd name="T86" fmla="*/ 2147483647 w 793"/>
                <a:gd name="T87" fmla="*/ 2147483647 h 914"/>
                <a:gd name="T88" fmla="*/ 2147483647 w 793"/>
                <a:gd name="T89" fmla="*/ 2147483647 h 914"/>
                <a:gd name="T90" fmla="*/ 2147483647 w 793"/>
                <a:gd name="T91" fmla="*/ 2147483647 h 914"/>
                <a:gd name="T92" fmla="*/ 2147483647 w 793"/>
                <a:gd name="T93" fmla="*/ 2147483647 h 914"/>
                <a:gd name="T94" fmla="*/ 2147483647 w 793"/>
                <a:gd name="T95" fmla="*/ 2147483647 h 914"/>
                <a:gd name="T96" fmla="*/ 2147483647 w 793"/>
                <a:gd name="T97" fmla="*/ 2147483647 h 914"/>
                <a:gd name="T98" fmla="*/ 2147483647 w 793"/>
                <a:gd name="T99" fmla="*/ 2147483647 h 914"/>
                <a:gd name="T100" fmla="*/ 2147483647 w 793"/>
                <a:gd name="T101" fmla="*/ 2147483647 h 914"/>
                <a:gd name="T102" fmla="*/ 2147483647 w 793"/>
                <a:gd name="T103" fmla="*/ 2147483647 h 914"/>
                <a:gd name="T104" fmla="*/ 2147483647 w 793"/>
                <a:gd name="T105" fmla="*/ 2147483647 h 914"/>
                <a:gd name="T106" fmla="*/ 2147483647 w 793"/>
                <a:gd name="T107" fmla="*/ 2147483647 h 914"/>
                <a:gd name="T108" fmla="*/ 2147483647 w 793"/>
                <a:gd name="T109" fmla="*/ 2147483647 h 914"/>
                <a:gd name="T110" fmla="*/ 2147483647 w 793"/>
                <a:gd name="T111" fmla="*/ 2147483647 h 9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93"/>
                <a:gd name="T169" fmla="*/ 0 h 914"/>
                <a:gd name="T170" fmla="*/ 793 w 793"/>
                <a:gd name="T171" fmla="*/ 914 h 91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93" h="914">
                  <a:moveTo>
                    <a:pt x="156" y="815"/>
                  </a:moveTo>
                  <a:lnTo>
                    <a:pt x="141" y="701"/>
                  </a:lnTo>
                  <a:lnTo>
                    <a:pt x="99" y="694"/>
                  </a:lnTo>
                  <a:lnTo>
                    <a:pt x="78" y="673"/>
                  </a:lnTo>
                  <a:lnTo>
                    <a:pt x="28" y="645"/>
                  </a:lnTo>
                  <a:lnTo>
                    <a:pt x="28" y="623"/>
                  </a:lnTo>
                  <a:lnTo>
                    <a:pt x="21" y="574"/>
                  </a:lnTo>
                  <a:lnTo>
                    <a:pt x="0" y="538"/>
                  </a:lnTo>
                  <a:lnTo>
                    <a:pt x="21" y="496"/>
                  </a:lnTo>
                  <a:lnTo>
                    <a:pt x="49" y="503"/>
                  </a:lnTo>
                  <a:lnTo>
                    <a:pt x="92" y="503"/>
                  </a:lnTo>
                  <a:lnTo>
                    <a:pt x="127" y="482"/>
                  </a:lnTo>
                  <a:lnTo>
                    <a:pt x="177" y="468"/>
                  </a:lnTo>
                  <a:lnTo>
                    <a:pt x="198" y="496"/>
                  </a:lnTo>
                  <a:lnTo>
                    <a:pt x="283" y="446"/>
                  </a:lnTo>
                  <a:lnTo>
                    <a:pt x="283" y="439"/>
                  </a:lnTo>
                  <a:lnTo>
                    <a:pt x="311" y="439"/>
                  </a:lnTo>
                  <a:lnTo>
                    <a:pt x="375" y="347"/>
                  </a:lnTo>
                  <a:lnTo>
                    <a:pt x="404" y="340"/>
                  </a:lnTo>
                  <a:lnTo>
                    <a:pt x="432" y="319"/>
                  </a:lnTo>
                  <a:lnTo>
                    <a:pt x="439" y="297"/>
                  </a:lnTo>
                  <a:lnTo>
                    <a:pt x="446" y="241"/>
                  </a:lnTo>
                  <a:lnTo>
                    <a:pt x="474" y="170"/>
                  </a:lnTo>
                  <a:lnTo>
                    <a:pt x="446" y="163"/>
                  </a:lnTo>
                  <a:lnTo>
                    <a:pt x="446" y="106"/>
                  </a:lnTo>
                  <a:lnTo>
                    <a:pt x="609" y="0"/>
                  </a:lnTo>
                  <a:lnTo>
                    <a:pt x="616" y="35"/>
                  </a:lnTo>
                  <a:lnTo>
                    <a:pt x="602" y="156"/>
                  </a:lnTo>
                  <a:lnTo>
                    <a:pt x="588" y="177"/>
                  </a:lnTo>
                  <a:lnTo>
                    <a:pt x="574" y="191"/>
                  </a:lnTo>
                  <a:lnTo>
                    <a:pt x="574" y="290"/>
                  </a:lnTo>
                  <a:lnTo>
                    <a:pt x="531" y="305"/>
                  </a:lnTo>
                  <a:lnTo>
                    <a:pt x="581" y="326"/>
                  </a:lnTo>
                  <a:lnTo>
                    <a:pt x="630" y="382"/>
                  </a:lnTo>
                  <a:lnTo>
                    <a:pt x="687" y="382"/>
                  </a:lnTo>
                  <a:lnTo>
                    <a:pt x="722" y="368"/>
                  </a:lnTo>
                  <a:lnTo>
                    <a:pt x="772" y="397"/>
                  </a:lnTo>
                  <a:lnTo>
                    <a:pt x="765" y="460"/>
                  </a:lnTo>
                  <a:lnTo>
                    <a:pt x="765" y="482"/>
                  </a:lnTo>
                  <a:lnTo>
                    <a:pt x="793" y="510"/>
                  </a:lnTo>
                  <a:lnTo>
                    <a:pt x="765" y="560"/>
                  </a:lnTo>
                  <a:lnTo>
                    <a:pt x="758" y="574"/>
                  </a:lnTo>
                  <a:lnTo>
                    <a:pt x="730" y="602"/>
                  </a:lnTo>
                  <a:lnTo>
                    <a:pt x="722" y="631"/>
                  </a:lnTo>
                  <a:lnTo>
                    <a:pt x="673" y="673"/>
                  </a:lnTo>
                  <a:lnTo>
                    <a:pt x="602" y="772"/>
                  </a:lnTo>
                  <a:lnTo>
                    <a:pt x="595" y="794"/>
                  </a:lnTo>
                  <a:lnTo>
                    <a:pt x="552" y="914"/>
                  </a:lnTo>
                  <a:lnTo>
                    <a:pt x="460" y="864"/>
                  </a:lnTo>
                  <a:lnTo>
                    <a:pt x="389" y="808"/>
                  </a:lnTo>
                  <a:lnTo>
                    <a:pt x="347" y="794"/>
                  </a:lnTo>
                  <a:lnTo>
                    <a:pt x="326" y="801"/>
                  </a:lnTo>
                  <a:lnTo>
                    <a:pt x="283" y="822"/>
                  </a:lnTo>
                  <a:lnTo>
                    <a:pt x="212" y="843"/>
                  </a:lnTo>
                  <a:lnTo>
                    <a:pt x="177" y="836"/>
                  </a:lnTo>
                  <a:lnTo>
                    <a:pt x="156" y="815"/>
                  </a:lnTo>
                  <a:close/>
                </a:path>
              </a:pathLst>
            </a:custGeom>
            <a:solidFill>
              <a:srgbClr val="009900"/>
            </a:solidFill>
            <a:ln w="9525">
              <a:solidFill>
                <a:schemeClr val="bg1"/>
              </a:solidFill>
              <a:round/>
              <a:headEnd/>
              <a:tailEnd/>
            </a:ln>
          </p:spPr>
          <p:txBody>
            <a:bodyPr/>
            <a:lstStyle/>
            <a:p>
              <a:pPr defTabSz="914109"/>
              <a:endParaRPr lang="en-GB" sz="1600" dirty="0">
                <a:solidFill>
                  <a:prstClr val="black"/>
                </a:solidFill>
                <a:cs typeface="Arial" pitchFamily="34" charset="0"/>
              </a:endParaRPr>
            </a:p>
          </p:txBody>
        </p:sp>
        <p:sp>
          <p:nvSpPr>
            <p:cNvPr id="49" name="Freeform 13"/>
            <p:cNvSpPr>
              <a:spLocks/>
            </p:cNvSpPr>
            <p:nvPr/>
          </p:nvSpPr>
          <p:spPr bwMode="gray">
            <a:xfrm>
              <a:off x="2469855" y="2409430"/>
              <a:ext cx="790590" cy="875065"/>
            </a:xfrm>
            <a:custGeom>
              <a:avLst/>
              <a:gdLst>
                <a:gd name="T0" fmla="*/ 0 w 545"/>
                <a:gd name="T1" fmla="*/ 2147483647 h 588"/>
                <a:gd name="T2" fmla="*/ 2147483647 w 545"/>
                <a:gd name="T3" fmla="*/ 2147483647 h 588"/>
                <a:gd name="T4" fmla="*/ 2147483647 w 545"/>
                <a:gd name="T5" fmla="*/ 2147483647 h 588"/>
                <a:gd name="T6" fmla="*/ 2147483647 w 545"/>
                <a:gd name="T7" fmla="*/ 2147483647 h 588"/>
                <a:gd name="T8" fmla="*/ 2147483647 w 545"/>
                <a:gd name="T9" fmla="*/ 2147483647 h 588"/>
                <a:gd name="T10" fmla="*/ 2147483647 w 545"/>
                <a:gd name="T11" fmla="*/ 2147483647 h 588"/>
                <a:gd name="T12" fmla="*/ 2147483647 w 545"/>
                <a:gd name="T13" fmla="*/ 2147483647 h 588"/>
                <a:gd name="T14" fmla="*/ 2147483647 w 545"/>
                <a:gd name="T15" fmla="*/ 0 h 588"/>
                <a:gd name="T16" fmla="*/ 2147483647 w 545"/>
                <a:gd name="T17" fmla="*/ 2147483647 h 588"/>
                <a:gd name="T18" fmla="*/ 2147483647 w 545"/>
                <a:gd name="T19" fmla="*/ 2147483647 h 588"/>
                <a:gd name="T20" fmla="*/ 2147483647 w 545"/>
                <a:gd name="T21" fmla="*/ 2147483647 h 588"/>
                <a:gd name="T22" fmla="*/ 2147483647 w 545"/>
                <a:gd name="T23" fmla="*/ 2147483647 h 588"/>
                <a:gd name="T24" fmla="*/ 2147483647 w 545"/>
                <a:gd name="T25" fmla="*/ 2147483647 h 588"/>
                <a:gd name="T26" fmla="*/ 2147483647 w 545"/>
                <a:gd name="T27" fmla="*/ 2147483647 h 588"/>
                <a:gd name="T28" fmla="*/ 2147483647 w 545"/>
                <a:gd name="T29" fmla="*/ 2147483647 h 588"/>
                <a:gd name="T30" fmla="*/ 2147483647 w 545"/>
                <a:gd name="T31" fmla="*/ 2147483647 h 588"/>
                <a:gd name="T32" fmla="*/ 2147483647 w 545"/>
                <a:gd name="T33" fmla="*/ 2147483647 h 588"/>
                <a:gd name="T34" fmla="*/ 2147483647 w 545"/>
                <a:gd name="T35" fmla="*/ 2147483647 h 588"/>
                <a:gd name="T36" fmla="*/ 2147483647 w 545"/>
                <a:gd name="T37" fmla="*/ 2147483647 h 588"/>
                <a:gd name="T38" fmla="*/ 2147483647 w 545"/>
                <a:gd name="T39" fmla="*/ 2147483647 h 588"/>
                <a:gd name="T40" fmla="*/ 2147483647 w 545"/>
                <a:gd name="T41" fmla="*/ 2147483647 h 588"/>
                <a:gd name="T42" fmla="*/ 2147483647 w 545"/>
                <a:gd name="T43" fmla="*/ 2147483647 h 588"/>
                <a:gd name="T44" fmla="*/ 2147483647 w 545"/>
                <a:gd name="T45" fmla="*/ 2147483647 h 588"/>
                <a:gd name="T46" fmla="*/ 2147483647 w 545"/>
                <a:gd name="T47" fmla="*/ 2147483647 h 588"/>
                <a:gd name="T48" fmla="*/ 2147483647 w 545"/>
                <a:gd name="T49" fmla="*/ 2147483647 h 588"/>
                <a:gd name="T50" fmla="*/ 2147483647 w 545"/>
                <a:gd name="T51" fmla="*/ 2147483647 h 588"/>
                <a:gd name="T52" fmla="*/ 2147483647 w 545"/>
                <a:gd name="T53" fmla="*/ 2147483647 h 588"/>
                <a:gd name="T54" fmla="*/ 2147483647 w 545"/>
                <a:gd name="T55" fmla="*/ 2147483647 h 588"/>
                <a:gd name="T56" fmla="*/ 2147483647 w 545"/>
                <a:gd name="T57" fmla="*/ 2147483647 h 588"/>
                <a:gd name="T58" fmla="*/ 2147483647 w 545"/>
                <a:gd name="T59" fmla="*/ 2147483647 h 588"/>
                <a:gd name="T60" fmla="*/ 2147483647 w 545"/>
                <a:gd name="T61" fmla="*/ 2147483647 h 588"/>
                <a:gd name="T62" fmla="*/ 2147483647 w 545"/>
                <a:gd name="T63" fmla="*/ 2147483647 h 588"/>
                <a:gd name="T64" fmla="*/ 2147483647 w 545"/>
                <a:gd name="T65" fmla="*/ 2147483647 h 588"/>
                <a:gd name="T66" fmla="*/ 2147483647 w 545"/>
                <a:gd name="T67" fmla="*/ 2147483647 h 588"/>
                <a:gd name="T68" fmla="*/ 2147483647 w 545"/>
                <a:gd name="T69" fmla="*/ 2147483647 h 588"/>
                <a:gd name="T70" fmla="*/ 2147483647 w 545"/>
                <a:gd name="T71" fmla="*/ 2147483647 h 588"/>
                <a:gd name="T72" fmla="*/ 2147483647 w 545"/>
                <a:gd name="T73" fmla="*/ 2147483647 h 588"/>
                <a:gd name="T74" fmla="*/ 2147483647 w 545"/>
                <a:gd name="T75" fmla="*/ 2147483647 h 588"/>
                <a:gd name="T76" fmla="*/ 2147483647 w 545"/>
                <a:gd name="T77" fmla="*/ 2147483647 h 588"/>
                <a:gd name="T78" fmla="*/ 2147483647 w 545"/>
                <a:gd name="T79" fmla="*/ 2147483647 h 588"/>
                <a:gd name="T80" fmla="*/ 2147483647 w 545"/>
                <a:gd name="T81" fmla="*/ 2147483647 h 588"/>
                <a:gd name="T82" fmla="*/ 2147483647 w 545"/>
                <a:gd name="T83" fmla="*/ 2147483647 h 588"/>
                <a:gd name="T84" fmla="*/ 2147483647 w 545"/>
                <a:gd name="T85" fmla="*/ 2147483647 h 588"/>
                <a:gd name="T86" fmla="*/ 2147483647 w 545"/>
                <a:gd name="T87" fmla="*/ 2147483647 h 588"/>
                <a:gd name="T88" fmla="*/ 2147483647 w 545"/>
                <a:gd name="T89" fmla="*/ 2147483647 h 588"/>
                <a:gd name="T90" fmla="*/ 2147483647 w 545"/>
                <a:gd name="T91" fmla="*/ 2147483647 h 588"/>
                <a:gd name="T92" fmla="*/ 2147483647 w 545"/>
                <a:gd name="T93" fmla="*/ 2147483647 h 588"/>
                <a:gd name="T94" fmla="*/ 2147483647 w 545"/>
                <a:gd name="T95" fmla="*/ 2147483647 h 588"/>
                <a:gd name="T96" fmla="*/ 0 w 545"/>
                <a:gd name="T97" fmla="*/ 2147483647 h 5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5"/>
                <a:gd name="T148" fmla="*/ 0 h 588"/>
                <a:gd name="T149" fmla="*/ 545 w 545"/>
                <a:gd name="T150" fmla="*/ 588 h 58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5" h="588">
                  <a:moveTo>
                    <a:pt x="0" y="99"/>
                  </a:moveTo>
                  <a:lnTo>
                    <a:pt x="21" y="99"/>
                  </a:lnTo>
                  <a:lnTo>
                    <a:pt x="71" y="50"/>
                  </a:lnTo>
                  <a:lnTo>
                    <a:pt x="64" y="21"/>
                  </a:lnTo>
                  <a:lnTo>
                    <a:pt x="170" y="21"/>
                  </a:lnTo>
                  <a:lnTo>
                    <a:pt x="212" y="28"/>
                  </a:lnTo>
                  <a:lnTo>
                    <a:pt x="283" y="14"/>
                  </a:lnTo>
                  <a:lnTo>
                    <a:pt x="304" y="0"/>
                  </a:lnTo>
                  <a:lnTo>
                    <a:pt x="304" y="43"/>
                  </a:lnTo>
                  <a:lnTo>
                    <a:pt x="319" y="57"/>
                  </a:lnTo>
                  <a:lnTo>
                    <a:pt x="347" y="128"/>
                  </a:lnTo>
                  <a:lnTo>
                    <a:pt x="368" y="156"/>
                  </a:lnTo>
                  <a:lnTo>
                    <a:pt x="382" y="191"/>
                  </a:lnTo>
                  <a:lnTo>
                    <a:pt x="482" y="213"/>
                  </a:lnTo>
                  <a:lnTo>
                    <a:pt x="538" y="276"/>
                  </a:lnTo>
                  <a:lnTo>
                    <a:pt x="545" y="312"/>
                  </a:lnTo>
                  <a:lnTo>
                    <a:pt x="538" y="326"/>
                  </a:lnTo>
                  <a:lnTo>
                    <a:pt x="538" y="411"/>
                  </a:lnTo>
                  <a:lnTo>
                    <a:pt x="453" y="397"/>
                  </a:lnTo>
                  <a:lnTo>
                    <a:pt x="432" y="376"/>
                  </a:lnTo>
                  <a:lnTo>
                    <a:pt x="397" y="404"/>
                  </a:lnTo>
                  <a:lnTo>
                    <a:pt x="347" y="454"/>
                  </a:lnTo>
                  <a:lnTo>
                    <a:pt x="312" y="447"/>
                  </a:lnTo>
                  <a:lnTo>
                    <a:pt x="290" y="454"/>
                  </a:lnTo>
                  <a:lnTo>
                    <a:pt x="262" y="461"/>
                  </a:lnTo>
                  <a:lnTo>
                    <a:pt x="241" y="447"/>
                  </a:lnTo>
                  <a:lnTo>
                    <a:pt x="198" y="482"/>
                  </a:lnTo>
                  <a:lnTo>
                    <a:pt x="163" y="482"/>
                  </a:lnTo>
                  <a:lnTo>
                    <a:pt x="134" y="510"/>
                  </a:lnTo>
                  <a:lnTo>
                    <a:pt x="134" y="567"/>
                  </a:lnTo>
                  <a:lnTo>
                    <a:pt x="113" y="567"/>
                  </a:lnTo>
                  <a:lnTo>
                    <a:pt x="99" y="567"/>
                  </a:lnTo>
                  <a:lnTo>
                    <a:pt x="78" y="588"/>
                  </a:lnTo>
                  <a:lnTo>
                    <a:pt x="71" y="574"/>
                  </a:lnTo>
                  <a:lnTo>
                    <a:pt x="78" y="524"/>
                  </a:lnTo>
                  <a:lnTo>
                    <a:pt x="49" y="496"/>
                  </a:lnTo>
                  <a:lnTo>
                    <a:pt x="21" y="475"/>
                  </a:lnTo>
                  <a:lnTo>
                    <a:pt x="21" y="439"/>
                  </a:lnTo>
                  <a:lnTo>
                    <a:pt x="64" y="418"/>
                  </a:lnTo>
                  <a:lnTo>
                    <a:pt x="85" y="411"/>
                  </a:lnTo>
                  <a:lnTo>
                    <a:pt x="113" y="312"/>
                  </a:lnTo>
                  <a:lnTo>
                    <a:pt x="163" y="326"/>
                  </a:lnTo>
                  <a:lnTo>
                    <a:pt x="156" y="284"/>
                  </a:lnTo>
                  <a:lnTo>
                    <a:pt x="149" y="262"/>
                  </a:lnTo>
                  <a:lnTo>
                    <a:pt x="85" y="227"/>
                  </a:lnTo>
                  <a:lnTo>
                    <a:pt x="99" y="184"/>
                  </a:lnTo>
                  <a:lnTo>
                    <a:pt x="85" y="156"/>
                  </a:lnTo>
                  <a:lnTo>
                    <a:pt x="64" y="163"/>
                  </a:lnTo>
                  <a:lnTo>
                    <a:pt x="0" y="99"/>
                  </a:lnTo>
                  <a:close/>
                </a:path>
              </a:pathLst>
            </a:custGeom>
            <a:solidFill>
              <a:srgbClr val="006600"/>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50" name="Freeform 25"/>
            <p:cNvSpPr>
              <a:spLocks/>
            </p:cNvSpPr>
            <p:nvPr/>
          </p:nvSpPr>
          <p:spPr bwMode="gray">
            <a:xfrm>
              <a:off x="3569881" y="1764922"/>
              <a:ext cx="1356754" cy="1360630"/>
            </a:xfrm>
            <a:custGeom>
              <a:avLst/>
              <a:gdLst>
                <a:gd name="T0" fmla="*/ 2147483647 w 935"/>
                <a:gd name="T1" fmla="*/ 2147483647 h 914"/>
                <a:gd name="T2" fmla="*/ 0 w 935"/>
                <a:gd name="T3" fmla="*/ 2147483647 h 914"/>
                <a:gd name="T4" fmla="*/ 2147483647 w 935"/>
                <a:gd name="T5" fmla="*/ 2147483647 h 914"/>
                <a:gd name="T6" fmla="*/ 2147483647 w 935"/>
                <a:gd name="T7" fmla="*/ 2147483647 h 914"/>
                <a:gd name="T8" fmla="*/ 2147483647 w 935"/>
                <a:gd name="T9" fmla="*/ 2147483647 h 914"/>
                <a:gd name="T10" fmla="*/ 2147483647 w 935"/>
                <a:gd name="T11" fmla="*/ 2147483647 h 914"/>
                <a:gd name="T12" fmla="*/ 2147483647 w 935"/>
                <a:gd name="T13" fmla="*/ 2147483647 h 914"/>
                <a:gd name="T14" fmla="*/ 2147483647 w 935"/>
                <a:gd name="T15" fmla="*/ 2147483647 h 914"/>
                <a:gd name="T16" fmla="*/ 2147483647 w 935"/>
                <a:gd name="T17" fmla="*/ 2147483647 h 914"/>
                <a:gd name="T18" fmla="*/ 2147483647 w 935"/>
                <a:gd name="T19" fmla="*/ 2147483647 h 914"/>
                <a:gd name="T20" fmla="*/ 2147483647 w 935"/>
                <a:gd name="T21" fmla="*/ 2147483647 h 914"/>
                <a:gd name="T22" fmla="*/ 2147483647 w 935"/>
                <a:gd name="T23" fmla="*/ 2147483647 h 914"/>
                <a:gd name="T24" fmla="*/ 2147483647 w 935"/>
                <a:gd name="T25" fmla="*/ 2147483647 h 914"/>
                <a:gd name="T26" fmla="*/ 2147483647 w 935"/>
                <a:gd name="T27" fmla="*/ 2147483647 h 914"/>
                <a:gd name="T28" fmla="*/ 2147483647 w 935"/>
                <a:gd name="T29" fmla="*/ 0 h 914"/>
                <a:gd name="T30" fmla="*/ 2147483647 w 935"/>
                <a:gd name="T31" fmla="*/ 2147483647 h 914"/>
                <a:gd name="T32" fmla="*/ 2147483647 w 935"/>
                <a:gd name="T33" fmla="*/ 2147483647 h 914"/>
                <a:gd name="T34" fmla="*/ 2147483647 w 935"/>
                <a:gd name="T35" fmla="*/ 2147483647 h 914"/>
                <a:gd name="T36" fmla="*/ 2147483647 w 935"/>
                <a:gd name="T37" fmla="*/ 2147483647 h 914"/>
                <a:gd name="T38" fmla="*/ 2147483647 w 935"/>
                <a:gd name="T39" fmla="*/ 2147483647 h 914"/>
                <a:gd name="T40" fmla="*/ 2147483647 w 935"/>
                <a:gd name="T41" fmla="*/ 2147483647 h 914"/>
                <a:gd name="T42" fmla="*/ 2147483647 w 935"/>
                <a:gd name="T43" fmla="*/ 2147483647 h 914"/>
                <a:gd name="T44" fmla="*/ 2147483647 w 935"/>
                <a:gd name="T45" fmla="*/ 2147483647 h 914"/>
                <a:gd name="T46" fmla="*/ 2147483647 w 935"/>
                <a:gd name="T47" fmla="*/ 2147483647 h 914"/>
                <a:gd name="T48" fmla="*/ 2147483647 w 935"/>
                <a:gd name="T49" fmla="*/ 2147483647 h 914"/>
                <a:gd name="T50" fmla="*/ 2147483647 w 935"/>
                <a:gd name="T51" fmla="*/ 2147483647 h 914"/>
                <a:gd name="T52" fmla="*/ 2147483647 w 935"/>
                <a:gd name="T53" fmla="*/ 2147483647 h 914"/>
                <a:gd name="T54" fmla="*/ 2147483647 w 935"/>
                <a:gd name="T55" fmla="*/ 2147483647 h 914"/>
                <a:gd name="T56" fmla="*/ 2147483647 w 935"/>
                <a:gd name="T57" fmla="*/ 2147483647 h 914"/>
                <a:gd name="T58" fmla="*/ 2147483647 w 935"/>
                <a:gd name="T59" fmla="*/ 2147483647 h 914"/>
                <a:gd name="T60" fmla="*/ 2147483647 w 935"/>
                <a:gd name="T61" fmla="*/ 2147483647 h 914"/>
                <a:gd name="T62" fmla="*/ 2147483647 w 935"/>
                <a:gd name="T63" fmla="*/ 2147483647 h 914"/>
                <a:gd name="T64" fmla="*/ 2147483647 w 935"/>
                <a:gd name="T65" fmla="*/ 2147483647 h 914"/>
                <a:gd name="T66" fmla="*/ 2147483647 w 935"/>
                <a:gd name="T67" fmla="*/ 2147483647 h 914"/>
                <a:gd name="T68" fmla="*/ 2147483647 w 935"/>
                <a:gd name="T69" fmla="*/ 2147483647 h 914"/>
                <a:gd name="T70" fmla="*/ 2147483647 w 935"/>
                <a:gd name="T71" fmla="*/ 2147483647 h 914"/>
                <a:gd name="T72" fmla="*/ 2147483647 w 935"/>
                <a:gd name="T73" fmla="*/ 2147483647 h 914"/>
                <a:gd name="T74" fmla="*/ 2147483647 w 935"/>
                <a:gd name="T75" fmla="*/ 2147483647 h 914"/>
                <a:gd name="T76" fmla="*/ 2147483647 w 935"/>
                <a:gd name="T77" fmla="*/ 2147483647 h 914"/>
                <a:gd name="T78" fmla="*/ 2147483647 w 935"/>
                <a:gd name="T79" fmla="*/ 2147483647 h 914"/>
                <a:gd name="T80" fmla="*/ 2147483647 w 935"/>
                <a:gd name="T81" fmla="*/ 2147483647 h 914"/>
                <a:gd name="T82" fmla="*/ 2147483647 w 935"/>
                <a:gd name="T83" fmla="*/ 2147483647 h 914"/>
                <a:gd name="T84" fmla="*/ 2147483647 w 935"/>
                <a:gd name="T85" fmla="*/ 2147483647 h 914"/>
                <a:gd name="T86" fmla="*/ 2147483647 w 935"/>
                <a:gd name="T87" fmla="*/ 2147483647 h 914"/>
                <a:gd name="T88" fmla="*/ 2147483647 w 935"/>
                <a:gd name="T89" fmla="*/ 2147483647 h 914"/>
                <a:gd name="T90" fmla="*/ 2147483647 w 935"/>
                <a:gd name="T91" fmla="*/ 2147483647 h 914"/>
                <a:gd name="T92" fmla="*/ 2147483647 w 935"/>
                <a:gd name="T93" fmla="*/ 2147483647 h 914"/>
                <a:gd name="T94" fmla="*/ 2147483647 w 935"/>
                <a:gd name="T95" fmla="*/ 2147483647 h 914"/>
                <a:gd name="T96" fmla="*/ 2147483647 w 935"/>
                <a:gd name="T97" fmla="*/ 2147483647 h 914"/>
                <a:gd name="T98" fmla="*/ 2147483647 w 935"/>
                <a:gd name="T99" fmla="*/ 2147483647 h 914"/>
                <a:gd name="T100" fmla="*/ 2147483647 w 935"/>
                <a:gd name="T101" fmla="*/ 2147483647 h 914"/>
                <a:gd name="T102" fmla="*/ 2147483647 w 935"/>
                <a:gd name="T103" fmla="*/ 2147483647 h 914"/>
                <a:gd name="T104" fmla="*/ 2147483647 w 935"/>
                <a:gd name="T105" fmla="*/ 2147483647 h 914"/>
                <a:gd name="T106" fmla="*/ 2147483647 w 935"/>
                <a:gd name="T107" fmla="*/ 2147483647 h 914"/>
                <a:gd name="T108" fmla="*/ 2147483647 w 935"/>
                <a:gd name="T109" fmla="*/ 2147483647 h 914"/>
                <a:gd name="T110" fmla="*/ 2147483647 w 935"/>
                <a:gd name="T111" fmla="*/ 2147483647 h 914"/>
                <a:gd name="T112" fmla="*/ 2147483647 w 935"/>
                <a:gd name="T113" fmla="*/ 2147483647 h 914"/>
                <a:gd name="T114" fmla="*/ 2147483647 w 935"/>
                <a:gd name="T115" fmla="*/ 2147483647 h 914"/>
                <a:gd name="T116" fmla="*/ 2147483647 w 935"/>
                <a:gd name="T117" fmla="*/ 2147483647 h 914"/>
                <a:gd name="T118" fmla="*/ 2147483647 w 935"/>
                <a:gd name="T119" fmla="*/ 2147483647 h 914"/>
                <a:gd name="T120" fmla="*/ 2147483647 w 935"/>
                <a:gd name="T121" fmla="*/ 2147483647 h 914"/>
                <a:gd name="T122" fmla="*/ 2147483647 w 935"/>
                <a:gd name="T123" fmla="*/ 2147483647 h 914"/>
                <a:gd name="T124" fmla="*/ 2147483647 w 935"/>
                <a:gd name="T125" fmla="*/ 2147483647 h 91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35"/>
                <a:gd name="T190" fmla="*/ 0 h 914"/>
                <a:gd name="T191" fmla="*/ 935 w 935"/>
                <a:gd name="T192" fmla="*/ 914 h 91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35" h="914">
                  <a:moveTo>
                    <a:pt x="35" y="751"/>
                  </a:moveTo>
                  <a:lnTo>
                    <a:pt x="0" y="687"/>
                  </a:lnTo>
                  <a:lnTo>
                    <a:pt x="7" y="652"/>
                  </a:lnTo>
                  <a:lnTo>
                    <a:pt x="28" y="638"/>
                  </a:lnTo>
                  <a:lnTo>
                    <a:pt x="50" y="574"/>
                  </a:lnTo>
                  <a:lnTo>
                    <a:pt x="28" y="567"/>
                  </a:lnTo>
                  <a:lnTo>
                    <a:pt x="50" y="510"/>
                  </a:lnTo>
                  <a:lnTo>
                    <a:pt x="28" y="446"/>
                  </a:lnTo>
                  <a:lnTo>
                    <a:pt x="35" y="333"/>
                  </a:lnTo>
                  <a:lnTo>
                    <a:pt x="92" y="226"/>
                  </a:lnTo>
                  <a:lnTo>
                    <a:pt x="106" y="191"/>
                  </a:lnTo>
                  <a:lnTo>
                    <a:pt x="120" y="163"/>
                  </a:lnTo>
                  <a:lnTo>
                    <a:pt x="85" y="92"/>
                  </a:lnTo>
                  <a:lnTo>
                    <a:pt x="128" y="14"/>
                  </a:lnTo>
                  <a:lnTo>
                    <a:pt x="156" y="0"/>
                  </a:lnTo>
                  <a:lnTo>
                    <a:pt x="205" y="71"/>
                  </a:lnTo>
                  <a:lnTo>
                    <a:pt x="248" y="149"/>
                  </a:lnTo>
                  <a:lnTo>
                    <a:pt x="283" y="177"/>
                  </a:lnTo>
                  <a:lnTo>
                    <a:pt x="305" y="191"/>
                  </a:lnTo>
                  <a:lnTo>
                    <a:pt x="340" y="219"/>
                  </a:lnTo>
                  <a:lnTo>
                    <a:pt x="397" y="269"/>
                  </a:lnTo>
                  <a:lnTo>
                    <a:pt x="425" y="297"/>
                  </a:lnTo>
                  <a:lnTo>
                    <a:pt x="503" y="262"/>
                  </a:lnTo>
                  <a:lnTo>
                    <a:pt x="531" y="312"/>
                  </a:lnTo>
                  <a:lnTo>
                    <a:pt x="581" y="290"/>
                  </a:lnTo>
                  <a:lnTo>
                    <a:pt x="595" y="255"/>
                  </a:lnTo>
                  <a:lnTo>
                    <a:pt x="574" y="212"/>
                  </a:lnTo>
                  <a:lnTo>
                    <a:pt x="616" y="198"/>
                  </a:lnTo>
                  <a:lnTo>
                    <a:pt x="638" y="234"/>
                  </a:lnTo>
                  <a:lnTo>
                    <a:pt x="758" y="219"/>
                  </a:lnTo>
                  <a:lnTo>
                    <a:pt x="879" y="156"/>
                  </a:lnTo>
                  <a:lnTo>
                    <a:pt x="935" y="276"/>
                  </a:lnTo>
                  <a:lnTo>
                    <a:pt x="928" y="326"/>
                  </a:lnTo>
                  <a:lnTo>
                    <a:pt x="914" y="411"/>
                  </a:lnTo>
                  <a:lnTo>
                    <a:pt x="751" y="517"/>
                  </a:lnTo>
                  <a:lnTo>
                    <a:pt x="751" y="574"/>
                  </a:lnTo>
                  <a:lnTo>
                    <a:pt x="779" y="581"/>
                  </a:lnTo>
                  <a:lnTo>
                    <a:pt x="751" y="652"/>
                  </a:lnTo>
                  <a:lnTo>
                    <a:pt x="744" y="708"/>
                  </a:lnTo>
                  <a:lnTo>
                    <a:pt x="737" y="730"/>
                  </a:lnTo>
                  <a:lnTo>
                    <a:pt x="709" y="751"/>
                  </a:lnTo>
                  <a:lnTo>
                    <a:pt x="680" y="758"/>
                  </a:lnTo>
                  <a:lnTo>
                    <a:pt x="616" y="850"/>
                  </a:lnTo>
                  <a:lnTo>
                    <a:pt x="588" y="850"/>
                  </a:lnTo>
                  <a:lnTo>
                    <a:pt x="588" y="857"/>
                  </a:lnTo>
                  <a:lnTo>
                    <a:pt x="503" y="907"/>
                  </a:lnTo>
                  <a:lnTo>
                    <a:pt x="482" y="879"/>
                  </a:lnTo>
                  <a:lnTo>
                    <a:pt x="432" y="893"/>
                  </a:lnTo>
                  <a:lnTo>
                    <a:pt x="397" y="914"/>
                  </a:lnTo>
                  <a:lnTo>
                    <a:pt x="354" y="914"/>
                  </a:lnTo>
                  <a:lnTo>
                    <a:pt x="326" y="907"/>
                  </a:lnTo>
                  <a:lnTo>
                    <a:pt x="326" y="850"/>
                  </a:lnTo>
                  <a:lnTo>
                    <a:pt x="312" y="779"/>
                  </a:lnTo>
                  <a:lnTo>
                    <a:pt x="290" y="772"/>
                  </a:lnTo>
                  <a:lnTo>
                    <a:pt x="255" y="730"/>
                  </a:lnTo>
                  <a:lnTo>
                    <a:pt x="255" y="708"/>
                  </a:lnTo>
                  <a:lnTo>
                    <a:pt x="241" y="687"/>
                  </a:lnTo>
                  <a:lnTo>
                    <a:pt x="177" y="708"/>
                  </a:lnTo>
                  <a:lnTo>
                    <a:pt x="198" y="779"/>
                  </a:lnTo>
                  <a:lnTo>
                    <a:pt x="128" y="765"/>
                  </a:lnTo>
                  <a:lnTo>
                    <a:pt x="64" y="765"/>
                  </a:lnTo>
                  <a:lnTo>
                    <a:pt x="64" y="751"/>
                  </a:lnTo>
                  <a:lnTo>
                    <a:pt x="35" y="751"/>
                  </a:lnTo>
                  <a:close/>
                </a:path>
              </a:pathLst>
            </a:custGeom>
            <a:solidFill>
              <a:srgbClr val="33CC33"/>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51" name="Freeform 28"/>
            <p:cNvSpPr>
              <a:spLocks/>
            </p:cNvSpPr>
            <p:nvPr/>
          </p:nvSpPr>
          <p:spPr bwMode="gray">
            <a:xfrm>
              <a:off x="2541264" y="2968353"/>
              <a:ext cx="885801" cy="927464"/>
            </a:xfrm>
            <a:custGeom>
              <a:avLst/>
              <a:gdLst>
                <a:gd name="T0" fmla="*/ 2147483647 w 610"/>
                <a:gd name="T1" fmla="*/ 2147483647 h 623"/>
                <a:gd name="T2" fmla="*/ 2147483647 w 610"/>
                <a:gd name="T3" fmla="*/ 2147483647 h 623"/>
                <a:gd name="T4" fmla="*/ 2147483647 w 610"/>
                <a:gd name="T5" fmla="*/ 2147483647 h 623"/>
                <a:gd name="T6" fmla="*/ 2147483647 w 610"/>
                <a:gd name="T7" fmla="*/ 2147483647 h 623"/>
                <a:gd name="T8" fmla="*/ 2147483647 w 610"/>
                <a:gd name="T9" fmla="*/ 2147483647 h 623"/>
                <a:gd name="T10" fmla="*/ 2147483647 w 610"/>
                <a:gd name="T11" fmla="*/ 2147483647 h 623"/>
                <a:gd name="T12" fmla="*/ 2147483647 w 610"/>
                <a:gd name="T13" fmla="*/ 2147483647 h 623"/>
                <a:gd name="T14" fmla="*/ 2147483647 w 610"/>
                <a:gd name="T15" fmla="*/ 2147483647 h 623"/>
                <a:gd name="T16" fmla="*/ 2147483647 w 610"/>
                <a:gd name="T17" fmla="*/ 2147483647 h 623"/>
                <a:gd name="T18" fmla="*/ 2147483647 w 610"/>
                <a:gd name="T19" fmla="*/ 2147483647 h 623"/>
                <a:gd name="T20" fmla="*/ 2147483647 w 610"/>
                <a:gd name="T21" fmla="*/ 2147483647 h 623"/>
                <a:gd name="T22" fmla="*/ 2147483647 w 610"/>
                <a:gd name="T23" fmla="*/ 2147483647 h 623"/>
                <a:gd name="T24" fmla="*/ 2147483647 w 610"/>
                <a:gd name="T25" fmla="*/ 2147483647 h 623"/>
                <a:gd name="T26" fmla="*/ 2147483647 w 610"/>
                <a:gd name="T27" fmla="*/ 2147483647 h 623"/>
                <a:gd name="T28" fmla="*/ 2147483647 w 610"/>
                <a:gd name="T29" fmla="*/ 2147483647 h 623"/>
                <a:gd name="T30" fmla="*/ 2147483647 w 610"/>
                <a:gd name="T31" fmla="*/ 2147483647 h 623"/>
                <a:gd name="T32" fmla="*/ 2147483647 w 610"/>
                <a:gd name="T33" fmla="*/ 2147483647 h 623"/>
                <a:gd name="T34" fmla="*/ 2147483647 w 610"/>
                <a:gd name="T35" fmla="*/ 2147483647 h 623"/>
                <a:gd name="T36" fmla="*/ 2147483647 w 610"/>
                <a:gd name="T37" fmla="*/ 2147483647 h 623"/>
                <a:gd name="T38" fmla="*/ 2147483647 w 610"/>
                <a:gd name="T39" fmla="*/ 2147483647 h 623"/>
                <a:gd name="T40" fmla="*/ 2147483647 w 610"/>
                <a:gd name="T41" fmla="*/ 2147483647 h 623"/>
                <a:gd name="T42" fmla="*/ 2147483647 w 610"/>
                <a:gd name="T43" fmla="*/ 2147483647 h 623"/>
                <a:gd name="T44" fmla="*/ 2147483647 w 610"/>
                <a:gd name="T45" fmla="*/ 2147483647 h 623"/>
                <a:gd name="T46" fmla="*/ 2147483647 w 610"/>
                <a:gd name="T47" fmla="*/ 2147483647 h 623"/>
                <a:gd name="T48" fmla="*/ 2147483647 w 610"/>
                <a:gd name="T49" fmla="*/ 2147483647 h 623"/>
                <a:gd name="T50" fmla="*/ 2147483647 w 610"/>
                <a:gd name="T51" fmla="*/ 2147483647 h 623"/>
                <a:gd name="T52" fmla="*/ 2147483647 w 610"/>
                <a:gd name="T53" fmla="*/ 2147483647 h 623"/>
                <a:gd name="T54" fmla="*/ 2147483647 w 610"/>
                <a:gd name="T55" fmla="*/ 2147483647 h 623"/>
                <a:gd name="T56" fmla="*/ 2147483647 w 610"/>
                <a:gd name="T57" fmla="*/ 2147483647 h 623"/>
                <a:gd name="T58" fmla="*/ 2147483647 w 610"/>
                <a:gd name="T59" fmla="*/ 2147483647 h 623"/>
                <a:gd name="T60" fmla="*/ 2147483647 w 610"/>
                <a:gd name="T61" fmla="*/ 2147483647 h 623"/>
                <a:gd name="T62" fmla="*/ 2147483647 w 610"/>
                <a:gd name="T63" fmla="*/ 2147483647 h 62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10"/>
                <a:gd name="T97" fmla="*/ 0 h 623"/>
                <a:gd name="T98" fmla="*/ 610 w 610"/>
                <a:gd name="T99" fmla="*/ 623 h 62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10" h="623">
                  <a:moveTo>
                    <a:pt x="121" y="404"/>
                  </a:moveTo>
                  <a:lnTo>
                    <a:pt x="57" y="361"/>
                  </a:lnTo>
                  <a:lnTo>
                    <a:pt x="0" y="326"/>
                  </a:lnTo>
                  <a:lnTo>
                    <a:pt x="7" y="297"/>
                  </a:lnTo>
                  <a:lnTo>
                    <a:pt x="36" y="290"/>
                  </a:lnTo>
                  <a:lnTo>
                    <a:pt x="50" y="311"/>
                  </a:lnTo>
                  <a:lnTo>
                    <a:pt x="64" y="311"/>
                  </a:lnTo>
                  <a:lnTo>
                    <a:pt x="85" y="311"/>
                  </a:lnTo>
                  <a:lnTo>
                    <a:pt x="85" y="269"/>
                  </a:lnTo>
                  <a:lnTo>
                    <a:pt x="64" y="241"/>
                  </a:lnTo>
                  <a:lnTo>
                    <a:pt x="57" y="212"/>
                  </a:lnTo>
                  <a:lnTo>
                    <a:pt x="64" y="191"/>
                  </a:lnTo>
                  <a:lnTo>
                    <a:pt x="85" y="191"/>
                  </a:lnTo>
                  <a:lnTo>
                    <a:pt x="85" y="134"/>
                  </a:lnTo>
                  <a:lnTo>
                    <a:pt x="114" y="106"/>
                  </a:lnTo>
                  <a:lnTo>
                    <a:pt x="149" y="106"/>
                  </a:lnTo>
                  <a:lnTo>
                    <a:pt x="192" y="71"/>
                  </a:lnTo>
                  <a:lnTo>
                    <a:pt x="213" y="85"/>
                  </a:lnTo>
                  <a:lnTo>
                    <a:pt x="241" y="78"/>
                  </a:lnTo>
                  <a:lnTo>
                    <a:pt x="263" y="71"/>
                  </a:lnTo>
                  <a:lnTo>
                    <a:pt x="298" y="78"/>
                  </a:lnTo>
                  <a:lnTo>
                    <a:pt x="348" y="28"/>
                  </a:lnTo>
                  <a:lnTo>
                    <a:pt x="383" y="0"/>
                  </a:lnTo>
                  <a:lnTo>
                    <a:pt x="404" y="21"/>
                  </a:lnTo>
                  <a:lnTo>
                    <a:pt x="489" y="35"/>
                  </a:lnTo>
                  <a:lnTo>
                    <a:pt x="447" y="99"/>
                  </a:lnTo>
                  <a:lnTo>
                    <a:pt x="475" y="163"/>
                  </a:lnTo>
                  <a:lnTo>
                    <a:pt x="496" y="177"/>
                  </a:lnTo>
                  <a:lnTo>
                    <a:pt x="518" y="212"/>
                  </a:lnTo>
                  <a:lnTo>
                    <a:pt x="511" y="248"/>
                  </a:lnTo>
                  <a:lnTo>
                    <a:pt x="518" y="297"/>
                  </a:lnTo>
                  <a:lnTo>
                    <a:pt x="546" y="304"/>
                  </a:lnTo>
                  <a:lnTo>
                    <a:pt x="574" y="333"/>
                  </a:lnTo>
                  <a:lnTo>
                    <a:pt x="574" y="347"/>
                  </a:lnTo>
                  <a:lnTo>
                    <a:pt x="596" y="340"/>
                  </a:lnTo>
                  <a:lnTo>
                    <a:pt x="603" y="361"/>
                  </a:lnTo>
                  <a:lnTo>
                    <a:pt x="588" y="397"/>
                  </a:lnTo>
                  <a:lnTo>
                    <a:pt x="610" y="411"/>
                  </a:lnTo>
                  <a:lnTo>
                    <a:pt x="603" y="425"/>
                  </a:lnTo>
                  <a:lnTo>
                    <a:pt x="567" y="418"/>
                  </a:lnTo>
                  <a:lnTo>
                    <a:pt x="525" y="418"/>
                  </a:lnTo>
                  <a:lnTo>
                    <a:pt x="496" y="439"/>
                  </a:lnTo>
                  <a:lnTo>
                    <a:pt x="482" y="453"/>
                  </a:lnTo>
                  <a:lnTo>
                    <a:pt x="475" y="474"/>
                  </a:lnTo>
                  <a:lnTo>
                    <a:pt x="482" y="510"/>
                  </a:lnTo>
                  <a:lnTo>
                    <a:pt x="489" y="567"/>
                  </a:lnTo>
                  <a:lnTo>
                    <a:pt x="475" y="602"/>
                  </a:lnTo>
                  <a:lnTo>
                    <a:pt x="454" y="616"/>
                  </a:lnTo>
                  <a:lnTo>
                    <a:pt x="418" y="623"/>
                  </a:lnTo>
                  <a:lnTo>
                    <a:pt x="376" y="609"/>
                  </a:lnTo>
                  <a:lnTo>
                    <a:pt x="362" y="581"/>
                  </a:lnTo>
                  <a:lnTo>
                    <a:pt x="340" y="538"/>
                  </a:lnTo>
                  <a:lnTo>
                    <a:pt x="348" y="503"/>
                  </a:lnTo>
                  <a:lnTo>
                    <a:pt x="348" y="474"/>
                  </a:lnTo>
                  <a:lnTo>
                    <a:pt x="355" y="432"/>
                  </a:lnTo>
                  <a:lnTo>
                    <a:pt x="348" y="397"/>
                  </a:lnTo>
                  <a:lnTo>
                    <a:pt x="312" y="375"/>
                  </a:lnTo>
                  <a:lnTo>
                    <a:pt x="270" y="354"/>
                  </a:lnTo>
                  <a:lnTo>
                    <a:pt x="248" y="361"/>
                  </a:lnTo>
                  <a:lnTo>
                    <a:pt x="206" y="375"/>
                  </a:lnTo>
                  <a:lnTo>
                    <a:pt x="185" y="389"/>
                  </a:lnTo>
                  <a:lnTo>
                    <a:pt x="170" y="397"/>
                  </a:lnTo>
                  <a:lnTo>
                    <a:pt x="149" y="404"/>
                  </a:lnTo>
                  <a:lnTo>
                    <a:pt x="135" y="404"/>
                  </a:lnTo>
                  <a:lnTo>
                    <a:pt x="121" y="404"/>
                  </a:lnTo>
                  <a:close/>
                </a:path>
              </a:pathLst>
            </a:custGeom>
            <a:solidFill>
              <a:srgbClr val="006600"/>
            </a:solidFill>
            <a:ln w="9525">
              <a:solidFill>
                <a:schemeClr val="bg1"/>
              </a:solidFill>
              <a:round/>
              <a:headEnd/>
              <a:tailEnd/>
            </a:ln>
          </p:spPr>
          <p:txBody>
            <a:bodyPr/>
            <a:lstStyle/>
            <a:p>
              <a:pPr defTabSz="914109"/>
              <a:endParaRPr lang="en-GB" sz="1600" dirty="0">
                <a:solidFill>
                  <a:prstClr val="black"/>
                </a:solidFill>
                <a:cs typeface="Arial" pitchFamily="34" charset="0"/>
              </a:endParaRPr>
            </a:p>
          </p:txBody>
        </p:sp>
        <p:sp>
          <p:nvSpPr>
            <p:cNvPr id="52" name="Freeform 29"/>
            <p:cNvSpPr>
              <a:spLocks/>
            </p:cNvSpPr>
            <p:nvPr/>
          </p:nvSpPr>
          <p:spPr bwMode="gray">
            <a:xfrm>
              <a:off x="2911906" y="1448780"/>
              <a:ext cx="914704" cy="1475908"/>
            </a:xfrm>
            <a:custGeom>
              <a:avLst/>
              <a:gdLst>
                <a:gd name="T0" fmla="*/ 0 w 631"/>
                <a:gd name="T1" fmla="*/ 2147483647 h 992"/>
                <a:gd name="T2" fmla="*/ 0 w 631"/>
                <a:gd name="T3" fmla="*/ 2147483647 h 992"/>
                <a:gd name="T4" fmla="*/ 2147483647 w 631"/>
                <a:gd name="T5" fmla="*/ 2147483647 h 992"/>
                <a:gd name="T6" fmla="*/ 2147483647 w 631"/>
                <a:gd name="T7" fmla="*/ 2147483647 h 992"/>
                <a:gd name="T8" fmla="*/ 2147483647 w 631"/>
                <a:gd name="T9" fmla="*/ 2147483647 h 992"/>
                <a:gd name="T10" fmla="*/ 2147483647 w 631"/>
                <a:gd name="T11" fmla="*/ 2147483647 h 992"/>
                <a:gd name="T12" fmla="*/ 2147483647 w 631"/>
                <a:gd name="T13" fmla="*/ 2147483647 h 992"/>
                <a:gd name="T14" fmla="*/ 2147483647 w 631"/>
                <a:gd name="T15" fmla="*/ 2147483647 h 992"/>
                <a:gd name="T16" fmla="*/ 2147483647 w 631"/>
                <a:gd name="T17" fmla="*/ 2147483647 h 992"/>
                <a:gd name="T18" fmla="*/ 2147483647 w 631"/>
                <a:gd name="T19" fmla="*/ 2147483647 h 992"/>
                <a:gd name="T20" fmla="*/ 2147483647 w 631"/>
                <a:gd name="T21" fmla="*/ 2147483647 h 992"/>
                <a:gd name="T22" fmla="*/ 2147483647 w 631"/>
                <a:gd name="T23" fmla="*/ 2147483647 h 992"/>
                <a:gd name="T24" fmla="*/ 2147483647 w 631"/>
                <a:gd name="T25" fmla="*/ 2147483647 h 992"/>
                <a:gd name="T26" fmla="*/ 2147483647 w 631"/>
                <a:gd name="T27" fmla="*/ 2147483647 h 992"/>
                <a:gd name="T28" fmla="*/ 2147483647 w 631"/>
                <a:gd name="T29" fmla="*/ 2147483647 h 992"/>
                <a:gd name="T30" fmla="*/ 2147483647 w 631"/>
                <a:gd name="T31" fmla="*/ 2147483647 h 992"/>
                <a:gd name="T32" fmla="*/ 2147483647 w 631"/>
                <a:gd name="T33" fmla="*/ 0 h 992"/>
                <a:gd name="T34" fmla="*/ 2147483647 w 631"/>
                <a:gd name="T35" fmla="*/ 2147483647 h 992"/>
                <a:gd name="T36" fmla="*/ 2147483647 w 631"/>
                <a:gd name="T37" fmla="*/ 2147483647 h 992"/>
                <a:gd name="T38" fmla="*/ 2147483647 w 631"/>
                <a:gd name="T39" fmla="*/ 2147483647 h 992"/>
                <a:gd name="T40" fmla="*/ 2147483647 w 631"/>
                <a:gd name="T41" fmla="*/ 2147483647 h 992"/>
                <a:gd name="T42" fmla="*/ 2147483647 w 631"/>
                <a:gd name="T43" fmla="*/ 2147483647 h 992"/>
                <a:gd name="T44" fmla="*/ 2147483647 w 631"/>
                <a:gd name="T45" fmla="*/ 2147483647 h 992"/>
                <a:gd name="T46" fmla="*/ 2147483647 w 631"/>
                <a:gd name="T47" fmla="*/ 2147483647 h 992"/>
                <a:gd name="T48" fmla="*/ 2147483647 w 631"/>
                <a:gd name="T49" fmla="*/ 2147483647 h 992"/>
                <a:gd name="T50" fmla="*/ 2147483647 w 631"/>
                <a:gd name="T51" fmla="*/ 2147483647 h 992"/>
                <a:gd name="T52" fmla="*/ 2147483647 w 631"/>
                <a:gd name="T53" fmla="*/ 2147483647 h 992"/>
                <a:gd name="T54" fmla="*/ 2147483647 w 631"/>
                <a:gd name="T55" fmla="*/ 2147483647 h 992"/>
                <a:gd name="T56" fmla="*/ 2147483647 w 631"/>
                <a:gd name="T57" fmla="*/ 2147483647 h 992"/>
                <a:gd name="T58" fmla="*/ 2147483647 w 631"/>
                <a:gd name="T59" fmla="*/ 2147483647 h 992"/>
                <a:gd name="T60" fmla="*/ 2147483647 w 631"/>
                <a:gd name="T61" fmla="*/ 2147483647 h 992"/>
                <a:gd name="T62" fmla="*/ 2147483647 w 631"/>
                <a:gd name="T63" fmla="*/ 2147483647 h 992"/>
                <a:gd name="T64" fmla="*/ 2147483647 w 631"/>
                <a:gd name="T65" fmla="*/ 2147483647 h 992"/>
                <a:gd name="T66" fmla="*/ 2147483647 w 631"/>
                <a:gd name="T67" fmla="*/ 2147483647 h 992"/>
                <a:gd name="T68" fmla="*/ 2147483647 w 631"/>
                <a:gd name="T69" fmla="*/ 2147483647 h 992"/>
                <a:gd name="T70" fmla="*/ 2147483647 w 631"/>
                <a:gd name="T71" fmla="*/ 2147483647 h 992"/>
                <a:gd name="T72" fmla="*/ 2147483647 w 631"/>
                <a:gd name="T73" fmla="*/ 2147483647 h 992"/>
                <a:gd name="T74" fmla="*/ 2147483647 w 631"/>
                <a:gd name="T75" fmla="*/ 2147483647 h 992"/>
                <a:gd name="T76" fmla="*/ 2147483647 w 631"/>
                <a:gd name="T77" fmla="*/ 2147483647 h 992"/>
                <a:gd name="T78" fmla="*/ 2147483647 w 631"/>
                <a:gd name="T79" fmla="*/ 2147483647 h 992"/>
                <a:gd name="T80" fmla="*/ 2147483647 w 631"/>
                <a:gd name="T81" fmla="*/ 2147483647 h 992"/>
                <a:gd name="T82" fmla="*/ 2147483647 w 631"/>
                <a:gd name="T83" fmla="*/ 2147483647 h 992"/>
                <a:gd name="T84" fmla="*/ 2147483647 w 631"/>
                <a:gd name="T85" fmla="*/ 2147483647 h 992"/>
                <a:gd name="T86" fmla="*/ 2147483647 w 631"/>
                <a:gd name="T87" fmla="*/ 2147483647 h 992"/>
                <a:gd name="T88" fmla="*/ 2147483647 w 631"/>
                <a:gd name="T89" fmla="*/ 2147483647 h 992"/>
                <a:gd name="T90" fmla="*/ 2147483647 w 631"/>
                <a:gd name="T91" fmla="*/ 2147483647 h 992"/>
                <a:gd name="T92" fmla="*/ 2147483647 w 631"/>
                <a:gd name="T93" fmla="*/ 2147483647 h 992"/>
                <a:gd name="T94" fmla="*/ 2147483647 w 631"/>
                <a:gd name="T95" fmla="*/ 2147483647 h 992"/>
                <a:gd name="T96" fmla="*/ 0 w 631"/>
                <a:gd name="T97" fmla="*/ 2147483647 h 992"/>
                <a:gd name="T98" fmla="*/ 0 w 631"/>
                <a:gd name="T99" fmla="*/ 2147483647 h 99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31"/>
                <a:gd name="T151" fmla="*/ 0 h 992"/>
                <a:gd name="T152" fmla="*/ 631 w 631"/>
                <a:gd name="T153" fmla="*/ 992 h 99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31" h="992">
                  <a:moveTo>
                    <a:pt x="0" y="645"/>
                  </a:moveTo>
                  <a:lnTo>
                    <a:pt x="0" y="631"/>
                  </a:lnTo>
                  <a:lnTo>
                    <a:pt x="15" y="610"/>
                  </a:lnTo>
                  <a:lnTo>
                    <a:pt x="22" y="588"/>
                  </a:lnTo>
                  <a:lnTo>
                    <a:pt x="50" y="588"/>
                  </a:lnTo>
                  <a:lnTo>
                    <a:pt x="78" y="546"/>
                  </a:lnTo>
                  <a:lnTo>
                    <a:pt x="85" y="496"/>
                  </a:lnTo>
                  <a:lnTo>
                    <a:pt x="128" y="439"/>
                  </a:lnTo>
                  <a:lnTo>
                    <a:pt x="171" y="383"/>
                  </a:lnTo>
                  <a:lnTo>
                    <a:pt x="213" y="362"/>
                  </a:lnTo>
                  <a:lnTo>
                    <a:pt x="220" y="319"/>
                  </a:lnTo>
                  <a:lnTo>
                    <a:pt x="284" y="241"/>
                  </a:lnTo>
                  <a:lnTo>
                    <a:pt x="305" y="220"/>
                  </a:lnTo>
                  <a:lnTo>
                    <a:pt x="319" y="191"/>
                  </a:lnTo>
                  <a:lnTo>
                    <a:pt x="362" y="128"/>
                  </a:lnTo>
                  <a:lnTo>
                    <a:pt x="376" y="92"/>
                  </a:lnTo>
                  <a:lnTo>
                    <a:pt x="411" y="0"/>
                  </a:lnTo>
                  <a:lnTo>
                    <a:pt x="489" y="50"/>
                  </a:lnTo>
                  <a:lnTo>
                    <a:pt x="617" y="78"/>
                  </a:lnTo>
                  <a:lnTo>
                    <a:pt x="631" y="142"/>
                  </a:lnTo>
                  <a:lnTo>
                    <a:pt x="610" y="213"/>
                  </a:lnTo>
                  <a:lnTo>
                    <a:pt x="582" y="227"/>
                  </a:lnTo>
                  <a:lnTo>
                    <a:pt x="539" y="305"/>
                  </a:lnTo>
                  <a:lnTo>
                    <a:pt x="574" y="376"/>
                  </a:lnTo>
                  <a:lnTo>
                    <a:pt x="560" y="404"/>
                  </a:lnTo>
                  <a:lnTo>
                    <a:pt x="546" y="439"/>
                  </a:lnTo>
                  <a:lnTo>
                    <a:pt x="489" y="546"/>
                  </a:lnTo>
                  <a:lnTo>
                    <a:pt x="482" y="659"/>
                  </a:lnTo>
                  <a:lnTo>
                    <a:pt x="504" y="723"/>
                  </a:lnTo>
                  <a:lnTo>
                    <a:pt x="482" y="780"/>
                  </a:lnTo>
                  <a:lnTo>
                    <a:pt x="504" y="787"/>
                  </a:lnTo>
                  <a:lnTo>
                    <a:pt x="482" y="851"/>
                  </a:lnTo>
                  <a:lnTo>
                    <a:pt x="461" y="865"/>
                  </a:lnTo>
                  <a:lnTo>
                    <a:pt x="454" y="900"/>
                  </a:lnTo>
                  <a:lnTo>
                    <a:pt x="489" y="964"/>
                  </a:lnTo>
                  <a:lnTo>
                    <a:pt x="433" y="964"/>
                  </a:lnTo>
                  <a:lnTo>
                    <a:pt x="419" y="985"/>
                  </a:lnTo>
                  <a:lnTo>
                    <a:pt x="390" y="992"/>
                  </a:lnTo>
                  <a:lnTo>
                    <a:pt x="383" y="978"/>
                  </a:lnTo>
                  <a:lnTo>
                    <a:pt x="312" y="978"/>
                  </a:lnTo>
                  <a:lnTo>
                    <a:pt x="305" y="971"/>
                  </a:lnTo>
                  <a:lnTo>
                    <a:pt x="241" y="957"/>
                  </a:lnTo>
                  <a:lnTo>
                    <a:pt x="234" y="921"/>
                  </a:lnTo>
                  <a:lnTo>
                    <a:pt x="178" y="858"/>
                  </a:lnTo>
                  <a:lnTo>
                    <a:pt x="78" y="836"/>
                  </a:lnTo>
                  <a:lnTo>
                    <a:pt x="64" y="801"/>
                  </a:lnTo>
                  <a:lnTo>
                    <a:pt x="43" y="773"/>
                  </a:lnTo>
                  <a:lnTo>
                    <a:pt x="15" y="702"/>
                  </a:lnTo>
                  <a:lnTo>
                    <a:pt x="0" y="688"/>
                  </a:lnTo>
                  <a:lnTo>
                    <a:pt x="0" y="645"/>
                  </a:lnTo>
                  <a:close/>
                </a:path>
              </a:pathLst>
            </a:custGeom>
            <a:solidFill>
              <a:srgbClr val="006600"/>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53" name="TextBox 52"/>
            <p:cNvSpPr txBox="1"/>
            <p:nvPr/>
          </p:nvSpPr>
          <p:spPr>
            <a:xfrm>
              <a:off x="2699792" y="3212976"/>
              <a:ext cx="720000" cy="369304"/>
            </a:xfrm>
            <a:prstGeom prst="rect">
              <a:avLst/>
            </a:prstGeom>
            <a:noFill/>
          </p:spPr>
          <p:txBody>
            <a:bodyPr wrap="square" lIns="35988" tIns="45706" rIns="35988" bIns="45706" rtlCol="0">
              <a:spAutoFit/>
            </a:bodyPr>
            <a:lstStyle/>
            <a:p>
              <a:pPr defTabSz="914012"/>
              <a:r>
                <a:rPr lang="en-GB" sz="900" b="1" dirty="0" smtClean="0">
                  <a:cs typeface="Arial" pitchFamily="34" charset="0"/>
                </a:rPr>
                <a:t>TOWER HAMLETS</a:t>
              </a:r>
              <a:endParaRPr lang="en-GB" sz="900" b="1" dirty="0">
                <a:cs typeface="Arial" pitchFamily="34" charset="0"/>
              </a:endParaRPr>
            </a:p>
          </p:txBody>
        </p:sp>
        <p:sp>
          <p:nvSpPr>
            <p:cNvPr id="54" name="TextBox 53"/>
            <p:cNvSpPr txBox="1"/>
            <p:nvPr/>
          </p:nvSpPr>
          <p:spPr>
            <a:xfrm>
              <a:off x="3888008" y="2564928"/>
              <a:ext cx="756000"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REDBRIDGE</a:t>
              </a:r>
              <a:endParaRPr lang="en-GB" sz="900" b="1" dirty="0">
                <a:cs typeface="Arial" pitchFamily="34" charset="0"/>
              </a:endParaRPr>
            </a:p>
          </p:txBody>
        </p:sp>
        <p:sp>
          <p:nvSpPr>
            <p:cNvPr id="55" name="TextBox 54"/>
            <p:cNvSpPr txBox="1"/>
            <p:nvPr/>
          </p:nvSpPr>
          <p:spPr>
            <a:xfrm>
              <a:off x="4356056" y="3059696"/>
              <a:ext cx="720000" cy="369304"/>
            </a:xfrm>
            <a:prstGeom prst="rect">
              <a:avLst/>
            </a:prstGeom>
            <a:noFill/>
          </p:spPr>
          <p:txBody>
            <a:bodyPr wrap="square" lIns="35988" tIns="45706" rIns="35988" bIns="45706" rtlCol="0">
              <a:spAutoFit/>
            </a:bodyPr>
            <a:lstStyle/>
            <a:p>
              <a:pPr defTabSz="914012"/>
              <a:r>
                <a:rPr lang="en-GB" sz="900" b="1" dirty="0" smtClean="0">
                  <a:cs typeface="Arial" pitchFamily="34" charset="0"/>
                </a:rPr>
                <a:t>BARKING &amp; DAGENHAM</a:t>
              </a:r>
              <a:endParaRPr lang="en-GB" sz="900" b="1" dirty="0">
                <a:cs typeface="Arial" pitchFamily="34" charset="0"/>
              </a:endParaRPr>
            </a:p>
          </p:txBody>
        </p:sp>
        <p:sp>
          <p:nvSpPr>
            <p:cNvPr id="56" name="TextBox 55"/>
            <p:cNvSpPr txBox="1"/>
            <p:nvPr/>
          </p:nvSpPr>
          <p:spPr>
            <a:xfrm>
              <a:off x="5363277" y="3068960"/>
              <a:ext cx="648883"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HAVERING</a:t>
              </a:r>
              <a:endParaRPr lang="en-GB" sz="900" b="1" dirty="0">
                <a:cs typeface="Arial" pitchFamily="34" charset="0"/>
              </a:endParaRPr>
            </a:p>
          </p:txBody>
        </p:sp>
        <p:sp>
          <p:nvSpPr>
            <p:cNvPr id="57" name="TextBox 56"/>
            <p:cNvSpPr txBox="1"/>
            <p:nvPr/>
          </p:nvSpPr>
          <p:spPr>
            <a:xfrm>
              <a:off x="2572895" y="2754033"/>
              <a:ext cx="648883" cy="369304"/>
            </a:xfrm>
            <a:prstGeom prst="rect">
              <a:avLst/>
            </a:prstGeom>
            <a:noFill/>
          </p:spPr>
          <p:txBody>
            <a:bodyPr wrap="square" lIns="35988" tIns="45706" rIns="35988" bIns="45706" rtlCol="0">
              <a:spAutoFit/>
            </a:bodyPr>
            <a:lstStyle/>
            <a:p>
              <a:pPr defTabSz="914012"/>
              <a:r>
                <a:rPr lang="en-GB" sz="900" b="1" dirty="0" smtClean="0">
                  <a:cs typeface="Arial" pitchFamily="34" charset="0"/>
                </a:rPr>
                <a:t>CITY &amp; HACKNEY</a:t>
              </a:r>
              <a:endParaRPr lang="en-GB" sz="900" b="1" dirty="0">
                <a:cs typeface="Arial" pitchFamily="34" charset="0"/>
              </a:endParaRPr>
            </a:p>
          </p:txBody>
        </p:sp>
        <p:sp>
          <p:nvSpPr>
            <p:cNvPr id="59" name="TextBox 58"/>
            <p:cNvSpPr txBox="1"/>
            <p:nvPr/>
          </p:nvSpPr>
          <p:spPr>
            <a:xfrm>
              <a:off x="3167928" y="1907568"/>
              <a:ext cx="756000" cy="369304"/>
            </a:xfrm>
            <a:prstGeom prst="rect">
              <a:avLst/>
            </a:prstGeom>
            <a:noFill/>
          </p:spPr>
          <p:txBody>
            <a:bodyPr wrap="square" lIns="35988" tIns="45706" rIns="35988" bIns="45706" rtlCol="0">
              <a:spAutoFit/>
            </a:bodyPr>
            <a:lstStyle/>
            <a:p>
              <a:pPr defTabSz="914012"/>
              <a:r>
                <a:rPr lang="en-GB" sz="900" b="1" dirty="0" smtClean="0">
                  <a:cs typeface="Arial" pitchFamily="34" charset="0"/>
                </a:rPr>
                <a:t>WALTHAM FOREST</a:t>
              </a:r>
              <a:endParaRPr lang="en-GB" sz="900" b="1" dirty="0">
                <a:cs typeface="Arial" pitchFamily="34" charset="0"/>
              </a:endParaRPr>
            </a:p>
          </p:txBody>
        </p:sp>
      </p:grpSp>
      <p:sp>
        <p:nvSpPr>
          <p:cNvPr id="34" name="TextBox 33"/>
          <p:cNvSpPr txBox="1"/>
          <p:nvPr/>
        </p:nvSpPr>
        <p:spPr>
          <a:xfrm>
            <a:off x="179512" y="692696"/>
            <a:ext cx="4968552" cy="2862322"/>
          </a:xfrm>
          <a:prstGeom prst="rect">
            <a:avLst/>
          </a:prstGeom>
          <a:noFill/>
        </p:spPr>
        <p:txBody>
          <a:bodyPr wrap="square" rtlCol="0">
            <a:spAutoFit/>
          </a:bodyPr>
          <a:lstStyle/>
          <a:p>
            <a:r>
              <a:rPr lang="en-GB" sz="1600" u="sng" dirty="0" smtClean="0">
                <a:latin typeface="Arial" pitchFamily="34" charset="0"/>
                <a:cs typeface="Arial" pitchFamily="34" charset="0"/>
              </a:rPr>
              <a:t>Headlines </a:t>
            </a:r>
          </a:p>
          <a:p>
            <a:endParaRPr lang="en-GB" sz="800" u="sng" dirty="0" smtClean="0">
              <a:latin typeface="Arial" pitchFamily="34" charset="0"/>
              <a:cs typeface="Arial" pitchFamily="34" charset="0"/>
            </a:endParaRP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This is the Cluster with the greatest deprivation in London</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There is not a strong correlation between practice achievement and the index of deprivation for INEL or ONEL</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There is no correlation between achievement and the total number of principled GPs or list size for INEL or ONEL</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There is a weak correlation between deprivation and practice achievement for childhood immunisations and identifying patients with diabetes for INEL and ONEL</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There is no correlation between deprivation and practice level A&amp;E attendances for INEL or ONEL</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Practices in more deprived areas are not more likely to be failing</a:t>
            </a:r>
          </a:p>
        </p:txBody>
      </p:sp>
    </p:spTree>
    <p:extLst>
      <p:ext uri="{BB962C8B-B14F-4D97-AF65-F5344CB8AC3E}">
        <p14:creationId xmlns:mc="http://schemas.openxmlformats.org/markup-compatibility/2006" xmlns:mv="urn:schemas-microsoft-com:mac:vml" xmlns="" xmlns:p14="http://schemas.microsoft.com/office/powerpoint/2010/main" val="3740304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custDataLst>
              <p:tags r:id="rId1"/>
            </p:custDataLst>
          </p:nvPr>
        </p:nvSpPr>
        <p:spPr bwMode="gray">
          <a:xfrm>
            <a:off x="171994" y="107969"/>
            <a:ext cx="8792494" cy="5386041"/>
          </a:xfrm>
          <a:prstGeom prst="rect">
            <a:avLst/>
          </a:prstGeom>
          <a:noFill/>
          <a:ln w="12700" algn="ctr">
            <a:noFill/>
            <a:round/>
            <a:headEnd/>
            <a:tailEnd/>
          </a:ln>
          <a:effectLst/>
        </p:spPr>
        <p:txBody>
          <a:bodyPr vert="horz" wrap="square" lIns="91392" tIns="45696" rIns="91392" bIns="45696" numCol="1" anchor="t" anchorCtr="0" compatLnSpc="1">
            <a:prstTxWarp prst="textNoShape">
              <a:avLst/>
            </a:prstTxWarp>
            <a:spAutoFit/>
          </a:bodyPr>
          <a:lstStyle/>
          <a:p>
            <a:pPr defTabSz="914109" fontAlgn="base">
              <a:spcBef>
                <a:spcPct val="0"/>
              </a:spcBef>
              <a:spcAft>
                <a:spcPct val="0"/>
              </a:spcAft>
              <a:defRPr/>
            </a:pPr>
            <a:r>
              <a:rPr lang="en-GB" sz="2000" b="1" dirty="0" smtClean="0">
                <a:solidFill>
                  <a:srgbClr val="333399"/>
                </a:solidFill>
                <a:latin typeface="Arial" pitchFamily="34" charset="0"/>
                <a:cs typeface="Arial" pitchFamily="34" charset="0"/>
              </a:rPr>
              <a:t>South East London: achievement</a:t>
            </a: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p:txBody>
      </p:sp>
      <p:sp>
        <p:nvSpPr>
          <p:cNvPr id="14" name="Slide Number Placeholder 3"/>
          <p:cNvSpPr txBox="1">
            <a:spLocks/>
          </p:cNvSpPr>
          <p:nvPr/>
        </p:nvSpPr>
        <p:spPr>
          <a:xfrm>
            <a:off x="8814855" y="6553919"/>
            <a:ext cx="316894" cy="288032"/>
          </a:xfrm>
          <a:prstGeom prst="rect">
            <a:avLst/>
          </a:prstGeom>
        </p:spPr>
        <p:txBody>
          <a:bodyPr lIns="91411" tIns="45706" rIns="91411" bIns="45706"/>
          <a:lstStyle/>
          <a:p>
            <a:pPr algn="ctr" defTabSz="914109">
              <a:defRPr/>
            </a:pPr>
            <a:fld id="{9B0B4C53-38A4-4057-B81B-5A444869955D}" type="slidenum">
              <a:rPr lang="en-US" sz="900" kern="0" smtClean="0">
                <a:solidFill>
                  <a:sysClr val="windowText" lastClr="000000"/>
                </a:solidFill>
                <a:latin typeface="Arial" pitchFamily="34" charset="0"/>
                <a:cs typeface="Arial" pitchFamily="34" charset="0"/>
              </a:rPr>
              <a:pPr algn="ctr" defTabSz="914109">
                <a:defRPr/>
              </a:pPr>
              <a:t>9</a:t>
            </a:fld>
            <a:r>
              <a:rPr lang="en-US" sz="900" kern="0" dirty="0" smtClean="0">
                <a:solidFill>
                  <a:sysClr val="windowText" lastClr="000000"/>
                </a:solidFill>
                <a:latin typeface="Arial" pitchFamily="34" charset="0"/>
                <a:cs typeface="Arial" pitchFamily="34" charset="0"/>
              </a:rPr>
              <a:t> </a:t>
            </a:r>
          </a:p>
        </p:txBody>
      </p:sp>
      <p:sp>
        <p:nvSpPr>
          <p:cNvPr id="45" name="Rectangle 44"/>
          <p:cNvSpPr/>
          <p:nvPr/>
        </p:nvSpPr>
        <p:spPr>
          <a:xfrm>
            <a:off x="3635896" y="3914006"/>
            <a:ext cx="2880320"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11" tIns="45706" rIns="91411" bIns="45706" rtlCol="0" anchor="ctr"/>
          <a:lstStyle/>
          <a:p>
            <a:pPr algn="ctr" defTabSz="914109"/>
            <a:endParaRPr lang="en-GB" sz="1600" dirty="0">
              <a:solidFill>
                <a:prstClr val="black"/>
              </a:solidFill>
              <a:latin typeface="Arial" pitchFamily="34" charset="0"/>
              <a:cs typeface="Arial" pitchFamily="34" charset="0"/>
            </a:endParaRPr>
          </a:p>
        </p:txBody>
      </p:sp>
      <p:sp>
        <p:nvSpPr>
          <p:cNvPr id="86" name="Rectangle 85"/>
          <p:cNvSpPr/>
          <p:nvPr/>
        </p:nvSpPr>
        <p:spPr>
          <a:xfrm>
            <a:off x="6588224" y="6021289"/>
            <a:ext cx="2376264" cy="569358"/>
          </a:xfrm>
          <a:prstGeom prst="rect">
            <a:avLst/>
          </a:prstGeom>
          <a:solidFill>
            <a:schemeClr val="tx2">
              <a:lumMod val="20000"/>
              <a:lumOff val="80000"/>
            </a:schemeClr>
          </a:solidFill>
          <a:ln w="9525">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wrap="square" lIns="91411" tIns="45706" rIns="91411" bIns="45706" rtlCol="0" anchor="t">
            <a:spAutoFit/>
          </a:bodyPr>
          <a:lstStyle/>
          <a:p>
            <a:pPr marL="180918" lvl="1" indent="-180918" defTabSz="914109">
              <a:spcAft>
                <a:spcPts val="600"/>
              </a:spcAft>
              <a:buClr>
                <a:srgbClr val="002060"/>
              </a:buClr>
            </a:pPr>
            <a:r>
              <a:rPr lang="en-GB" sz="1000" b="1" dirty="0" smtClean="0">
                <a:solidFill>
                  <a:srgbClr val="000000"/>
                </a:solidFill>
                <a:latin typeface="Arial" pitchFamily="34" charset="0"/>
                <a:cs typeface="Arial" pitchFamily="34" charset="0"/>
              </a:rPr>
              <a:t>Note on GP practice achievement</a:t>
            </a:r>
          </a:p>
          <a:p>
            <a:pPr marL="0" lvl="1" indent="-180918" defTabSz="914109">
              <a:spcAft>
                <a:spcPts val="600"/>
              </a:spcAft>
              <a:buClr>
                <a:srgbClr val="002060"/>
              </a:buClr>
            </a:pPr>
            <a:r>
              <a:rPr lang="en-GB" sz="800" b="1" dirty="0" smtClean="0">
                <a:solidFill>
                  <a:srgbClr val="000000"/>
                </a:solidFill>
                <a:latin typeface="Arial" pitchFamily="34" charset="0"/>
                <a:cs typeface="Arial" pitchFamily="34" charset="0"/>
              </a:rPr>
              <a:t>There is no cervical cytology data available for Lewisham. Practices.</a:t>
            </a:r>
          </a:p>
        </p:txBody>
      </p:sp>
      <p:grpSp>
        <p:nvGrpSpPr>
          <p:cNvPr id="39" name="Group 38"/>
          <p:cNvGrpSpPr/>
          <p:nvPr/>
        </p:nvGrpSpPr>
        <p:grpSpPr>
          <a:xfrm>
            <a:off x="5220072" y="548680"/>
            <a:ext cx="3335306" cy="3260725"/>
            <a:chOff x="2483119" y="1608435"/>
            <a:chExt cx="3335306" cy="3260725"/>
          </a:xfrm>
        </p:grpSpPr>
        <p:sp>
          <p:nvSpPr>
            <p:cNvPr id="46" name="Freeform 5"/>
            <p:cNvSpPr>
              <a:spLocks/>
            </p:cNvSpPr>
            <p:nvPr/>
          </p:nvSpPr>
          <p:spPr bwMode="gray">
            <a:xfrm>
              <a:off x="4452267" y="1838622"/>
              <a:ext cx="1335088" cy="1497013"/>
            </a:xfrm>
            <a:custGeom>
              <a:avLst/>
              <a:gdLst>
                <a:gd name="T0" fmla="*/ 0 w 985"/>
                <a:gd name="T1" fmla="*/ 2147483647 h 1106"/>
                <a:gd name="T2" fmla="*/ 2147483647 w 985"/>
                <a:gd name="T3" fmla="*/ 2147483647 h 1106"/>
                <a:gd name="T4" fmla="*/ 2147483647 w 985"/>
                <a:gd name="T5" fmla="*/ 2147483647 h 1106"/>
                <a:gd name="T6" fmla="*/ 2147483647 w 985"/>
                <a:gd name="T7" fmla="*/ 2147483647 h 1106"/>
                <a:gd name="T8" fmla="*/ 2147483647 w 985"/>
                <a:gd name="T9" fmla="*/ 2147483647 h 1106"/>
                <a:gd name="T10" fmla="*/ 2147483647 w 985"/>
                <a:gd name="T11" fmla="*/ 2147483647 h 1106"/>
                <a:gd name="T12" fmla="*/ 2147483647 w 985"/>
                <a:gd name="T13" fmla="*/ 2147483647 h 1106"/>
                <a:gd name="T14" fmla="*/ 2147483647 w 985"/>
                <a:gd name="T15" fmla="*/ 2147483647 h 1106"/>
                <a:gd name="T16" fmla="*/ 2147483647 w 985"/>
                <a:gd name="T17" fmla="*/ 2147483647 h 1106"/>
                <a:gd name="T18" fmla="*/ 2147483647 w 985"/>
                <a:gd name="T19" fmla="*/ 2147483647 h 1106"/>
                <a:gd name="T20" fmla="*/ 2147483647 w 985"/>
                <a:gd name="T21" fmla="*/ 2147483647 h 1106"/>
                <a:gd name="T22" fmla="*/ 2147483647 w 985"/>
                <a:gd name="T23" fmla="*/ 2147483647 h 1106"/>
                <a:gd name="T24" fmla="*/ 2147483647 w 985"/>
                <a:gd name="T25" fmla="*/ 2147483647 h 1106"/>
                <a:gd name="T26" fmla="*/ 2147483647 w 985"/>
                <a:gd name="T27" fmla="*/ 2147483647 h 1106"/>
                <a:gd name="T28" fmla="*/ 2147483647 w 985"/>
                <a:gd name="T29" fmla="*/ 2147483647 h 1106"/>
                <a:gd name="T30" fmla="*/ 2147483647 w 985"/>
                <a:gd name="T31" fmla="*/ 2147483647 h 1106"/>
                <a:gd name="T32" fmla="*/ 2147483647 w 985"/>
                <a:gd name="T33" fmla="*/ 2147483647 h 1106"/>
                <a:gd name="T34" fmla="*/ 2147483647 w 985"/>
                <a:gd name="T35" fmla="*/ 2147483647 h 1106"/>
                <a:gd name="T36" fmla="*/ 2147483647 w 985"/>
                <a:gd name="T37" fmla="*/ 2147483647 h 1106"/>
                <a:gd name="T38" fmla="*/ 2147483647 w 985"/>
                <a:gd name="T39" fmla="*/ 2147483647 h 1106"/>
                <a:gd name="T40" fmla="*/ 2147483647 w 985"/>
                <a:gd name="T41" fmla="*/ 2147483647 h 1106"/>
                <a:gd name="T42" fmla="*/ 2147483647 w 985"/>
                <a:gd name="T43" fmla="*/ 2147483647 h 1106"/>
                <a:gd name="T44" fmla="*/ 2147483647 w 985"/>
                <a:gd name="T45" fmla="*/ 2147483647 h 1106"/>
                <a:gd name="T46" fmla="*/ 2147483647 w 985"/>
                <a:gd name="T47" fmla="*/ 2147483647 h 1106"/>
                <a:gd name="T48" fmla="*/ 2147483647 w 985"/>
                <a:gd name="T49" fmla="*/ 0 h 1106"/>
                <a:gd name="T50" fmla="*/ 2147483647 w 985"/>
                <a:gd name="T51" fmla="*/ 2147483647 h 1106"/>
                <a:gd name="T52" fmla="*/ 2147483647 w 985"/>
                <a:gd name="T53" fmla="*/ 2147483647 h 1106"/>
                <a:gd name="T54" fmla="*/ 2147483647 w 985"/>
                <a:gd name="T55" fmla="*/ 2147483647 h 1106"/>
                <a:gd name="T56" fmla="*/ 2147483647 w 985"/>
                <a:gd name="T57" fmla="*/ 2147483647 h 1106"/>
                <a:gd name="T58" fmla="*/ 2147483647 w 985"/>
                <a:gd name="T59" fmla="*/ 2147483647 h 1106"/>
                <a:gd name="T60" fmla="*/ 2147483647 w 985"/>
                <a:gd name="T61" fmla="*/ 2147483647 h 1106"/>
                <a:gd name="T62" fmla="*/ 2147483647 w 985"/>
                <a:gd name="T63" fmla="*/ 2147483647 h 1106"/>
                <a:gd name="T64" fmla="*/ 2147483647 w 985"/>
                <a:gd name="T65" fmla="*/ 2147483647 h 1106"/>
                <a:gd name="T66" fmla="*/ 2147483647 w 985"/>
                <a:gd name="T67" fmla="*/ 2147483647 h 1106"/>
                <a:gd name="T68" fmla="*/ 2147483647 w 985"/>
                <a:gd name="T69" fmla="*/ 2147483647 h 1106"/>
                <a:gd name="T70" fmla="*/ 2147483647 w 985"/>
                <a:gd name="T71" fmla="*/ 2147483647 h 1106"/>
                <a:gd name="T72" fmla="*/ 2147483647 w 985"/>
                <a:gd name="T73" fmla="*/ 2147483647 h 1106"/>
                <a:gd name="T74" fmla="*/ 2147483647 w 985"/>
                <a:gd name="T75" fmla="*/ 2147483647 h 1106"/>
                <a:gd name="T76" fmla="*/ 2147483647 w 985"/>
                <a:gd name="T77" fmla="*/ 2147483647 h 1106"/>
                <a:gd name="T78" fmla="*/ 2147483647 w 985"/>
                <a:gd name="T79" fmla="*/ 2147483647 h 1106"/>
                <a:gd name="T80" fmla="*/ 2147483647 w 985"/>
                <a:gd name="T81" fmla="*/ 2147483647 h 1106"/>
                <a:gd name="T82" fmla="*/ 2147483647 w 985"/>
                <a:gd name="T83" fmla="*/ 2147483647 h 1106"/>
                <a:gd name="T84" fmla="*/ 2147483647 w 985"/>
                <a:gd name="T85" fmla="*/ 2147483647 h 1106"/>
                <a:gd name="T86" fmla="*/ 2147483647 w 985"/>
                <a:gd name="T87" fmla="*/ 2147483647 h 1106"/>
                <a:gd name="T88" fmla="*/ 2147483647 w 985"/>
                <a:gd name="T89" fmla="*/ 2147483647 h 1106"/>
                <a:gd name="T90" fmla="*/ 2147483647 w 985"/>
                <a:gd name="T91" fmla="*/ 2147483647 h 1106"/>
                <a:gd name="T92" fmla="*/ 2147483647 w 985"/>
                <a:gd name="T93" fmla="*/ 2147483647 h 1106"/>
                <a:gd name="T94" fmla="*/ 2147483647 w 985"/>
                <a:gd name="T95" fmla="*/ 2147483647 h 1106"/>
                <a:gd name="T96" fmla="*/ 2147483647 w 985"/>
                <a:gd name="T97" fmla="*/ 2147483647 h 1106"/>
                <a:gd name="T98" fmla="*/ 2147483647 w 985"/>
                <a:gd name="T99" fmla="*/ 2147483647 h 1106"/>
                <a:gd name="T100" fmla="*/ 2147483647 w 985"/>
                <a:gd name="T101" fmla="*/ 2147483647 h 1106"/>
                <a:gd name="T102" fmla="*/ 2147483647 w 985"/>
                <a:gd name="T103" fmla="*/ 2147483647 h 1106"/>
                <a:gd name="T104" fmla="*/ 2147483647 w 985"/>
                <a:gd name="T105" fmla="*/ 2147483647 h 1106"/>
                <a:gd name="T106" fmla="*/ 2147483647 w 985"/>
                <a:gd name="T107" fmla="*/ 2147483647 h 1106"/>
                <a:gd name="T108" fmla="*/ 2147483647 w 985"/>
                <a:gd name="T109" fmla="*/ 2147483647 h 1106"/>
                <a:gd name="T110" fmla="*/ 2147483647 w 985"/>
                <a:gd name="T111" fmla="*/ 2147483647 h 1106"/>
                <a:gd name="T112" fmla="*/ 2147483647 w 985"/>
                <a:gd name="T113" fmla="*/ 2147483647 h 1106"/>
                <a:gd name="T114" fmla="*/ 2147483647 w 985"/>
                <a:gd name="T115" fmla="*/ 2147483647 h 1106"/>
                <a:gd name="T116" fmla="*/ 0 w 985"/>
                <a:gd name="T117" fmla="*/ 2147483647 h 110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85"/>
                <a:gd name="T178" fmla="*/ 0 h 1106"/>
                <a:gd name="T179" fmla="*/ 985 w 985"/>
                <a:gd name="T180" fmla="*/ 1106 h 110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85" h="1106">
                  <a:moveTo>
                    <a:pt x="0" y="794"/>
                  </a:moveTo>
                  <a:lnTo>
                    <a:pt x="15" y="744"/>
                  </a:lnTo>
                  <a:lnTo>
                    <a:pt x="29" y="751"/>
                  </a:lnTo>
                  <a:lnTo>
                    <a:pt x="93" y="695"/>
                  </a:lnTo>
                  <a:lnTo>
                    <a:pt x="107" y="659"/>
                  </a:lnTo>
                  <a:lnTo>
                    <a:pt x="100" y="617"/>
                  </a:lnTo>
                  <a:lnTo>
                    <a:pt x="107" y="553"/>
                  </a:lnTo>
                  <a:lnTo>
                    <a:pt x="71" y="525"/>
                  </a:lnTo>
                  <a:lnTo>
                    <a:pt x="93" y="511"/>
                  </a:lnTo>
                  <a:lnTo>
                    <a:pt x="93" y="489"/>
                  </a:lnTo>
                  <a:lnTo>
                    <a:pt x="100" y="461"/>
                  </a:lnTo>
                  <a:lnTo>
                    <a:pt x="128" y="418"/>
                  </a:lnTo>
                  <a:lnTo>
                    <a:pt x="213" y="376"/>
                  </a:lnTo>
                  <a:lnTo>
                    <a:pt x="270" y="376"/>
                  </a:lnTo>
                  <a:lnTo>
                    <a:pt x="298" y="411"/>
                  </a:lnTo>
                  <a:lnTo>
                    <a:pt x="326" y="376"/>
                  </a:lnTo>
                  <a:lnTo>
                    <a:pt x="355" y="355"/>
                  </a:lnTo>
                  <a:lnTo>
                    <a:pt x="376" y="369"/>
                  </a:lnTo>
                  <a:lnTo>
                    <a:pt x="383" y="284"/>
                  </a:lnTo>
                  <a:lnTo>
                    <a:pt x="376" y="255"/>
                  </a:lnTo>
                  <a:lnTo>
                    <a:pt x="376" y="234"/>
                  </a:lnTo>
                  <a:lnTo>
                    <a:pt x="390" y="135"/>
                  </a:lnTo>
                  <a:lnTo>
                    <a:pt x="397" y="36"/>
                  </a:lnTo>
                  <a:lnTo>
                    <a:pt x="397" y="7"/>
                  </a:lnTo>
                  <a:lnTo>
                    <a:pt x="426" y="0"/>
                  </a:lnTo>
                  <a:lnTo>
                    <a:pt x="468" y="7"/>
                  </a:lnTo>
                  <a:lnTo>
                    <a:pt x="496" y="43"/>
                  </a:lnTo>
                  <a:lnTo>
                    <a:pt x="560" y="92"/>
                  </a:lnTo>
                  <a:lnTo>
                    <a:pt x="638" y="107"/>
                  </a:lnTo>
                  <a:lnTo>
                    <a:pt x="681" y="170"/>
                  </a:lnTo>
                  <a:lnTo>
                    <a:pt x="695" y="213"/>
                  </a:lnTo>
                  <a:lnTo>
                    <a:pt x="702" y="333"/>
                  </a:lnTo>
                  <a:lnTo>
                    <a:pt x="730" y="376"/>
                  </a:lnTo>
                  <a:lnTo>
                    <a:pt x="801" y="404"/>
                  </a:lnTo>
                  <a:lnTo>
                    <a:pt x="858" y="404"/>
                  </a:lnTo>
                  <a:lnTo>
                    <a:pt x="929" y="383"/>
                  </a:lnTo>
                  <a:lnTo>
                    <a:pt x="957" y="418"/>
                  </a:lnTo>
                  <a:lnTo>
                    <a:pt x="985" y="447"/>
                  </a:lnTo>
                  <a:lnTo>
                    <a:pt x="915" y="511"/>
                  </a:lnTo>
                  <a:lnTo>
                    <a:pt x="915" y="610"/>
                  </a:lnTo>
                  <a:lnTo>
                    <a:pt x="865" y="631"/>
                  </a:lnTo>
                  <a:lnTo>
                    <a:pt x="844" y="688"/>
                  </a:lnTo>
                  <a:lnTo>
                    <a:pt x="645" y="766"/>
                  </a:lnTo>
                  <a:lnTo>
                    <a:pt x="567" y="907"/>
                  </a:lnTo>
                  <a:lnTo>
                    <a:pt x="518" y="886"/>
                  </a:lnTo>
                  <a:lnTo>
                    <a:pt x="461" y="1092"/>
                  </a:lnTo>
                  <a:lnTo>
                    <a:pt x="461" y="1106"/>
                  </a:lnTo>
                  <a:lnTo>
                    <a:pt x="433" y="1092"/>
                  </a:lnTo>
                  <a:lnTo>
                    <a:pt x="376" y="1078"/>
                  </a:lnTo>
                  <a:lnTo>
                    <a:pt x="348" y="1056"/>
                  </a:lnTo>
                  <a:lnTo>
                    <a:pt x="312" y="1021"/>
                  </a:lnTo>
                  <a:lnTo>
                    <a:pt x="284" y="1021"/>
                  </a:lnTo>
                  <a:lnTo>
                    <a:pt x="234" y="1035"/>
                  </a:lnTo>
                  <a:lnTo>
                    <a:pt x="178" y="1021"/>
                  </a:lnTo>
                  <a:lnTo>
                    <a:pt x="142" y="985"/>
                  </a:lnTo>
                  <a:lnTo>
                    <a:pt x="100" y="950"/>
                  </a:lnTo>
                  <a:lnTo>
                    <a:pt x="64" y="900"/>
                  </a:lnTo>
                  <a:lnTo>
                    <a:pt x="8" y="808"/>
                  </a:lnTo>
                  <a:lnTo>
                    <a:pt x="0" y="794"/>
                  </a:lnTo>
                  <a:close/>
                </a:path>
              </a:pathLst>
            </a:custGeom>
            <a:solidFill>
              <a:srgbClr val="CCFF66"/>
            </a:solidFill>
            <a:ln w="9525" cap="flat" cmpd="sng">
              <a:solidFill>
                <a:schemeClr val="bg1"/>
              </a:solidFill>
              <a:prstDash val="solid"/>
              <a:round/>
              <a:headEnd type="none" w="med" len="med"/>
              <a:tailEnd type="none" w="med" len="med"/>
            </a:ln>
          </p:spPr>
          <p:txBody>
            <a:bodyPr/>
            <a:lstStyle/>
            <a:p>
              <a:pPr defTabSz="914012"/>
              <a:endParaRPr lang="en-GB">
                <a:solidFill>
                  <a:srgbClr val="000000"/>
                </a:solidFill>
              </a:endParaRPr>
            </a:p>
          </p:txBody>
        </p:sp>
        <p:sp>
          <p:nvSpPr>
            <p:cNvPr id="50" name="Freeform 49"/>
            <p:cNvSpPr>
              <a:spLocks/>
            </p:cNvSpPr>
            <p:nvPr/>
          </p:nvSpPr>
          <p:spPr bwMode="gray">
            <a:xfrm>
              <a:off x="3061618" y="2691110"/>
              <a:ext cx="2054224" cy="2178050"/>
            </a:xfrm>
            <a:custGeom>
              <a:avLst/>
              <a:gdLst>
                <a:gd name="T0" fmla="*/ 2147483647 w 1516"/>
                <a:gd name="T1" fmla="*/ 2147483647 h 1609"/>
                <a:gd name="T2" fmla="*/ 2147483647 w 1516"/>
                <a:gd name="T3" fmla="*/ 2147483647 h 1609"/>
                <a:gd name="T4" fmla="*/ 2147483647 w 1516"/>
                <a:gd name="T5" fmla="*/ 2147483647 h 1609"/>
                <a:gd name="T6" fmla="*/ 2147483647 w 1516"/>
                <a:gd name="T7" fmla="*/ 2147483647 h 1609"/>
                <a:gd name="T8" fmla="*/ 2147483647 w 1516"/>
                <a:gd name="T9" fmla="*/ 2147483647 h 1609"/>
                <a:gd name="T10" fmla="*/ 2147483647 w 1516"/>
                <a:gd name="T11" fmla="*/ 2147483647 h 1609"/>
                <a:gd name="T12" fmla="*/ 2147483647 w 1516"/>
                <a:gd name="T13" fmla="*/ 2147483647 h 1609"/>
                <a:gd name="T14" fmla="*/ 2147483647 w 1516"/>
                <a:gd name="T15" fmla="*/ 2147483647 h 1609"/>
                <a:gd name="T16" fmla="*/ 2147483647 w 1516"/>
                <a:gd name="T17" fmla="*/ 2147483647 h 1609"/>
                <a:gd name="T18" fmla="*/ 2147483647 w 1516"/>
                <a:gd name="T19" fmla="*/ 2147483647 h 1609"/>
                <a:gd name="T20" fmla="*/ 2147483647 w 1516"/>
                <a:gd name="T21" fmla="*/ 2147483647 h 1609"/>
                <a:gd name="T22" fmla="*/ 2147483647 w 1516"/>
                <a:gd name="T23" fmla="*/ 2147483647 h 1609"/>
                <a:gd name="T24" fmla="*/ 2147483647 w 1516"/>
                <a:gd name="T25" fmla="*/ 2147483647 h 1609"/>
                <a:gd name="T26" fmla="*/ 0 w 1516"/>
                <a:gd name="T27" fmla="*/ 2147483647 h 1609"/>
                <a:gd name="T28" fmla="*/ 2147483647 w 1516"/>
                <a:gd name="T29" fmla="*/ 2147483647 h 1609"/>
                <a:gd name="T30" fmla="*/ 2147483647 w 1516"/>
                <a:gd name="T31" fmla="*/ 2147483647 h 1609"/>
                <a:gd name="T32" fmla="*/ 2147483647 w 1516"/>
                <a:gd name="T33" fmla="*/ 2147483647 h 1609"/>
                <a:gd name="T34" fmla="*/ 2147483647 w 1516"/>
                <a:gd name="T35" fmla="*/ 2147483647 h 1609"/>
                <a:gd name="T36" fmla="*/ 2147483647 w 1516"/>
                <a:gd name="T37" fmla="*/ 2147483647 h 1609"/>
                <a:gd name="T38" fmla="*/ 2147483647 w 1516"/>
                <a:gd name="T39" fmla="*/ 2147483647 h 1609"/>
                <a:gd name="T40" fmla="*/ 2147483647 w 1516"/>
                <a:gd name="T41" fmla="*/ 2147483647 h 1609"/>
                <a:gd name="T42" fmla="*/ 2147483647 w 1516"/>
                <a:gd name="T43" fmla="*/ 2147483647 h 1609"/>
                <a:gd name="T44" fmla="*/ 2147483647 w 1516"/>
                <a:gd name="T45" fmla="*/ 2147483647 h 1609"/>
                <a:gd name="T46" fmla="*/ 2147483647 w 1516"/>
                <a:gd name="T47" fmla="*/ 2147483647 h 1609"/>
                <a:gd name="T48" fmla="*/ 2147483647 w 1516"/>
                <a:gd name="T49" fmla="*/ 2147483647 h 1609"/>
                <a:gd name="T50" fmla="*/ 2147483647 w 1516"/>
                <a:gd name="T51" fmla="*/ 2147483647 h 1609"/>
                <a:gd name="T52" fmla="*/ 2147483647 w 1516"/>
                <a:gd name="T53" fmla="*/ 2147483647 h 1609"/>
                <a:gd name="T54" fmla="*/ 2147483647 w 1516"/>
                <a:gd name="T55" fmla="*/ 2147483647 h 1609"/>
                <a:gd name="T56" fmla="*/ 2147483647 w 1516"/>
                <a:gd name="T57" fmla="*/ 2147483647 h 1609"/>
                <a:gd name="T58" fmla="*/ 2147483647 w 1516"/>
                <a:gd name="T59" fmla="*/ 2147483647 h 1609"/>
                <a:gd name="T60" fmla="*/ 2147483647 w 1516"/>
                <a:gd name="T61" fmla="*/ 2147483647 h 1609"/>
                <a:gd name="T62" fmla="*/ 2147483647 w 1516"/>
                <a:gd name="T63" fmla="*/ 2147483647 h 1609"/>
                <a:gd name="T64" fmla="*/ 2147483647 w 1516"/>
                <a:gd name="T65" fmla="*/ 2147483647 h 1609"/>
                <a:gd name="T66" fmla="*/ 2147483647 w 1516"/>
                <a:gd name="T67" fmla="*/ 2147483647 h 1609"/>
                <a:gd name="T68" fmla="*/ 2147483647 w 1516"/>
                <a:gd name="T69" fmla="*/ 2147483647 h 1609"/>
                <a:gd name="T70" fmla="*/ 2147483647 w 1516"/>
                <a:gd name="T71" fmla="*/ 2147483647 h 1609"/>
                <a:gd name="T72" fmla="*/ 2147483647 w 1516"/>
                <a:gd name="T73" fmla="*/ 2147483647 h 1609"/>
                <a:gd name="T74" fmla="*/ 2147483647 w 1516"/>
                <a:gd name="T75" fmla="*/ 2147483647 h 1609"/>
                <a:gd name="T76" fmla="*/ 2147483647 w 1516"/>
                <a:gd name="T77" fmla="*/ 2147483647 h 1609"/>
                <a:gd name="T78" fmla="*/ 2147483647 w 1516"/>
                <a:gd name="T79" fmla="*/ 2147483647 h 1609"/>
                <a:gd name="T80" fmla="*/ 2147483647 w 1516"/>
                <a:gd name="T81" fmla="*/ 2147483647 h 1609"/>
                <a:gd name="T82" fmla="*/ 2147483647 w 1516"/>
                <a:gd name="T83" fmla="*/ 2147483647 h 1609"/>
                <a:gd name="T84" fmla="*/ 2147483647 w 1516"/>
                <a:gd name="T85" fmla="*/ 2147483647 h 1609"/>
                <a:gd name="T86" fmla="*/ 2147483647 w 1516"/>
                <a:gd name="T87" fmla="*/ 2147483647 h 1609"/>
                <a:gd name="T88" fmla="*/ 2147483647 w 1516"/>
                <a:gd name="T89" fmla="*/ 2147483647 h 1609"/>
                <a:gd name="T90" fmla="*/ 2147483647 w 1516"/>
                <a:gd name="T91" fmla="*/ 2147483647 h 1609"/>
                <a:gd name="T92" fmla="*/ 2147483647 w 1516"/>
                <a:gd name="T93" fmla="*/ 2147483647 h 1609"/>
                <a:gd name="T94" fmla="*/ 2147483647 w 1516"/>
                <a:gd name="T95" fmla="*/ 2147483647 h 1609"/>
                <a:gd name="T96" fmla="*/ 2147483647 w 1516"/>
                <a:gd name="T97" fmla="*/ 2147483647 h 1609"/>
                <a:gd name="T98" fmla="*/ 2147483647 w 1516"/>
                <a:gd name="T99" fmla="*/ 2147483647 h 1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16"/>
                <a:gd name="T151" fmla="*/ 0 h 1609"/>
                <a:gd name="T152" fmla="*/ 1516 w 1516"/>
                <a:gd name="T153" fmla="*/ 1609 h 160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16" h="1609">
                  <a:moveTo>
                    <a:pt x="418" y="1169"/>
                  </a:moveTo>
                  <a:lnTo>
                    <a:pt x="432" y="1127"/>
                  </a:lnTo>
                  <a:lnTo>
                    <a:pt x="411" y="1127"/>
                  </a:lnTo>
                  <a:lnTo>
                    <a:pt x="411" y="1021"/>
                  </a:lnTo>
                  <a:lnTo>
                    <a:pt x="404" y="928"/>
                  </a:lnTo>
                  <a:lnTo>
                    <a:pt x="383" y="879"/>
                  </a:lnTo>
                  <a:lnTo>
                    <a:pt x="333" y="815"/>
                  </a:lnTo>
                  <a:lnTo>
                    <a:pt x="312" y="780"/>
                  </a:lnTo>
                  <a:lnTo>
                    <a:pt x="298" y="765"/>
                  </a:lnTo>
                  <a:lnTo>
                    <a:pt x="283" y="744"/>
                  </a:lnTo>
                  <a:lnTo>
                    <a:pt x="305" y="638"/>
                  </a:lnTo>
                  <a:lnTo>
                    <a:pt x="305" y="617"/>
                  </a:lnTo>
                  <a:lnTo>
                    <a:pt x="227" y="617"/>
                  </a:lnTo>
                  <a:lnTo>
                    <a:pt x="220" y="610"/>
                  </a:lnTo>
                  <a:lnTo>
                    <a:pt x="234" y="517"/>
                  </a:lnTo>
                  <a:lnTo>
                    <a:pt x="191" y="503"/>
                  </a:lnTo>
                  <a:lnTo>
                    <a:pt x="177" y="461"/>
                  </a:lnTo>
                  <a:lnTo>
                    <a:pt x="135" y="432"/>
                  </a:lnTo>
                  <a:lnTo>
                    <a:pt x="163" y="404"/>
                  </a:lnTo>
                  <a:lnTo>
                    <a:pt x="163" y="369"/>
                  </a:lnTo>
                  <a:lnTo>
                    <a:pt x="113" y="376"/>
                  </a:lnTo>
                  <a:lnTo>
                    <a:pt x="106" y="361"/>
                  </a:lnTo>
                  <a:lnTo>
                    <a:pt x="71" y="347"/>
                  </a:lnTo>
                  <a:lnTo>
                    <a:pt x="64" y="333"/>
                  </a:lnTo>
                  <a:lnTo>
                    <a:pt x="35" y="283"/>
                  </a:lnTo>
                  <a:lnTo>
                    <a:pt x="35" y="255"/>
                  </a:lnTo>
                  <a:lnTo>
                    <a:pt x="50" y="220"/>
                  </a:lnTo>
                  <a:lnTo>
                    <a:pt x="0" y="191"/>
                  </a:lnTo>
                  <a:lnTo>
                    <a:pt x="14" y="163"/>
                  </a:lnTo>
                  <a:lnTo>
                    <a:pt x="42" y="128"/>
                  </a:lnTo>
                  <a:lnTo>
                    <a:pt x="78" y="92"/>
                  </a:lnTo>
                  <a:lnTo>
                    <a:pt x="106" y="106"/>
                  </a:lnTo>
                  <a:lnTo>
                    <a:pt x="184" y="135"/>
                  </a:lnTo>
                  <a:lnTo>
                    <a:pt x="241" y="156"/>
                  </a:lnTo>
                  <a:lnTo>
                    <a:pt x="305" y="135"/>
                  </a:lnTo>
                  <a:lnTo>
                    <a:pt x="326" y="142"/>
                  </a:lnTo>
                  <a:lnTo>
                    <a:pt x="340" y="142"/>
                  </a:lnTo>
                  <a:lnTo>
                    <a:pt x="390" y="184"/>
                  </a:lnTo>
                  <a:lnTo>
                    <a:pt x="383" y="234"/>
                  </a:lnTo>
                  <a:lnTo>
                    <a:pt x="439" y="276"/>
                  </a:lnTo>
                  <a:lnTo>
                    <a:pt x="475" y="262"/>
                  </a:lnTo>
                  <a:lnTo>
                    <a:pt x="517" y="262"/>
                  </a:lnTo>
                  <a:lnTo>
                    <a:pt x="539" y="241"/>
                  </a:lnTo>
                  <a:lnTo>
                    <a:pt x="553" y="255"/>
                  </a:lnTo>
                  <a:lnTo>
                    <a:pt x="631" y="170"/>
                  </a:lnTo>
                  <a:lnTo>
                    <a:pt x="673" y="177"/>
                  </a:lnTo>
                  <a:lnTo>
                    <a:pt x="701" y="156"/>
                  </a:lnTo>
                  <a:lnTo>
                    <a:pt x="772" y="234"/>
                  </a:lnTo>
                  <a:lnTo>
                    <a:pt x="787" y="213"/>
                  </a:lnTo>
                  <a:lnTo>
                    <a:pt x="787" y="128"/>
                  </a:lnTo>
                  <a:lnTo>
                    <a:pt x="723" y="71"/>
                  </a:lnTo>
                  <a:lnTo>
                    <a:pt x="716" y="57"/>
                  </a:lnTo>
                  <a:lnTo>
                    <a:pt x="744" y="57"/>
                  </a:lnTo>
                  <a:lnTo>
                    <a:pt x="744" y="28"/>
                  </a:lnTo>
                  <a:lnTo>
                    <a:pt x="765" y="0"/>
                  </a:lnTo>
                  <a:lnTo>
                    <a:pt x="822" y="35"/>
                  </a:lnTo>
                  <a:lnTo>
                    <a:pt x="850" y="106"/>
                  </a:lnTo>
                  <a:lnTo>
                    <a:pt x="893" y="191"/>
                  </a:lnTo>
                  <a:lnTo>
                    <a:pt x="928" y="241"/>
                  </a:lnTo>
                  <a:lnTo>
                    <a:pt x="950" y="220"/>
                  </a:lnTo>
                  <a:lnTo>
                    <a:pt x="1027" y="163"/>
                  </a:lnTo>
                  <a:lnTo>
                    <a:pt x="1035" y="177"/>
                  </a:lnTo>
                  <a:lnTo>
                    <a:pt x="1091" y="269"/>
                  </a:lnTo>
                  <a:lnTo>
                    <a:pt x="1127" y="319"/>
                  </a:lnTo>
                  <a:lnTo>
                    <a:pt x="1169" y="354"/>
                  </a:lnTo>
                  <a:lnTo>
                    <a:pt x="1205" y="390"/>
                  </a:lnTo>
                  <a:lnTo>
                    <a:pt x="1261" y="404"/>
                  </a:lnTo>
                  <a:lnTo>
                    <a:pt x="1311" y="390"/>
                  </a:lnTo>
                  <a:lnTo>
                    <a:pt x="1339" y="390"/>
                  </a:lnTo>
                  <a:lnTo>
                    <a:pt x="1375" y="425"/>
                  </a:lnTo>
                  <a:lnTo>
                    <a:pt x="1403" y="447"/>
                  </a:lnTo>
                  <a:lnTo>
                    <a:pt x="1460" y="461"/>
                  </a:lnTo>
                  <a:lnTo>
                    <a:pt x="1488" y="475"/>
                  </a:lnTo>
                  <a:lnTo>
                    <a:pt x="1509" y="539"/>
                  </a:lnTo>
                  <a:lnTo>
                    <a:pt x="1516" y="652"/>
                  </a:lnTo>
                  <a:lnTo>
                    <a:pt x="1467" y="652"/>
                  </a:lnTo>
                  <a:lnTo>
                    <a:pt x="1453" y="645"/>
                  </a:lnTo>
                  <a:lnTo>
                    <a:pt x="1453" y="801"/>
                  </a:lnTo>
                  <a:lnTo>
                    <a:pt x="1396" y="921"/>
                  </a:lnTo>
                  <a:lnTo>
                    <a:pt x="1389" y="992"/>
                  </a:lnTo>
                  <a:lnTo>
                    <a:pt x="1311" y="1127"/>
                  </a:lnTo>
                  <a:lnTo>
                    <a:pt x="1268" y="1106"/>
                  </a:lnTo>
                  <a:lnTo>
                    <a:pt x="1183" y="1113"/>
                  </a:lnTo>
                  <a:lnTo>
                    <a:pt x="1190" y="1226"/>
                  </a:lnTo>
                  <a:lnTo>
                    <a:pt x="1105" y="1276"/>
                  </a:lnTo>
                  <a:lnTo>
                    <a:pt x="1077" y="1276"/>
                  </a:lnTo>
                  <a:lnTo>
                    <a:pt x="921" y="1375"/>
                  </a:lnTo>
                  <a:lnTo>
                    <a:pt x="900" y="1460"/>
                  </a:lnTo>
                  <a:lnTo>
                    <a:pt x="942" y="1566"/>
                  </a:lnTo>
                  <a:lnTo>
                    <a:pt x="893" y="1609"/>
                  </a:lnTo>
                  <a:lnTo>
                    <a:pt x="723" y="1609"/>
                  </a:lnTo>
                  <a:lnTo>
                    <a:pt x="687" y="1566"/>
                  </a:lnTo>
                  <a:lnTo>
                    <a:pt x="631" y="1552"/>
                  </a:lnTo>
                  <a:lnTo>
                    <a:pt x="631" y="1481"/>
                  </a:lnTo>
                  <a:lnTo>
                    <a:pt x="588" y="1417"/>
                  </a:lnTo>
                  <a:lnTo>
                    <a:pt x="539" y="1439"/>
                  </a:lnTo>
                  <a:lnTo>
                    <a:pt x="468" y="1552"/>
                  </a:lnTo>
                  <a:lnTo>
                    <a:pt x="439" y="1545"/>
                  </a:lnTo>
                  <a:lnTo>
                    <a:pt x="439" y="1481"/>
                  </a:lnTo>
                  <a:lnTo>
                    <a:pt x="425" y="1368"/>
                  </a:lnTo>
                  <a:lnTo>
                    <a:pt x="418" y="1169"/>
                  </a:lnTo>
                  <a:close/>
                </a:path>
              </a:pathLst>
            </a:custGeom>
            <a:solidFill>
              <a:srgbClr val="CCFF66"/>
            </a:solidFill>
            <a:ln w="9525">
              <a:solidFill>
                <a:schemeClr val="bg1"/>
              </a:solidFill>
              <a:round/>
              <a:headEnd/>
              <a:tailEnd/>
            </a:ln>
          </p:spPr>
          <p:txBody>
            <a:bodyPr/>
            <a:lstStyle/>
            <a:p>
              <a:pPr defTabSz="914012"/>
              <a:endParaRPr lang="en-GB">
                <a:solidFill>
                  <a:srgbClr val="000000"/>
                </a:solidFill>
              </a:endParaRPr>
            </a:p>
          </p:txBody>
        </p:sp>
        <p:sp>
          <p:nvSpPr>
            <p:cNvPr id="56" name="Freeform 12"/>
            <p:cNvSpPr>
              <a:spLocks/>
            </p:cNvSpPr>
            <p:nvPr/>
          </p:nvSpPr>
          <p:spPr bwMode="gray">
            <a:xfrm>
              <a:off x="3674393" y="1808460"/>
              <a:ext cx="1316038" cy="1209675"/>
            </a:xfrm>
            <a:custGeom>
              <a:avLst/>
              <a:gdLst>
                <a:gd name="T0" fmla="*/ 2147483647 w 971"/>
                <a:gd name="T1" fmla="*/ 2147483647 h 893"/>
                <a:gd name="T2" fmla="*/ 2147483647 w 971"/>
                <a:gd name="T3" fmla="*/ 2147483647 h 893"/>
                <a:gd name="T4" fmla="*/ 2147483647 w 971"/>
                <a:gd name="T5" fmla="*/ 2147483647 h 893"/>
                <a:gd name="T6" fmla="*/ 2147483647 w 971"/>
                <a:gd name="T7" fmla="*/ 2147483647 h 893"/>
                <a:gd name="T8" fmla="*/ 2147483647 w 971"/>
                <a:gd name="T9" fmla="*/ 2147483647 h 893"/>
                <a:gd name="T10" fmla="*/ 2147483647 w 971"/>
                <a:gd name="T11" fmla="*/ 2147483647 h 893"/>
                <a:gd name="T12" fmla="*/ 2147483647 w 971"/>
                <a:gd name="T13" fmla="*/ 2147483647 h 893"/>
                <a:gd name="T14" fmla="*/ 2147483647 w 971"/>
                <a:gd name="T15" fmla="*/ 2147483647 h 893"/>
                <a:gd name="T16" fmla="*/ 2147483647 w 971"/>
                <a:gd name="T17" fmla="*/ 2147483647 h 893"/>
                <a:gd name="T18" fmla="*/ 2147483647 w 971"/>
                <a:gd name="T19" fmla="*/ 2147483647 h 893"/>
                <a:gd name="T20" fmla="*/ 0 w 971"/>
                <a:gd name="T21" fmla="*/ 2147483647 h 893"/>
                <a:gd name="T22" fmla="*/ 2147483647 w 971"/>
                <a:gd name="T23" fmla="*/ 2147483647 h 893"/>
                <a:gd name="T24" fmla="*/ 2147483647 w 971"/>
                <a:gd name="T25" fmla="*/ 2147483647 h 893"/>
                <a:gd name="T26" fmla="*/ 2147483647 w 971"/>
                <a:gd name="T27" fmla="*/ 2147483647 h 893"/>
                <a:gd name="T28" fmla="*/ 2147483647 w 971"/>
                <a:gd name="T29" fmla="*/ 2147483647 h 893"/>
                <a:gd name="T30" fmla="*/ 2147483647 w 971"/>
                <a:gd name="T31" fmla="*/ 2147483647 h 893"/>
                <a:gd name="T32" fmla="*/ 2147483647 w 971"/>
                <a:gd name="T33" fmla="*/ 2147483647 h 893"/>
                <a:gd name="T34" fmla="*/ 2147483647 w 971"/>
                <a:gd name="T35" fmla="*/ 2147483647 h 893"/>
                <a:gd name="T36" fmla="*/ 2147483647 w 971"/>
                <a:gd name="T37" fmla="*/ 2147483647 h 893"/>
                <a:gd name="T38" fmla="*/ 2147483647 w 971"/>
                <a:gd name="T39" fmla="*/ 2147483647 h 893"/>
                <a:gd name="T40" fmla="*/ 2147483647 w 971"/>
                <a:gd name="T41" fmla="*/ 2147483647 h 893"/>
                <a:gd name="T42" fmla="*/ 2147483647 w 971"/>
                <a:gd name="T43" fmla="*/ 2147483647 h 893"/>
                <a:gd name="T44" fmla="*/ 2147483647 w 971"/>
                <a:gd name="T45" fmla="*/ 2147483647 h 893"/>
                <a:gd name="T46" fmla="*/ 2147483647 w 971"/>
                <a:gd name="T47" fmla="*/ 2147483647 h 893"/>
                <a:gd name="T48" fmla="*/ 2147483647 w 971"/>
                <a:gd name="T49" fmla="*/ 2147483647 h 893"/>
                <a:gd name="T50" fmla="*/ 2147483647 w 971"/>
                <a:gd name="T51" fmla="*/ 2147483647 h 893"/>
                <a:gd name="T52" fmla="*/ 2147483647 w 971"/>
                <a:gd name="T53" fmla="*/ 2147483647 h 893"/>
                <a:gd name="T54" fmla="*/ 2147483647 w 971"/>
                <a:gd name="T55" fmla="*/ 2147483647 h 893"/>
                <a:gd name="T56" fmla="*/ 2147483647 w 971"/>
                <a:gd name="T57" fmla="*/ 2147483647 h 893"/>
                <a:gd name="T58" fmla="*/ 2147483647 w 971"/>
                <a:gd name="T59" fmla="*/ 2147483647 h 893"/>
                <a:gd name="T60" fmla="*/ 2147483647 w 971"/>
                <a:gd name="T61" fmla="*/ 2147483647 h 893"/>
                <a:gd name="T62" fmla="*/ 2147483647 w 971"/>
                <a:gd name="T63" fmla="*/ 2147483647 h 893"/>
                <a:gd name="T64" fmla="*/ 2147483647 w 971"/>
                <a:gd name="T65" fmla="*/ 2147483647 h 893"/>
                <a:gd name="T66" fmla="*/ 2147483647 w 971"/>
                <a:gd name="T67" fmla="*/ 2147483647 h 893"/>
                <a:gd name="T68" fmla="*/ 2147483647 w 971"/>
                <a:gd name="T69" fmla="*/ 2147483647 h 893"/>
                <a:gd name="T70" fmla="*/ 2147483647 w 971"/>
                <a:gd name="T71" fmla="*/ 2147483647 h 893"/>
                <a:gd name="T72" fmla="*/ 2147483647 w 971"/>
                <a:gd name="T73" fmla="*/ 2147483647 h 893"/>
                <a:gd name="T74" fmla="*/ 2147483647 w 971"/>
                <a:gd name="T75" fmla="*/ 2147483647 h 893"/>
                <a:gd name="T76" fmla="*/ 2147483647 w 971"/>
                <a:gd name="T77" fmla="*/ 2147483647 h 89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71"/>
                <a:gd name="T118" fmla="*/ 0 h 893"/>
                <a:gd name="T119" fmla="*/ 971 w 971"/>
                <a:gd name="T120" fmla="*/ 893 h 89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71" h="893">
                  <a:moveTo>
                    <a:pt x="291" y="680"/>
                  </a:moveTo>
                  <a:lnTo>
                    <a:pt x="248" y="659"/>
                  </a:lnTo>
                  <a:lnTo>
                    <a:pt x="256" y="595"/>
                  </a:lnTo>
                  <a:lnTo>
                    <a:pt x="220" y="574"/>
                  </a:lnTo>
                  <a:lnTo>
                    <a:pt x="248" y="567"/>
                  </a:lnTo>
                  <a:lnTo>
                    <a:pt x="234" y="539"/>
                  </a:lnTo>
                  <a:lnTo>
                    <a:pt x="213" y="510"/>
                  </a:lnTo>
                  <a:lnTo>
                    <a:pt x="213" y="496"/>
                  </a:lnTo>
                  <a:lnTo>
                    <a:pt x="199" y="468"/>
                  </a:lnTo>
                  <a:lnTo>
                    <a:pt x="206" y="411"/>
                  </a:lnTo>
                  <a:lnTo>
                    <a:pt x="256" y="376"/>
                  </a:lnTo>
                  <a:lnTo>
                    <a:pt x="248" y="347"/>
                  </a:lnTo>
                  <a:lnTo>
                    <a:pt x="234" y="340"/>
                  </a:lnTo>
                  <a:lnTo>
                    <a:pt x="185" y="347"/>
                  </a:lnTo>
                  <a:lnTo>
                    <a:pt x="64" y="319"/>
                  </a:lnTo>
                  <a:lnTo>
                    <a:pt x="64" y="354"/>
                  </a:lnTo>
                  <a:lnTo>
                    <a:pt x="50" y="369"/>
                  </a:lnTo>
                  <a:lnTo>
                    <a:pt x="36" y="354"/>
                  </a:lnTo>
                  <a:lnTo>
                    <a:pt x="15" y="298"/>
                  </a:lnTo>
                  <a:lnTo>
                    <a:pt x="29" y="276"/>
                  </a:lnTo>
                  <a:lnTo>
                    <a:pt x="22" y="234"/>
                  </a:lnTo>
                  <a:lnTo>
                    <a:pt x="0" y="227"/>
                  </a:lnTo>
                  <a:lnTo>
                    <a:pt x="15" y="191"/>
                  </a:lnTo>
                  <a:lnTo>
                    <a:pt x="36" y="206"/>
                  </a:lnTo>
                  <a:lnTo>
                    <a:pt x="86" y="213"/>
                  </a:lnTo>
                  <a:lnTo>
                    <a:pt x="128" y="206"/>
                  </a:lnTo>
                  <a:lnTo>
                    <a:pt x="156" y="177"/>
                  </a:lnTo>
                  <a:lnTo>
                    <a:pt x="178" y="149"/>
                  </a:lnTo>
                  <a:lnTo>
                    <a:pt x="178" y="120"/>
                  </a:lnTo>
                  <a:lnTo>
                    <a:pt x="156" y="64"/>
                  </a:lnTo>
                  <a:lnTo>
                    <a:pt x="163" y="28"/>
                  </a:lnTo>
                  <a:lnTo>
                    <a:pt x="178" y="7"/>
                  </a:lnTo>
                  <a:lnTo>
                    <a:pt x="213" y="0"/>
                  </a:lnTo>
                  <a:lnTo>
                    <a:pt x="241" y="28"/>
                  </a:lnTo>
                  <a:lnTo>
                    <a:pt x="277" y="99"/>
                  </a:lnTo>
                  <a:lnTo>
                    <a:pt x="305" y="120"/>
                  </a:lnTo>
                  <a:lnTo>
                    <a:pt x="348" y="135"/>
                  </a:lnTo>
                  <a:lnTo>
                    <a:pt x="411" y="135"/>
                  </a:lnTo>
                  <a:lnTo>
                    <a:pt x="454" y="135"/>
                  </a:lnTo>
                  <a:lnTo>
                    <a:pt x="497" y="149"/>
                  </a:lnTo>
                  <a:lnTo>
                    <a:pt x="560" y="156"/>
                  </a:lnTo>
                  <a:lnTo>
                    <a:pt x="652" y="156"/>
                  </a:lnTo>
                  <a:lnTo>
                    <a:pt x="674" y="149"/>
                  </a:lnTo>
                  <a:lnTo>
                    <a:pt x="695" y="135"/>
                  </a:lnTo>
                  <a:lnTo>
                    <a:pt x="759" y="57"/>
                  </a:lnTo>
                  <a:lnTo>
                    <a:pt x="787" y="35"/>
                  </a:lnTo>
                  <a:lnTo>
                    <a:pt x="830" y="57"/>
                  </a:lnTo>
                  <a:lnTo>
                    <a:pt x="858" y="57"/>
                  </a:lnTo>
                  <a:lnTo>
                    <a:pt x="971" y="28"/>
                  </a:lnTo>
                  <a:lnTo>
                    <a:pt x="971" y="57"/>
                  </a:lnTo>
                  <a:lnTo>
                    <a:pt x="964" y="156"/>
                  </a:lnTo>
                  <a:lnTo>
                    <a:pt x="950" y="255"/>
                  </a:lnTo>
                  <a:lnTo>
                    <a:pt x="950" y="276"/>
                  </a:lnTo>
                  <a:lnTo>
                    <a:pt x="957" y="305"/>
                  </a:lnTo>
                  <a:lnTo>
                    <a:pt x="950" y="390"/>
                  </a:lnTo>
                  <a:lnTo>
                    <a:pt x="929" y="376"/>
                  </a:lnTo>
                  <a:lnTo>
                    <a:pt x="900" y="397"/>
                  </a:lnTo>
                  <a:lnTo>
                    <a:pt x="872" y="432"/>
                  </a:lnTo>
                  <a:lnTo>
                    <a:pt x="844" y="397"/>
                  </a:lnTo>
                  <a:lnTo>
                    <a:pt x="787" y="397"/>
                  </a:lnTo>
                  <a:lnTo>
                    <a:pt x="702" y="439"/>
                  </a:lnTo>
                  <a:lnTo>
                    <a:pt x="674" y="482"/>
                  </a:lnTo>
                  <a:lnTo>
                    <a:pt x="667" y="510"/>
                  </a:lnTo>
                  <a:lnTo>
                    <a:pt x="667" y="532"/>
                  </a:lnTo>
                  <a:lnTo>
                    <a:pt x="645" y="546"/>
                  </a:lnTo>
                  <a:lnTo>
                    <a:pt x="681" y="574"/>
                  </a:lnTo>
                  <a:lnTo>
                    <a:pt x="674" y="638"/>
                  </a:lnTo>
                  <a:lnTo>
                    <a:pt x="681" y="680"/>
                  </a:lnTo>
                  <a:lnTo>
                    <a:pt x="667" y="716"/>
                  </a:lnTo>
                  <a:lnTo>
                    <a:pt x="603" y="772"/>
                  </a:lnTo>
                  <a:lnTo>
                    <a:pt x="589" y="765"/>
                  </a:lnTo>
                  <a:lnTo>
                    <a:pt x="574" y="815"/>
                  </a:lnTo>
                  <a:lnTo>
                    <a:pt x="497" y="872"/>
                  </a:lnTo>
                  <a:lnTo>
                    <a:pt x="475" y="893"/>
                  </a:lnTo>
                  <a:lnTo>
                    <a:pt x="440" y="843"/>
                  </a:lnTo>
                  <a:lnTo>
                    <a:pt x="397" y="758"/>
                  </a:lnTo>
                  <a:lnTo>
                    <a:pt x="369" y="687"/>
                  </a:lnTo>
                  <a:lnTo>
                    <a:pt x="312" y="652"/>
                  </a:lnTo>
                  <a:lnTo>
                    <a:pt x="291" y="680"/>
                  </a:lnTo>
                  <a:close/>
                </a:path>
              </a:pathLst>
            </a:custGeom>
            <a:solidFill>
              <a:srgbClr val="009900"/>
            </a:solidFill>
            <a:ln w="9525">
              <a:solidFill>
                <a:schemeClr val="bg1"/>
              </a:solidFill>
              <a:round/>
              <a:headEnd/>
              <a:tailEnd/>
            </a:ln>
          </p:spPr>
          <p:txBody>
            <a:bodyPr/>
            <a:lstStyle/>
            <a:p>
              <a:pPr defTabSz="914012"/>
              <a:endParaRPr lang="en-GB">
                <a:solidFill>
                  <a:srgbClr val="000000"/>
                </a:solidFill>
              </a:endParaRPr>
            </a:p>
          </p:txBody>
        </p:sp>
        <p:sp>
          <p:nvSpPr>
            <p:cNvPr id="58" name="Freeform 22"/>
            <p:cNvSpPr>
              <a:spLocks/>
            </p:cNvSpPr>
            <p:nvPr/>
          </p:nvSpPr>
          <p:spPr bwMode="gray">
            <a:xfrm>
              <a:off x="3166393" y="1943397"/>
              <a:ext cx="960438" cy="1122363"/>
            </a:xfrm>
            <a:custGeom>
              <a:avLst/>
              <a:gdLst>
                <a:gd name="T0" fmla="*/ 0 w 709"/>
                <a:gd name="T1" fmla="*/ 2147483647 h 829"/>
                <a:gd name="T2" fmla="*/ 2147483647 w 709"/>
                <a:gd name="T3" fmla="*/ 2147483647 h 829"/>
                <a:gd name="T4" fmla="*/ 2147483647 w 709"/>
                <a:gd name="T5" fmla="*/ 2147483647 h 829"/>
                <a:gd name="T6" fmla="*/ 2147483647 w 709"/>
                <a:gd name="T7" fmla="*/ 2147483647 h 829"/>
                <a:gd name="T8" fmla="*/ 2147483647 w 709"/>
                <a:gd name="T9" fmla="*/ 2147483647 h 829"/>
                <a:gd name="T10" fmla="*/ 2147483647 w 709"/>
                <a:gd name="T11" fmla="*/ 2147483647 h 829"/>
                <a:gd name="T12" fmla="*/ 2147483647 w 709"/>
                <a:gd name="T13" fmla="*/ 2147483647 h 829"/>
                <a:gd name="T14" fmla="*/ 2147483647 w 709"/>
                <a:gd name="T15" fmla="*/ 2147483647 h 829"/>
                <a:gd name="T16" fmla="*/ 2147483647 w 709"/>
                <a:gd name="T17" fmla="*/ 2147483647 h 829"/>
                <a:gd name="T18" fmla="*/ 2147483647 w 709"/>
                <a:gd name="T19" fmla="*/ 2147483647 h 829"/>
                <a:gd name="T20" fmla="*/ 2147483647 w 709"/>
                <a:gd name="T21" fmla="*/ 2147483647 h 829"/>
                <a:gd name="T22" fmla="*/ 2147483647 w 709"/>
                <a:gd name="T23" fmla="*/ 2147483647 h 829"/>
                <a:gd name="T24" fmla="*/ 2147483647 w 709"/>
                <a:gd name="T25" fmla="*/ 2147483647 h 829"/>
                <a:gd name="T26" fmla="*/ 2147483647 w 709"/>
                <a:gd name="T27" fmla="*/ 2147483647 h 829"/>
                <a:gd name="T28" fmla="*/ 2147483647 w 709"/>
                <a:gd name="T29" fmla="*/ 2147483647 h 829"/>
                <a:gd name="T30" fmla="*/ 2147483647 w 709"/>
                <a:gd name="T31" fmla="*/ 2147483647 h 829"/>
                <a:gd name="T32" fmla="*/ 2147483647 w 709"/>
                <a:gd name="T33" fmla="*/ 2147483647 h 829"/>
                <a:gd name="T34" fmla="*/ 2147483647 w 709"/>
                <a:gd name="T35" fmla="*/ 2147483647 h 829"/>
                <a:gd name="T36" fmla="*/ 2147483647 w 709"/>
                <a:gd name="T37" fmla="*/ 2147483647 h 829"/>
                <a:gd name="T38" fmla="*/ 2147483647 w 709"/>
                <a:gd name="T39" fmla="*/ 2147483647 h 829"/>
                <a:gd name="T40" fmla="*/ 2147483647 w 709"/>
                <a:gd name="T41" fmla="*/ 2147483647 h 829"/>
                <a:gd name="T42" fmla="*/ 2147483647 w 709"/>
                <a:gd name="T43" fmla="*/ 2147483647 h 829"/>
                <a:gd name="T44" fmla="*/ 2147483647 w 709"/>
                <a:gd name="T45" fmla="*/ 2147483647 h 829"/>
                <a:gd name="T46" fmla="*/ 2147483647 w 709"/>
                <a:gd name="T47" fmla="*/ 2147483647 h 829"/>
                <a:gd name="T48" fmla="*/ 2147483647 w 709"/>
                <a:gd name="T49" fmla="*/ 2147483647 h 829"/>
                <a:gd name="T50" fmla="*/ 2147483647 w 709"/>
                <a:gd name="T51" fmla="*/ 2147483647 h 829"/>
                <a:gd name="T52" fmla="*/ 2147483647 w 709"/>
                <a:gd name="T53" fmla="*/ 2147483647 h 829"/>
                <a:gd name="T54" fmla="*/ 2147483647 w 709"/>
                <a:gd name="T55" fmla="*/ 2147483647 h 829"/>
                <a:gd name="T56" fmla="*/ 2147483647 w 709"/>
                <a:gd name="T57" fmla="*/ 2147483647 h 829"/>
                <a:gd name="T58" fmla="*/ 2147483647 w 709"/>
                <a:gd name="T59" fmla="*/ 2147483647 h 829"/>
                <a:gd name="T60" fmla="*/ 2147483647 w 709"/>
                <a:gd name="T61" fmla="*/ 2147483647 h 829"/>
                <a:gd name="T62" fmla="*/ 2147483647 w 709"/>
                <a:gd name="T63" fmla="*/ 2147483647 h 82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09"/>
                <a:gd name="T97" fmla="*/ 0 h 829"/>
                <a:gd name="T98" fmla="*/ 709 w 709"/>
                <a:gd name="T99" fmla="*/ 829 h 82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09" h="829">
                  <a:moveTo>
                    <a:pt x="0" y="645"/>
                  </a:moveTo>
                  <a:lnTo>
                    <a:pt x="0" y="596"/>
                  </a:lnTo>
                  <a:lnTo>
                    <a:pt x="42" y="581"/>
                  </a:lnTo>
                  <a:lnTo>
                    <a:pt x="71" y="539"/>
                  </a:lnTo>
                  <a:lnTo>
                    <a:pt x="64" y="482"/>
                  </a:lnTo>
                  <a:lnTo>
                    <a:pt x="120" y="418"/>
                  </a:lnTo>
                  <a:lnTo>
                    <a:pt x="198" y="425"/>
                  </a:lnTo>
                  <a:lnTo>
                    <a:pt x="234" y="376"/>
                  </a:lnTo>
                  <a:lnTo>
                    <a:pt x="212" y="362"/>
                  </a:lnTo>
                  <a:lnTo>
                    <a:pt x="227" y="291"/>
                  </a:lnTo>
                  <a:lnTo>
                    <a:pt x="198" y="255"/>
                  </a:lnTo>
                  <a:lnTo>
                    <a:pt x="191" y="177"/>
                  </a:lnTo>
                  <a:lnTo>
                    <a:pt x="205" y="64"/>
                  </a:lnTo>
                  <a:lnTo>
                    <a:pt x="227" y="21"/>
                  </a:lnTo>
                  <a:lnTo>
                    <a:pt x="241" y="14"/>
                  </a:lnTo>
                  <a:lnTo>
                    <a:pt x="269" y="21"/>
                  </a:lnTo>
                  <a:lnTo>
                    <a:pt x="340" y="0"/>
                  </a:lnTo>
                  <a:lnTo>
                    <a:pt x="354" y="57"/>
                  </a:lnTo>
                  <a:lnTo>
                    <a:pt x="375" y="85"/>
                  </a:lnTo>
                  <a:lnTo>
                    <a:pt x="390" y="92"/>
                  </a:lnTo>
                  <a:lnTo>
                    <a:pt x="375" y="128"/>
                  </a:lnTo>
                  <a:lnTo>
                    <a:pt x="397" y="135"/>
                  </a:lnTo>
                  <a:lnTo>
                    <a:pt x="404" y="177"/>
                  </a:lnTo>
                  <a:lnTo>
                    <a:pt x="390" y="199"/>
                  </a:lnTo>
                  <a:lnTo>
                    <a:pt x="411" y="255"/>
                  </a:lnTo>
                  <a:lnTo>
                    <a:pt x="425" y="270"/>
                  </a:lnTo>
                  <a:lnTo>
                    <a:pt x="439" y="255"/>
                  </a:lnTo>
                  <a:lnTo>
                    <a:pt x="439" y="220"/>
                  </a:lnTo>
                  <a:lnTo>
                    <a:pt x="560" y="248"/>
                  </a:lnTo>
                  <a:lnTo>
                    <a:pt x="609" y="241"/>
                  </a:lnTo>
                  <a:lnTo>
                    <a:pt x="623" y="248"/>
                  </a:lnTo>
                  <a:lnTo>
                    <a:pt x="631" y="277"/>
                  </a:lnTo>
                  <a:lnTo>
                    <a:pt x="581" y="312"/>
                  </a:lnTo>
                  <a:lnTo>
                    <a:pt x="574" y="369"/>
                  </a:lnTo>
                  <a:lnTo>
                    <a:pt x="588" y="397"/>
                  </a:lnTo>
                  <a:lnTo>
                    <a:pt x="588" y="411"/>
                  </a:lnTo>
                  <a:lnTo>
                    <a:pt x="609" y="440"/>
                  </a:lnTo>
                  <a:lnTo>
                    <a:pt x="623" y="468"/>
                  </a:lnTo>
                  <a:lnTo>
                    <a:pt x="595" y="475"/>
                  </a:lnTo>
                  <a:lnTo>
                    <a:pt x="631" y="496"/>
                  </a:lnTo>
                  <a:lnTo>
                    <a:pt x="623" y="560"/>
                  </a:lnTo>
                  <a:lnTo>
                    <a:pt x="666" y="581"/>
                  </a:lnTo>
                  <a:lnTo>
                    <a:pt x="666" y="610"/>
                  </a:lnTo>
                  <a:lnTo>
                    <a:pt x="638" y="610"/>
                  </a:lnTo>
                  <a:lnTo>
                    <a:pt x="645" y="624"/>
                  </a:lnTo>
                  <a:lnTo>
                    <a:pt x="709" y="681"/>
                  </a:lnTo>
                  <a:lnTo>
                    <a:pt x="709" y="766"/>
                  </a:lnTo>
                  <a:lnTo>
                    <a:pt x="694" y="787"/>
                  </a:lnTo>
                  <a:lnTo>
                    <a:pt x="623" y="709"/>
                  </a:lnTo>
                  <a:lnTo>
                    <a:pt x="595" y="730"/>
                  </a:lnTo>
                  <a:lnTo>
                    <a:pt x="553" y="723"/>
                  </a:lnTo>
                  <a:lnTo>
                    <a:pt x="475" y="808"/>
                  </a:lnTo>
                  <a:lnTo>
                    <a:pt x="461" y="794"/>
                  </a:lnTo>
                  <a:lnTo>
                    <a:pt x="439" y="815"/>
                  </a:lnTo>
                  <a:lnTo>
                    <a:pt x="397" y="815"/>
                  </a:lnTo>
                  <a:lnTo>
                    <a:pt x="361" y="829"/>
                  </a:lnTo>
                  <a:lnTo>
                    <a:pt x="305" y="787"/>
                  </a:lnTo>
                  <a:lnTo>
                    <a:pt x="312" y="737"/>
                  </a:lnTo>
                  <a:lnTo>
                    <a:pt x="262" y="695"/>
                  </a:lnTo>
                  <a:lnTo>
                    <a:pt x="248" y="695"/>
                  </a:lnTo>
                  <a:lnTo>
                    <a:pt x="227" y="688"/>
                  </a:lnTo>
                  <a:lnTo>
                    <a:pt x="163" y="709"/>
                  </a:lnTo>
                  <a:lnTo>
                    <a:pt x="106" y="688"/>
                  </a:lnTo>
                  <a:lnTo>
                    <a:pt x="28" y="659"/>
                  </a:lnTo>
                  <a:lnTo>
                    <a:pt x="0" y="645"/>
                  </a:lnTo>
                  <a:close/>
                </a:path>
              </a:pathLst>
            </a:custGeom>
            <a:solidFill>
              <a:srgbClr val="009900"/>
            </a:solidFill>
            <a:ln w="9525">
              <a:solidFill>
                <a:schemeClr val="bg1"/>
              </a:solidFill>
              <a:round/>
              <a:headEnd/>
              <a:tailEnd/>
            </a:ln>
          </p:spPr>
          <p:txBody>
            <a:bodyPr/>
            <a:lstStyle/>
            <a:p>
              <a:pPr defTabSz="914012"/>
              <a:endParaRPr lang="en-GB">
                <a:solidFill>
                  <a:srgbClr val="000000"/>
                </a:solidFill>
              </a:endParaRPr>
            </a:p>
          </p:txBody>
        </p:sp>
        <p:sp>
          <p:nvSpPr>
            <p:cNvPr id="60" name="Freeform 34"/>
            <p:cNvSpPr>
              <a:spLocks/>
            </p:cNvSpPr>
            <p:nvPr/>
          </p:nvSpPr>
          <p:spPr bwMode="gray">
            <a:xfrm>
              <a:off x="2483768" y="1617960"/>
              <a:ext cx="633413" cy="1333500"/>
            </a:xfrm>
            <a:custGeom>
              <a:avLst/>
              <a:gdLst>
                <a:gd name="T0" fmla="*/ 2147483647 w 467"/>
                <a:gd name="T1" fmla="*/ 2147483647 h 985"/>
                <a:gd name="T2" fmla="*/ 0 w 467"/>
                <a:gd name="T3" fmla="*/ 2147483647 h 985"/>
                <a:gd name="T4" fmla="*/ 2147483647 w 467"/>
                <a:gd name="T5" fmla="*/ 2147483647 h 985"/>
                <a:gd name="T6" fmla="*/ 2147483647 w 467"/>
                <a:gd name="T7" fmla="*/ 2147483647 h 985"/>
                <a:gd name="T8" fmla="*/ 2147483647 w 467"/>
                <a:gd name="T9" fmla="*/ 2147483647 h 985"/>
                <a:gd name="T10" fmla="*/ 2147483647 w 467"/>
                <a:gd name="T11" fmla="*/ 2147483647 h 985"/>
                <a:gd name="T12" fmla="*/ 2147483647 w 467"/>
                <a:gd name="T13" fmla="*/ 2147483647 h 985"/>
                <a:gd name="T14" fmla="*/ 2147483647 w 467"/>
                <a:gd name="T15" fmla="*/ 2147483647 h 985"/>
                <a:gd name="T16" fmla="*/ 2147483647 w 467"/>
                <a:gd name="T17" fmla="*/ 2147483647 h 985"/>
                <a:gd name="T18" fmla="*/ 2147483647 w 467"/>
                <a:gd name="T19" fmla="*/ 2147483647 h 985"/>
                <a:gd name="T20" fmla="*/ 2147483647 w 467"/>
                <a:gd name="T21" fmla="*/ 2147483647 h 985"/>
                <a:gd name="T22" fmla="*/ 2147483647 w 467"/>
                <a:gd name="T23" fmla="*/ 2147483647 h 985"/>
                <a:gd name="T24" fmla="*/ 2147483647 w 467"/>
                <a:gd name="T25" fmla="*/ 2147483647 h 985"/>
                <a:gd name="T26" fmla="*/ 2147483647 w 467"/>
                <a:gd name="T27" fmla="*/ 2147483647 h 985"/>
                <a:gd name="T28" fmla="*/ 2147483647 w 467"/>
                <a:gd name="T29" fmla="*/ 2147483647 h 985"/>
                <a:gd name="T30" fmla="*/ 2147483647 w 467"/>
                <a:gd name="T31" fmla="*/ 2147483647 h 985"/>
                <a:gd name="T32" fmla="*/ 2147483647 w 467"/>
                <a:gd name="T33" fmla="*/ 2147483647 h 985"/>
                <a:gd name="T34" fmla="*/ 2147483647 w 467"/>
                <a:gd name="T35" fmla="*/ 0 h 985"/>
                <a:gd name="T36" fmla="*/ 2147483647 w 467"/>
                <a:gd name="T37" fmla="*/ 0 h 985"/>
                <a:gd name="T38" fmla="*/ 2147483647 w 467"/>
                <a:gd name="T39" fmla="*/ 2147483647 h 985"/>
                <a:gd name="T40" fmla="*/ 2147483647 w 467"/>
                <a:gd name="T41" fmla="*/ 2147483647 h 985"/>
                <a:gd name="T42" fmla="*/ 2147483647 w 467"/>
                <a:gd name="T43" fmla="*/ 2147483647 h 985"/>
                <a:gd name="T44" fmla="*/ 2147483647 w 467"/>
                <a:gd name="T45" fmla="*/ 2147483647 h 985"/>
                <a:gd name="T46" fmla="*/ 2147483647 w 467"/>
                <a:gd name="T47" fmla="*/ 2147483647 h 985"/>
                <a:gd name="T48" fmla="*/ 2147483647 w 467"/>
                <a:gd name="T49" fmla="*/ 2147483647 h 985"/>
                <a:gd name="T50" fmla="*/ 2147483647 w 467"/>
                <a:gd name="T51" fmla="*/ 2147483647 h 985"/>
                <a:gd name="T52" fmla="*/ 2147483647 w 467"/>
                <a:gd name="T53" fmla="*/ 2147483647 h 985"/>
                <a:gd name="T54" fmla="*/ 2147483647 w 467"/>
                <a:gd name="T55" fmla="*/ 2147483647 h 985"/>
                <a:gd name="T56" fmla="*/ 2147483647 w 467"/>
                <a:gd name="T57" fmla="*/ 2147483647 h 985"/>
                <a:gd name="T58" fmla="*/ 2147483647 w 467"/>
                <a:gd name="T59" fmla="*/ 2147483647 h 985"/>
                <a:gd name="T60" fmla="*/ 2147483647 w 467"/>
                <a:gd name="T61" fmla="*/ 2147483647 h 985"/>
                <a:gd name="T62" fmla="*/ 2147483647 w 467"/>
                <a:gd name="T63" fmla="*/ 2147483647 h 985"/>
                <a:gd name="T64" fmla="*/ 2147483647 w 467"/>
                <a:gd name="T65" fmla="*/ 2147483647 h 985"/>
                <a:gd name="T66" fmla="*/ 2147483647 w 467"/>
                <a:gd name="T67" fmla="*/ 2147483647 h 98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7"/>
                <a:gd name="T103" fmla="*/ 0 h 985"/>
                <a:gd name="T104" fmla="*/ 467 w 467"/>
                <a:gd name="T105" fmla="*/ 985 h 98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7" h="985">
                  <a:moveTo>
                    <a:pt x="127" y="985"/>
                  </a:moveTo>
                  <a:lnTo>
                    <a:pt x="92" y="978"/>
                  </a:lnTo>
                  <a:lnTo>
                    <a:pt x="85" y="985"/>
                  </a:lnTo>
                  <a:lnTo>
                    <a:pt x="0" y="950"/>
                  </a:lnTo>
                  <a:lnTo>
                    <a:pt x="42" y="914"/>
                  </a:lnTo>
                  <a:lnTo>
                    <a:pt x="78" y="886"/>
                  </a:lnTo>
                  <a:lnTo>
                    <a:pt x="78" y="865"/>
                  </a:lnTo>
                  <a:lnTo>
                    <a:pt x="92" y="787"/>
                  </a:lnTo>
                  <a:lnTo>
                    <a:pt x="106" y="780"/>
                  </a:lnTo>
                  <a:lnTo>
                    <a:pt x="106" y="759"/>
                  </a:lnTo>
                  <a:lnTo>
                    <a:pt x="85" y="716"/>
                  </a:lnTo>
                  <a:lnTo>
                    <a:pt x="113" y="681"/>
                  </a:lnTo>
                  <a:lnTo>
                    <a:pt x="113" y="666"/>
                  </a:lnTo>
                  <a:lnTo>
                    <a:pt x="71" y="666"/>
                  </a:lnTo>
                  <a:lnTo>
                    <a:pt x="71" y="624"/>
                  </a:lnTo>
                  <a:lnTo>
                    <a:pt x="85" y="567"/>
                  </a:lnTo>
                  <a:lnTo>
                    <a:pt x="56" y="546"/>
                  </a:lnTo>
                  <a:lnTo>
                    <a:pt x="64" y="496"/>
                  </a:lnTo>
                  <a:lnTo>
                    <a:pt x="64" y="461"/>
                  </a:lnTo>
                  <a:lnTo>
                    <a:pt x="56" y="440"/>
                  </a:lnTo>
                  <a:lnTo>
                    <a:pt x="64" y="397"/>
                  </a:lnTo>
                  <a:lnTo>
                    <a:pt x="134" y="369"/>
                  </a:lnTo>
                  <a:lnTo>
                    <a:pt x="184" y="326"/>
                  </a:lnTo>
                  <a:lnTo>
                    <a:pt x="205" y="284"/>
                  </a:lnTo>
                  <a:lnTo>
                    <a:pt x="241" y="248"/>
                  </a:lnTo>
                  <a:lnTo>
                    <a:pt x="227" y="220"/>
                  </a:lnTo>
                  <a:lnTo>
                    <a:pt x="241" y="206"/>
                  </a:lnTo>
                  <a:lnTo>
                    <a:pt x="283" y="156"/>
                  </a:lnTo>
                  <a:lnTo>
                    <a:pt x="283" y="135"/>
                  </a:lnTo>
                  <a:lnTo>
                    <a:pt x="297" y="78"/>
                  </a:lnTo>
                  <a:lnTo>
                    <a:pt x="312" y="29"/>
                  </a:lnTo>
                  <a:lnTo>
                    <a:pt x="319" y="14"/>
                  </a:lnTo>
                  <a:lnTo>
                    <a:pt x="326" y="14"/>
                  </a:lnTo>
                  <a:lnTo>
                    <a:pt x="333" y="7"/>
                  </a:lnTo>
                  <a:lnTo>
                    <a:pt x="347" y="0"/>
                  </a:lnTo>
                  <a:lnTo>
                    <a:pt x="368" y="0"/>
                  </a:lnTo>
                  <a:lnTo>
                    <a:pt x="375" y="0"/>
                  </a:lnTo>
                  <a:lnTo>
                    <a:pt x="390" y="0"/>
                  </a:lnTo>
                  <a:lnTo>
                    <a:pt x="397" y="0"/>
                  </a:lnTo>
                  <a:lnTo>
                    <a:pt x="397" y="78"/>
                  </a:lnTo>
                  <a:lnTo>
                    <a:pt x="375" y="114"/>
                  </a:lnTo>
                  <a:lnTo>
                    <a:pt x="354" y="149"/>
                  </a:lnTo>
                  <a:lnTo>
                    <a:pt x="397" y="170"/>
                  </a:lnTo>
                  <a:lnTo>
                    <a:pt x="404" y="192"/>
                  </a:lnTo>
                  <a:lnTo>
                    <a:pt x="361" y="241"/>
                  </a:lnTo>
                  <a:lnTo>
                    <a:pt x="375" y="298"/>
                  </a:lnTo>
                  <a:lnTo>
                    <a:pt x="361" y="298"/>
                  </a:lnTo>
                  <a:lnTo>
                    <a:pt x="375" y="312"/>
                  </a:lnTo>
                  <a:lnTo>
                    <a:pt x="390" y="326"/>
                  </a:lnTo>
                  <a:lnTo>
                    <a:pt x="397" y="390"/>
                  </a:lnTo>
                  <a:lnTo>
                    <a:pt x="418" y="418"/>
                  </a:lnTo>
                  <a:lnTo>
                    <a:pt x="439" y="418"/>
                  </a:lnTo>
                  <a:lnTo>
                    <a:pt x="446" y="447"/>
                  </a:lnTo>
                  <a:lnTo>
                    <a:pt x="425" y="511"/>
                  </a:lnTo>
                  <a:lnTo>
                    <a:pt x="404" y="525"/>
                  </a:lnTo>
                  <a:lnTo>
                    <a:pt x="375" y="560"/>
                  </a:lnTo>
                  <a:lnTo>
                    <a:pt x="347" y="581"/>
                  </a:lnTo>
                  <a:lnTo>
                    <a:pt x="340" y="603"/>
                  </a:lnTo>
                  <a:lnTo>
                    <a:pt x="368" y="638"/>
                  </a:lnTo>
                  <a:lnTo>
                    <a:pt x="390" y="723"/>
                  </a:lnTo>
                  <a:lnTo>
                    <a:pt x="404" y="773"/>
                  </a:lnTo>
                  <a:lnTo>
                    <a:pt x="411" y="844"/>
                  </a:lnTo>
                  <a:lnTo>
                    <a:pt x="432" y="907"/>
                  </a:lnTo>
                  <a:lnTo>
                    <a:pt x="467" y="922"/>
                  </a:lnTo>
                  <a:lnTo>
                    <a:pt x="439" y="957"/>
                  </a:lnTo>
                  <a:lnTo>
                    <a:pt x="340" y="893"/>
                  </a:lnTo>
                  <a:lnTo>
                    <a:pt x="241" y="886"/>
                  </a:lnTo>
                  <a:lnTo>
                    <a:pt x="198" y="914"/>
                  </a:lnTo>
                  <a:lnTo>
                    <a:pt x="127" y="985"/>
                  </a:lnTo>
                  <a:close/>
                </a:path>
              </a:pathLst>
            </a:custGeom>
            <a:solidFill>
              <a:srgbClr val="009900"/>
            </a:solidFill>
            <a:ln w="9525">
              <a:solidFill>
                <a:schemeClr val="bg1"/>
              </a:solidFill>
              <a:round/>
              <a:headEnd/>
              <a:tailEnd/>
            </a:ln>
          </p:spPr>
          <p:txBody>
            <a:bodyPr/>
            <a:lstStyle/>
            <a:p>
              <a:pPr defTabSz="914109">
                <a:defRPr/>
              </a:pPr>
              <a:endParaRPr lang="en-GB" sz="2000">
                <a:solidFill>
                  <a:prstClr val="black"/>
                </a:solidFill>
                <a:cs typeface="Arial" pitchFamily="34" charset="0"/>
              </a:endParaRPr>
            </a:p>
          </p:txBody>
        </p:sp>
        <p:sp>
          <p:nvSpPr>
            <p:cNvPr id="61" name="Freeform 35"/>
            <p:cNvSpPr>
              <a:spLocks/>
            </p:cNvSpPr>
            <p:nvPr/>
          </p:nvSpPr>
          <p:spPr bwMode="gray">
            <a:xfrm>
              <a:off x="2945731" y="1608435"/>
              <a:ext cx="700088" cy="1257300"/>
            </a:xfrm>
            <a:custGeom>
              <a:avLst/>
              <a:gdLst>
                <a:gd name="T0" fmla="*/ 2147483647 w 517"/>
                <a:gd name="T1" fmla="*/ 2147483647 h 929"/>
                <a:gd name="T2" fmla="*/ 2147483647 w 517"/>
                <a:gd name="T3" fmla="*/ 2147483647 h 929"/>
                <a:gd name="T4" fmla="*/ 2147483647 w 517"/>
                <a:gd name="T5" fmla="*/ 2147483647 h 929"/>
                <a:gd name="T6" fmla="*/ 2147483647 w 517"/>
                <a:gd name="T7" fmla="*/ 2147483647 h 929"/>
                <a:gd name="T8" fmla="*/ 2147483647 w 517"/>
                <a:gd name="T9" fmla="*/ 2147483647 h 929"/>
                <a:gd name="T10" fmla="*/ 2147483647 w 517"/>
                <a:gd name="T11" fmla="*/ 2147483647 h 929"/>
                <a:gd name="T12" fmla="*/ 2147483647 w 517"/>
                <a:gd name="T13" fmla="*/ 2147483647 h 929"/>
                <a:gd name="T14" fmla="*/ 2147483647 w 517"/>
                <a:gd name="T15" fmla="*/ 2147483647 h 929"/>
                <a:gd name="T16" fmla="*/ 2147483647 w 517"/>
                <a:gd name="T17" fmla="*/ 2147483647 h 929"/>
                <a:gd name="T18" fmla="*/ 2147483647 w 517"/>
                <a:gd name="T19" fmla="*/ 2147483647 h 929"/>
                <a:gd name="T20" fmla="*/ 2147483647 w 517"/>
                <a:gd name="T21" fmla="*/ 2147483647 h 929"/>
                <a:gd name="T22" fmla="*/ 2147483647 w 517"/>
                <a:gd name="T23" fmla="*/ 2147483647 h 929"/>
                <a:gd name="T24" fmla="*/ 2147483647 w 517"/>
                <a:gd name="T25" fmla="*/ 2147483647 h 929"/>
                <a:gd name="T26" fmla="*/ 2147483647 w 517"/>
                <a:gd name="T27" fmla="*/ 2147483647 h 929"/>
                <a:gd name="T28" fmla="*/ 2147483647 w 517"/>
                <a:gd name="T29" fmla="*/ 2147483647 h 929"/>
                <a:gd name="T30" fmla="*/ 2147483647 w 517"/>
                <a:gd name="T31" fmla="*/ 2147483647 h 929"/>
                <a:gd name="T32" fmla="*/ 2147483647 w 517"/>
                <a:gd name="T33" fmla="*/ 2147483647 h 929"/>
                <a:gd name="T34" fmla="*/ 2147483647 w 517"/>
                <a:gd name="T35" fmla="*/ 2147483647 h 929"/>
                <a:gd name="T36" fmla="*/ 2147483647 w 517"/>
                <a:gd name="T37" fmla="*/ 2147483647 h 929"/>
                <a:gd name="T38" fmla="*/ 2147483647 w 517"/>
                <a:gd name="T39" fmla="*/ 2147483647 h 929"/>
                <a:gd name="T40" fmla="*/ 2147483647 w 517"/>
                <a:gd name="T41" fmla="*/ 2147483647 h 929"/>
                <a:gd name="T42" fmla="*/ 2147483647 w 517"/>
                <a:gd name="T43" fmla="*/ 2147483647 h 929"/>
                <a:gd name="T44" fmla="*/ 2147483647 w 517"/>
                <a:gd name="T45" fmla="*/ 2147483647 h 929"/>
                <a:gd name="T46" fmla="*/ 2147483647 w 517"/>
                <a:gd name="T47" fmla="*/ 2147483647 h 929"/>
                <a:gd name="T48" fmla="*/ 2147483647 w 517"/>
                <a:gd name="T49" fmla="*/ 2147483647 h 929"/>
                <a:gd name="T50" fmla="*/ 2147483647 w 517"/>
                <a:gd name="T51" fmla="*/ 2147483647 h 929"/>
                <a:gd name="T52" fmla="*/ 2147483647 w 517"/>
                <a:gd name="T53" fmla="*/ 2147483647 h 929"/>
                <a:gd name="T54" fmla="*/ 2147483647 w 517"/>
                <a:gd name="T55" fmla="*/ 2147483647 h 929"/>
                <a:gd name="T56" fmla="*/ 2147483647 w 517"/>
                <a:gd name="T57" fmla="*/ 2147483647 h 929"/>
                <a:gd name="T58" fmla="*/ 2147483647 w 517"/>
                <a:gd name="T59" fmla="*/ 2147483647 h 929"/>
                <a:gd name="T60" fmla="*/ 2147483647 w 517"/>
                <a:gd name="T61" fmla="*/ 2147483647 h 929"/>
                <a:gd name="T62" fmla="*/ 2147483647 w 517"/>
                <a:gd name="T63" fmla="*/ 2147483647 h 929"/>
                <a:gd name="T64" fmla="*/ 2147483647 w 517"/>
                <a:gd name="T65" fmla="*/ 2147483647 h 929"/>
                <a:gd name="T66" fmla="*/ 2147483647 w 517"/>
                <a:gd name="T67" fmla="*/ 2147483647 h 929"/>
                <a:gd name="T68" fmla="*/ 2147483647 w 517"/>
                <a:gd name="T69" fmla="*/ 2147483647 h 929"/>
                <a:gd name="T70" fmla="*/ 2147483647 w 517"/>
                <a:gd name="T71" fmla="*/ 2147483647 h 9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7"/>
                <a:gd name="T109" fmla="*/ 0 h 929"/>
                <a:gd name="T110" fmla="*/ 517 w 517"/>
                <a:gd name="T111" fmla="*/ 929 h 9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7" h="929">
                  <a:moveTo>
                    <a:pt x="127" y="929"/>
                  </a:moveTo>
                  <a:lnTo>
                    <a:pt x="92" y="914"/>
                  </a:lnTo>
                  <a:lnTo>
                    <a:pt x="71" y="851"/>
                  </a:lnTo>
                  <a:lnTo>
                    <a:pt x="64" y="780"/>
                  </a:lnTo>
                  <a:lnTo>
                    <a:pt x="50" y="730"/>
                  </a:lnTo>
                  <a:lnTo>
                    <a:pt x="28" y="645"/>
                  </a:lnTo>
                  <a:lnTo>
                    <a:pt x="0" y="610"/>
                  </a:lnTo>
                  <a:lnTo>
                    <a:pt x="7" y="588"/>
                  </a:lnTo>
                  <a:lnTo>
                    <a:pt x="35" y="567"/>
                  </a:lnTo>
                  <a:lnTo>
                    <a:pt x="64" y="532"/>
                  </a:lnTo>
                  <a:lnTo>
                    <a:pt x="85" y="518"/>
                  </a:lnTo>
                  <a:lnTo>
                    <a:pt x="106" y="454"/>
                  </a:lnTo>
                  <a:lnTo>
                    <a:pt x="99" y="425"/>
                  </a:lnTo>
                  <a:lnTo>
                    <a:pt x="78" y="425"/>
                  </a:lnTo>
                  <a:lnTo>
                    <a:pt x="57" y="397"/>
                  </a:lnTo>
                  <a:lnTo>
                    <a:pt x="50" y="333"/>
                  </a:lnTo>
                  <a:lnTo>
                    <a:pt x="35" y="319"/>
                  </a:lnTo>
                  <a:lnTo>
                    <a:pt x="21" y="305"/>
                  </a:lnTo>
                  <a:lnTo>
                    <a:pt x="35" y="305"/>
                  </a:lnTo>
                  <a:lnTo>
                    <a:pt x="21" y="248"/>
                  </a:lnTo>
                  <a:lnTo>
                    <a:pt x="64" y="199"/>
                  </a:lnTo>
                  <a:lnTo>
                    <a:pt x="57" y="177"/>
                  </a:lnTo>
                  <a:lnTo>
                    <a:pt x="14" y="156"/>
                  </a:lnTo>
                  <a:lnTo>
                    <a:pt x="35" y="121"/>
                  </a:lnTo>
                  <a:lnTo>
                    <a:pt x="57" y="85"/>
                  </a:lnTo>
                  <a:lnTo>
                    <a:pt x="57" y="7"/>
                  </a:lnTo>
                  <a:lnTo>
                    <a:pt x="71" y="14"/>
                  </a:lnTo>
                  <a:lnTo>
                    <a:pt x="85" y="14"/>
                  </a:lnTo>
                  <a:lnTo>
                    <a:pt x="120" y="21"/>
                  </a:lnTo>
                  <a:lnTo>
                    <a:pt x="135" y="28"/>
                  </a:lnTo>
                  <a:lnTo>
                    <a:pt x="142" y="28"/>
                  </a:lnTo>
                  <a:lnTo>
                    <a:pt x="149" y="36"/>
                  </a:lnTo>
                  <a:lnTo>
                    <a:pt x="170" y="0"/>
                  </a:lnTo>
                  <a:lnTo>
                    <a:pt x="177" y="14"/>
                  </a:lnTo>
                  <a:lnTo>
                    <a:pt x="191" y="7"/>
                  </a:lnTo>
                  <a:lnTo>
                    <a:pt x="205" y="14"/>
                  </a:lnTo>
                  <a:lnTo>
                    <a:pt x="198" y="43"/>
                  </a:lnTo>
                  <a:lnTo>
                    <a:pt x="255" y="78"/>
                  </a:lnTo>
                  <a:lnTo>
                    <a:pt x="319" y="121"/>
                  </a:lnTo>
                  <a:lnTo>
                    <a:pt x="283" y="114"/>
                  </a:lnTo>
                  <a:lnTo>
                    <a:pt x="276" y="121"/>
                  </a:lnTo>
                  <a:lnTo>
                    <a:pt x="305" y="135"/>
                  </a:lnTo>
                  <a:lnTo>
                    <a:pt x="347" y="142"/>
                  </a:lnTo>
                  <a:lnTo>
                    <a:pt x="375" y="135"/>
                  </a:lnTo>
                  <a:lnTo>
                    <a:pt x="411" y="121"/>
                  </a:lnTo>
                  <a:lnTo>
                    <a:pt x="439" y="99"/>
                  </a:lnTo>
                  <a:lnTo>
                    <a:pt x="461" y="92"/>
                  </a:lnTo>
                  <a:lnTo>
                    <a:pt x="475" y="92"/>
                  </a:lnTo>
                  <a:lnTo>
                    <a:pt x="496" y="99"/>
                  </a:lnTo>
                  <a:lnTo>
                    <a:pt x="510" y="114"/>
                  </a:lnTo>
                  <a:lnTo>
                    <a:pt x="517" y="121"/>
                  </a:lnTo>
                  <a:lnTo>
                    <a:pt x="517" y="128"/>
                  </a:lnTo>
                  <a:lnTo>
                    <a:pt x="517" y="156"/>
                  </a:lnTo>
                  <a:lnTo>
                    <a:pt x="517" y="177"/>
                  </a:lnTo>
                  <a:lnTo>
                    <a:pt x="510" y="191"/>
                  </a:lnTo>
                  <a:lnTo>
                    <a:pt x="503" y="248"/>
                  </a:lnTo>
                  <a:lnTo>
                    <a:pt x="432" y="269"/>
                  </a:lnTo>
                  <a:lnTo>
                    <a:pt x="404" y="262"/>
                  </a:lnTo>
                  <a:lnTo>
                    <a:pt x="390" y="269"/>
                  </a:lnTo>
                  <a:lnTo>
                    <a:pt x="368" y="312"/>
                  </a:lnTo>
                  <a:lnTo>
                    <a:pt x="354" y="425"/>
                  </a:lnTo>
                  <a:lnTo>
                    <a:pt x="361" y="503"/>
                  </a:lnTo>
                  <a:lnTo>
                    <a:pt x="390" y="539"/>
                  </a:lnTo>
                  <a:lnTo>
                    <a:pt x="375" y="610"/>
                  </a:lnTo>
                  <a:lnTo>
                    <a:pt x="397" y="624"/>
                  </a:lnTo>
                  <a:lnTo>
                    <a:pt x="361" y="673"/>
                  </a:lnTo>
                  <a:lnTo>
                    <a:pt x="283" y="666"/>
                  </a:lnTo>
                  <a:lnTo>
                    <a:pt x="227" y="730"/>
                  </a:lnTo>
                  <a:lnTo>
                    <a:pt x="234" y="787"/>
                  </a:lnTo>
                  <a:lnTo>
                    <a:pt x="205" y="829"/>
                  </a:lnTo>
                  <a:lnTo>
                    <a:pt x="163" y="844"/>
                  </a:lnTo>
                  <a:lnTo>
                    <a:pt x="163" y="893"/>
                  </a:lnTo>
                  <a:lnTo>
                    <a:pt x="127" y="929"/>
                  </a:lnTo>
                  <a:close/>
                </a:path>
              </a:pathLst>
            </a:custGeom>
            <a:solidFill>
              <a:srgbClr val="009900"/>
            </a:solidFill>
            <a:ln w="9525">
              <a:solidFill>
                <a:schemeClr val="bg1"/>
              </a:solidFill>
              <a:round/>
              <a:headEnd/>
              <a:tailEnd/>
            </a:ln>
          </p:spPr>
          <p:txBody>
            <a:bodyPr/>
            <a:lstStyle/>
            <a:p>
              <a:pPr defTabSz="914012"/>
              <a:endParaRPr lang="en-GB">
                <a:solidFill>
                  <a:srgbClr val="000000"/>
                </a:solidFill>
              </a:endParaRPr>
            </a:p>
          </p:txBody>
        </p:sp>
        <p:sp>
          <p:nvSpPr>
            <p:cNvPr id="44" name="TextBox 43"/>
            <p:cNvSpPr txBox="1"/>
            <p:nvPr/>
          </p:nvSpPr>
          <p:spPr>
            <a:xfrm>
              <a:off x="3968386" y="3438313"/>
              <a:ext cx="732870"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BROMLEY</a:t>
              </a:r>
              <a:endParaRPr lang="en-GB" sz="900" b="1" dirty="0">
                <a:cs typeface="Arial" pitchFamily="34" charset="0"/>
              </a:endParaRPr>
            </a:p>
          </p:txBody>
        </p:sp>
        <p:sp>
          <p:nvSpPr>
            <p:cNvPr id="47" name="TextBox 46"/>
            <p:cNvSpPr txBox="1"/>
            <p:nvPr/>
          </p:nvSpPr>
          <p:spPr>
            <a:xfrm>
              <a:off x="5085555" y="2498439"/>
              <a:ext cx="732870"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BEXLEY</a:t>
              </a:r>
              <a:endParaRPr lang="en-GB" sz="900" b="1" dirty="0">
                <a:cs typeface="Arial" pitchFamily="34" charset="0"/>
              </a:endParaRPr>
            </a:p>
          </p:txBody>
        </p:sp>
        <p:sp>
          <p:nvSpPr>
            <p:cNvPr id="49" name="TextBox 48"/>
            <p:cNvSpPr txBox="1"/>
            <p:nvPr/>
          </p:nvSpPr>
          <p:spPr>
            <a:xfrm>
              <a:off x="3419872" y="2325538"/>
              <a:ext cx="732870" cy="230804"/>
            </a:xfrm>
            <a:prstGeom prst="rect">
              <a:avLst/>
            </a:prstGeom>
            <a:solidFill>
              <a:srgbClr val="009900"/>
            </a:solidFill>
          </p:spPr>
          <p:txBody>
            <a:bodyPr wrap="square" lIns="35988" tIns="45706" rIns="35988" bIns="45706" rtlCol="0">
              <a:spAutoFit/>
            </a:bodyPr>
            <a:lstStyle/>
            <a:p>
              <a:pPr defTabSz="914012"/>
              <a:r>
                <a:rPr lang="en-GB" sz="900" b="1" dirty="0" smtClean="0">
                  <a:cs typeface="Arial" pitchFamily="34" charset="0"/>
                </a:rPr>
                <a:t>LEWISHAM</a:t>
              </a:r>
              <a:endParaRPr lang="en-GB" sz="900" b="1" dirty="0">
                <a:cs typeface="Arial" pitchFamily="34" charset="0"/>
              </a:endParaRPr>
            </a:p>
          </p:txBody>
        </p:sp>
        <p:sp>
          <p:nvSpPr>
            <p:cNvPr id="51" name="TextBox 50"/>
            <p:cNvSpPr txBox="1"/>
            <p:nvPr/>
          </p:nvSpPr>
          <p:spPr>
            <a:xfrm>
              <a:off x="2483119" y="2275809"/>
              <a:ext cx="732870"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LAMBETH</a:t>
              </a:r>
              <a:endParaRPr lang="en-GB" sz="900" b="1" dirty="0">
                <a:cs typeface="Arial" pitchFamily="34" charset="0"/>
              </a:endParaRPr>
            </a:p>
          </p:txBody>
        </p:sp>
        <p:sp>
          <p:nvSpPr>
            <p:cNvPr id="52" name="TextBox 51"/>
            <p:cNvSpPr txBox="1"/>
            <p:nvPr/>
          </p:nvSpPr>
          <p:spPr>
            <a:xfrm>
              <a:off x="2987824" y="1916832"/>
              <a:ext cx="732870"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SOUTHWARK</a:t>
              </a:r>
              <a:endParaRPr lang="en-GB" sz="900" b="1" dirty="0">
                <a:cs typeface="Arial" pitchFamily="34" charset="0"/>
              </a:endParaRPr>
            </a:p>
          </p:txBody>
        </p:sp>
        <p:sp>
          <p:nvSpPr>
            <p:cNvPr id="48" name="TextBox 47"/>
            <p:cNvSpPr txBox="1"/>
            <p:nvPr/>
          </p:nvSpPr>
          <p:spPr>
            <a:xfrm>
              <a:off x="4055154" y="2394009"/>
              <a:ext cx="732870"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GREENWICH</a:t>
              </a:r>
              <a:endParaRPr lang="en-GB" sz="900" b="1" dirty="0">
                <a:cs typeface="Arial" pitchFamily="34" charset="0"/>
              </a:endParaRPr>
            </a:p>
          </p:txBody>
        </p:sp>
      </p:grpSp>
      <p:grpSp>
        <p:nvGrpSpPr>
          <p:cNvPr id="95" name="Group 94"/>
          <p:cNvGrpSpPr/>
          <p:nvPr/>
        </p:nvGrpSpPr>
        <p:grpSpPr>
          <a:xfrm>
            <a:off x="7279768" y="8048"/>
            <a:ext cx="1304593" cy="744032"/>
            <a:chOff x="7279768" y="8048"/>
            <a:chExt cx="1304593" cy="744032"/>
          </a:xfrm>
        </p:grpSpPr>
        <p:sp>
          <p:nvSpPr>
            <p:cNvPr id="96" name="Rectangle 95"/>
            <p:cNvSpPr/>
            <p:nvPr/>
          </p:nvSpPr>
          <p:spPr>
            <a:xfrm>
              <a:off x="7452320" y="181784"/>
              <a:ext cx="987771" cy="230832"/>
            </a:xfrm>
            <a:prstGeom prst="rect">
              <a:avLst/>
            </a:prstGeom>
          </p:spPr>
          <p:txBody>
            <a:bodyPr wrap="none">
              <a:spAutoFit/>
            </a:bodyPr>
            <a:lstStyle/>
            <a:p>
              <a:r>
                <a:rPr lang="en-GB" sz="900" b="1" dirty="0" smtClean="0"/>
                <a:t>High deprivation</a:t>
              </a:r>
              <a:endParaRPr lang="en-GB" sz="900" b="1" dirty="0"/>
            </a:p>
          </p:txBody>
        </p:sp>
        <p:sp>
          <p:nvSpPr>
            <p:cNvPr id="97" name="Rectangle 96"/>
            <p:cNvSpPr/>
            <p:nvPr/>
          </p:nvSpPr>
          <p:spPr>
            <a:xfrm>
              <a:off x="7452320" y="355568"/>
              <a:ext cx="966931" cy="230832"/>
            </a:xfrm>
            <a:prstGeom prst="rect">
              <a:avLst/>
            </a:prstGeom>
          </p:spPr>
          <p:txBody>
            <a:bodyPr wrap="none">
              <a:spAutoFit/>
            </a:bodyPr>
            <a:lstStyle/>
            <a:p>
              <a:r>
                <a:rPr lang="en-GB" sz="900" b="1" dirty="0" smtClean="0"/>
                <a:t>Low deprivation</a:t>
              </a:r>
              <a:endParaRPr lang="en-GB" sz="900" b="1" dirty="0"/>
            </a:p>
          </p:txBody>
        </p:sp>
        <p:sp>
          <p:nvSpPr>
            <p:cNvPr id="98" name="Rectangle 97"/>
            <p:cNvSpPr/>
            <p:nvPr/>
          </p:nvSpPr>
          <p:spPr>
            <a:xfrm>
              <a:off x="7280872" y="243200"/>
              <a:ext cx="144016" cy="108000"/>
            </a:xfrm>
            <a:prstGeom prst="rect">
              <a:avLst/>
            </a:prstGeom>
            <a:solidFill>
              <a:srgbClr val="009900"/>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99" name="Rectangle 98"/>
            <p:cNvSpPr/>
            <p:nvPr/>
          </p:nvSpPr>
          <p:spPr>
            <a:xfrm>
              <a:off x="7280872" y="416984"/>
              <a:ext cx="144016" cy="108000"/>
            </a:xfrm>
            <a:prstGeom prst="rect">
              <a:avLst/>
            </a:prstGeom>
            <a:solidFill>
              <a:srgbClr val="33CC33"/>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100" name="Rectangle 99"/>
            <p:cNvSpPr/>
            <p:nvPr/>
          </p:nvSpPr>
          <p:spPr>
            <a:xfrm>
              <a:off x="7452320" y="8048"/>
              <a:ext cx="1132041" cy="230832"/>
            </a:xfrm>
            <a:prstGeom prst="rect">
              <a:avLst/>
            </a:prstGeom>
          </p:spPr>
          <p:txBody>
            <a:bodyPr wrap="none">
              <a:spAutoFit/>
            </a:bodyPr>
            <a:lstStyle/>
            <a:p>
              <a:r>
                <a:rPr lang="en-GB" sz="900" b="1" dirty="0" smtClean="0"/>
                <a:t>Highest deprivation</a:t>
              </a:r>
              <a:endParaRPr lang="en-GB" sz="900" b="1" dirty="0"/>
            </a:p>
          </p:txBody>
        </p:sp>
        <p:sp>
          <p:nvSpPr>
            <p:cNvPr id="101" name="Rectangle 100"/>
            <p:cNvSpPr/>
            <p:nvPr/>
          </p:nvSpPr>
          <p:spPr>
            <a:xfrm>
              <a:off x="7280872" y="69464"/>
              <a:ext cx="144016" cy="108000"/>
            </a:xfrm>
            <a:prstGeom prst="rect">
              <a:avLst/>
            </a:prstGeom>
            <a:solidFill>
              <a:srgbClr val="006600"/>
            </a:solidFill>
            <a:ln w="9525">
              <a:solidFill>
                <a:schemeClr val="bg1"/>
              </a:solidFill>
              <a:round/>
              <a:headEnd/>
              <a:tailEnd/>
            </a:ln>
          </p:spPr>
          <p:txBody>
            <a:bodyPr/>
            <a:lstStyle/>
            <a:p>
              <a:pPr defTabSz="914109"/>
              <a:endParaRPr lang="en-GB" sz="1600" dirty="0">
                <a:solidFill>
                  <a:prstClr val="black"/>
                </a:solidFill>
                <a:cs typeface="Arial" pitchFamily="34" charset="0"/>
              </a:endParaRPr>
            </a:p>
          </p:txBody>
        </p:sp>
        <p:sp>
          <p:nvSpPr>
            <p:cNvPr id="102" name="Rectangle 101"/>
            <p:cNvSpPr/>
            <p:nvPr/>
          </p:nvSpPr>
          <p:spPr>
            <a:xfrm>
              <a:off x="7279768" y="576072"/>
              <a:ext cx="144016" cy="108000"/>
            </a:xfrm>
            <a:prstGeom prst="rect">
              <a:avLst/>
            </a:prstGeom>
            <a:solidFill>
              <a:srgbClr val="CCFF66"/>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103" name="Rectangle 102"/>
            <p:cNvSpPr/>
            <p:nvPr/>
          </p:nvSpPr>
          <p:spPr>
            <a:xfrm>
              <a:off x="7443176" y="521248"/>
              <a:ext cx="1111202" cy="230832"/>
            </a:xfrm>
            <a:prstGeom prst="rect">
              <a:avLst/>
            </a:prstGeom>
          </p:spPr>
          <p:txBody>
            <a:bodyPr wrap="none">
              <a:spAutoFit/>
            </a:bodyPr>
            <a:lstStyle/>
            <a:p>
              <a:r>
                <a:rPr lang="en-GB" sz="900" b="1" dirty="0" smtClean="0"/>
                <a:t>Lowest deprivation</a:t>
              </a:r>
              <a:endParaRPr lang="en-GB" sz="900" b="1" dirty="0"/>
            </a:p>
          </p:txBody>
        </p:sp>
      </p:grpSp>
      <p:graphicFrame>
        <p:nvGraphicFramePr>
          <p:cNvPr id="41" name="Table 40"/>
          <p:cNvGraphicFramePr>
            <a:graphicFrameLocks noGrp="1"/>
          </p:cNvGraphicFramePr>
          <p:nvPr/>
        </p:nvGraphicFramePr>
        <p:xfrm>
          <a:off x="323527" y="3429000"/>
          <a:ext cx="5976665" cy="3024337"/>
        </p:xfrm>
        <a:graphic>
          <a:graphicData uri="http://schemas.openxmlformats.org/drawingml/2006/table">
            <a:tbl>
              <a:tblPr/>
              <a:tblGrid>
                <a:gridCol w="1454031"/>
                <a:gridCol w="738483"/>
                <a:gridCol w="738483"/>
                <a:gridCol w="922612"/>
                <a:gridCol w="923267"/>
                <a:gridCol w="1199789"/>
              </a:tblGrid>
              <a:tr h="604867">
                <a:tc>
                  <a:txBody>
                    <a:bodyPr/>
                    <a:lstStyle/>
                    <a:p>
                      <a:pPr algn="l">
                        <a:lnSpc>
                          <a:spcPct val="115000"/>
                        </a:lnSpc>
                        <a:spcAft>
                          <a:spcPts val="0"/>
                        </a:spcAft>
                      </a:pPr>
                      <a:r>
                        <a:rPr lang="en-GB" sz="1100">
                          <a:latin typeface="Calibri"/>
                          <a:ea typeface="Calibri"/>
                          <a:cs typeface="Times New Roman"/>
                        </a:rPr>
                        <a:t>       Percentage           </a:t>
                      </a:r>
                    </a:p>
                    <a:p>
                      <a:pPr algn="l">
                        <a:lnSpc>
                          <a:spcPct val="115000"/>
                        </a:lnSpc>
                        <a:spcAft>
                          <a:spcPts val="0"/>
                        </a:spcAft>
                      </a:pPr>
                      <a:r>
                        <a:rPr lang="en-GB" sz="1100">
                          <a:latin typeface="Calibri"/>
                          <a:ea typeface="Calibri"/>
                          <a:cs typeface="Times New Roman"/>
                        </a:rPr>
                        <a:t>                       and (No.)</a:t>
                      </a:r>
                    </a:p>
                    <a:p>
                      <a:pPr algn="l">
                        <a:lnSpc>
                          <a:spcPct val="115000"/>
                        </a:lnSpc>
                        <a:spcAft>
                          <a:spcPts val="0"/>
                        </a:spcAft>
                      </a:pPr>
                      <a:r>
                        <a:rPr lang="en-GB" sz="1100">
                          <a:latin typeface="Calibri"/>
                          <a:ea typeface="Calibri"/>
                          <a:cs typeface="Times New Roman"/>
                        </a:rPr>
                        <a:t>              PCT </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ctr">
                        <a:lnSpc>
                          <a:spcPct val="115000"/>
                        </a:lnSpc>
                        <a:spcAft>
                          <a:spcPts val="0"/>
                        </a:spcAft>
                      </a:pPr>
                      <a:r>
                        <a:rPr lang="en-GB" sz="1100">
                          <a:latin typeface="Calibri"/>
                          <a:ea typeface="Calibri"/>
                          <a:cs typeface="Times New Roman"/>
                        </a:rPr>
                        <a:t>Higher Achieving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Achieving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a:latin typeface="Calibri"/>
                          <a:ea typeface="Calibri"/>
                          <a:cs typeface="Times New Roman"/>
                        </a:rPr>
                        <a:t>Approaching review</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Review Identified</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PCO Average 2010 </a:t>
                      </a:r>
                    </a:p>
                    <a:p>
                      <a:pPr algn="ctr">
                        <a:lnSpc>
                          <a:spcPct val="115000"/>
                        </a:lnSpc>
                        <a:spcAft>
                          <a:spcPts val="0"/>
                        </a:spcAft>
                      </a:pPr>
                      <a:r>
                        <a:rPr lang="en-GB" sz="1100">
                          <a:latin typeface="Calibri"/>
                          <a:ea typeface="Calibri"/>
                          <a:cs typeface="Times New Roman"/>
                        </a:rPr>
                        <a:t>IMD score</a:t>
                      </a:r>
                      <a:r>
                        <a:rPr lang="en-GB" sz="1100" baseline="30000">
                          <a:latin typeface="Calibri"/>
                          <a:ea typeface="Calibri"/>
                          <a:cs typeface="Times New Roman"/>
                        </a:rPr>
                        <a:t>1</a:t>
                      </a:r>
                      <a:endParaRPr lang="en-GB" sz="1100">
                        <a:latin typeface="Calibri"/>
                        <a:ea typeface="Calibri"/>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403245">
                <a:tc>
                  <a:txBody>
                    <a:bodyPr/>
                    <a:lstStyle/>
                    <a:p>
                      <a:pPr algn="l">
                        <a:lnSpc>
                          <a:spcPct val="115000"/>
                        </a:lnSpc>
                        <a:spcAft>
                          <a:spcPts val="0"/>
                        </a:spcAft>
                      </a:pPr>
                      <a:r>
                        <a:rPr lang="en-GB" sz="1100">
                          <a:latin typeface="Calibri"/>
                          <a:ea typeface="Calibri"/>
                          <a:cs typeface="Times New Roman"/>
                        </a:rPr>
                        <a:t>Greenwich</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13.33 (6)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62.22 (28)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17.78 (8)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6.67 (3)</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31.94</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3245">
                <a:tc>
                  <a:txBody>
                    <a:bodyPr/>
                    <a:lstStyle/>
                    <a:p>
                      <a:pPr algn="l">
                        <a:lnSpc>
                          <a:spcPct val="115000"/>
                        </a:lnSpc>
                        <a:spcAft>
                          <a:spcPts val="0"/>
                        </a:spcAft>
                      </a:pPr>
                      <a:r>
                        <a:rPr lang="en-GB" sz="1100">
                          <a:latin typeface="Calibri"/>
                          <a:ea typeface="Calibri"/>
                          <a:cs typeface="Times New Roman"/>
                        </a:rPr>
                        <a:t>Lambeth</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1.96 (1)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47.06 (24)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37.25 (19)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13.73 (7)</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31.24</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3245">
                <a:tc>
                  <a:txBody>
                    <a:bodyPr/>
                    <a:lstStyle/>
                    <a:p>
                      <a:pPr algn="l">
                        <a:lnSpc>
                          <a:spcPct val="115000"/>
                        </a:lnSpc>
                        <a:spcAft>
                          <a:spcPts val="0"/>
                        </a:spcAft>
                      </a:pPr>
                      <a:r>
                        <a:rPr lang="en-GB" sz="1100">
                          <a:latin typeface="Calibri"/>
                          <a:ea typeface="Calibri"/>
                          <a:cs typeface="Times New Roman"/>
                        </a:rPr>
                        <a:t>Lewisham</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2.27 (1)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47.73 (21)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34.09 (15)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15.91 (7)</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30.97</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3245">
                <a:tc>
                  <a:txBody>
                    <a:bodyPr/>
                    <a:lstStyle/>
                    <a:p>
                      <a:pPr algn="l">
                        <a:lnSpc>
                          <a:spcPct val="115000"/>
                        </a:lnSpc>
                        <a:spcAft>
                          <a:spcPts val="0"/>
                        </a:spcAft>
                      </a:pPr>
                      <a:r>
                        <a:rPr lang="en-GB" sz="1100">
                          <a:latin typeface="Calibri"/>
                          <a:ea typeface="Calibri"/>
                          <a:cs typeface="Times New Roman"/>
                        </a:rPr>
                        <a:t>Southwark</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0 (0)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48.94 (23)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31.91 (15)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19.15 (9)</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29.73</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3245">
                <a:tc>
                  <a:txBody>
                    <a:bodyPr/>
                    <a:lstStyle/>
                    <a:p>
                      <a:pPr algn="l">
                        <a:lnSpc>
                          <a:spcPct val="115000"/>
                        </a:lnSpc>
                        <a:spcAft>
                          <a:spcPts val="0"/>
                        </a:spcAft>
                      </a:pPr>
                      <a:r>
                        <a:rPr lang="en-GB" sz="1100">
                          <a:latin typeface="Calibri"/>
                          <a:ea typeface="Calibri"/>
                          <a:cs typeface="Times New Roman"/>
                        </a:rPr>
                        <a:t>Bexley</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7.14 (2)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60.71 (17)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25 (7)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7.14 (2)</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16.71</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3245">
                <a:tc>
                  <a:txBody>
                    <a:bodyPr/>
                    <a:lstStyle/>
                    <a:p>
                      <a:pPr algn="l">
                        <a:lnSpc>
                          <a:spcPct val="115000"/>
                        </a:lnSpc>
                        <a:spcAft>
                          <a:spcPts val="0"/>
                        </a:spcAft>
                      </a:pPr>
                      <a:r>
                        <a:rPr lang="en-GB" sz="1100">
                          <a:latin typeface="Calibri"/>
                          <a:ea typeface="Calibri"/>
                          <a:cs typeface="Times New Roman"/>
                        </a:rPr>
                        <a:t>Bromley</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12.5 (6)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60.42 (29)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20.83 (10)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6.25 (3)</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a:latin typeface="Calibri"/>
                          <a:ea typeface="Calibri"/>
                          <a:cs typeface="Times New Roman"/>
                        </a:rPr>
                        <a:t>14.95</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31" name="TextBox 30"/>
          <p:cNvSpPr txBox="1"/>
          <p:nvPr/>
        </p:nvSpPr>
        <p:spPr>
          <a:xfrm>
            <a:off x="323528" y="692696"/>
            <a:ext cx="5184576" cy="2662267"/>
          </a:xfrm>
          <a:prstGeom prst="rect">
            <a:avLst/>
          </a:prstGeom>
          <a:noFill/>
        </p:spPr>
        <p:txBody>
          <a:bodyPr wrap="square" rtlCol="0">
            <a:spAutoFit/>
          </a:bodyPr>
          <a:lstStyle/>
          <a:p>
            <a:r>
              <a:rPr lang="en-GB" sz="1600" u="sng" dirty="0" smtClean="0">
                <a:latin typeface="Arial" pitchFamily="34" charset="0"/>
                <a:cs typeface="Arial" pitchFamily="34" charset="0"/>
              </a:rPr>
              <a:t>Headlines</a:t>
            </a:r>
          </a:p>
          <a:p>
            <a:endParaRPr lang="en-GB" sz="800" u="sng" dirty="0" smtClean="0"/>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This is the Cluster with the third highest level of deprivation in London</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There is no correlation between practice achievement and the index of deprivation</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There is no correlation between achievement and the total number of principled GPs or list size</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Taking a snapshot of three standards there is a weak correlation between deprivation and practice achievement for childhood immunisations, and identifying patients with diabetes and no correlation with A&amp;E attendances</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Practices in more deprived areas are not more likely to be failing</a:t>
            </a:r>
          </a:p>
        </p:txBody>
      </p:sp>
    </p:spTree>
    <p:extLst>
      <p:ext uri="{BB962C8B-B14F-4D97-AF65-F5344CB8AC3E}">
        <p14:creationId xmlns:mc="http://schemas.openxmlformats.org/markup-compatibility/2006" xmlns:mv="urn:schemas-microsoft-com:mac:vml" xmlns="" xmlns:p14="http://schemas.microsoft.com/office/powerpoint/2010/main" val="3740304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p:cNvSpPr txBox="1">
            <a:spLocks noChangeArrowheads="1"/>
          </p:cNvSpPr>
          <p:nvPr>
            <p:custDataLst>
              <p:tags r:id="rId2"/>
            </p:custDataLst>
          </p:nvPr>
        </p:nvSpPr>
        <p:spPr bwMode="gray">
          <a:xfrm>
            <a:off x="171994" y="107969"/>
            <a:ext cx="8792494" cy="5386041"/>
          </a:xfrm>
          <a:prstGeom prst="rect">
            <a:avLst/>
          </a:prstGeom>
          <a:noFill/>
          <a:ln w="12700" algn="ctr">
            <a:noFill/>
            <a:round/>
            <a:headEnd/>
            <a:tailEnd/>
          </a:ln>
          <a:effectLst/>
        </p:spPr>
        <p:txBody>
          <a:bodyPr vert="horz" wrap="square" lIns="91392" tIns="45696" rIns="91392" bIns="45696" numCol="1" anchor="t" anchorCtr="0" compatLnSpc="1">
            <a:prstTxWarp prst="textNoShape">
              <a:avLst/>
            </a:prstTxWarp>
            <a:spAutoFit/>
          </a:bodyPr>
          <a:lstStyle/>
          <a:p>
            <a:pPr defTabSz="914109" fontAlgn="base">
              <a:spcBef>
                <a:spcPct val="0"/>
              </a:spcBef>
              <a:spcAft>
                <a:spcPct val="0"/>
              </a:spcAft>
              <a:defRPr/>
            </a:pPr>
            <a:r>
              <a:rPr lang="en-GB" sz="2000" b="1" dirty="0" smtClean="0">
                <a:solidFill>
                  <a:srgbClr val="333399"/>
                </a:solidFill>
                <a:latin typeface="Arial" pitchFamily="34" charset="0"/>
                <a:cs typeface="Arial" pitchFamily="34" charset="0"/>
              </a:rPr>
              <a:t>North West London: achievement</a:t>
            </a: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p:txBody>
      </p:sp>
      <p:sp>
        <p:nvSpPr>
          <p:cNvPr id="14" name="Slide Number Placeholder 3"/>
          <p:cNvSpPr txBox="1">
            <a:spLocks/>
          </p:cNvSpPr>
          <p:nvPr/>
        </p:nvSpPr>
        <p:spPr>
          <a:xfrm>
            <a:off x="8814855" y="6553919"/>
            <a:ext cx="316894" cy="288032"/>
          </a:xfrm>
          <a:prstGeom prst="rect">
            <a:avLst/>
          </a:prstGeom>
        </p:spPr>
        <p:txBody>
          <a:bodyPr lIns="91411" tIns="45706" rIns="91411" bIns="45706"/>
          <a:lstStyle/>
          <a:p>
            <a:pPr algn="ctr" defTabSz="914109">
              <a:defRPr/>
            </a:pPr>
            <a:fld id="{9B0B4C53-38A4-4057-B81B-5A444869955D}" type="slidenum">
              <a:rPr lang="en-US" sz="900" kern="0" smtClean="0">
                <a:solidFill>
                  <a:sysClr val="windowText" lastClr="000000"/>
                </a:solidFill>
                <a:latin typeface="Arial" pitchFamily="34" charset="0"/>
                <a:cs typeface="Arial" pitchFamily="34" charset="0"/>
              </a:rPr>
              <a:pPr algn="ctr" defTabSz="914109">
                <a:defRPr/>
              </a:pPr>
              <a:t>10</a:t>
            </a:fld>
            <a:r>
              <a:rPr lang="en-US" sz="900" kern="0" dirty="0" smtClean="0">
                <a:solidFill>
                  <a:sysClr val="windowText" lastClr="000000"/>
                </a:solidFill>
                <a:latin typeface="Arial" pitchFamily="34" charset="0"/>
                <a:cs typeface="Arial" pitchFamily="34" charset="0"/>
              </a:rPr>
              <a:t> </a:t>
            </a:r>
          </a:p>
        </p:txBody>
      </p:sp>
      <p:grpSp>
        <p:nvGrpSpPr>
          <p:cNvPr id="2" name="Group 117"/>
          <p:cNvGrpSpPr/>
          <p:nvPr/>
        </p:nvGrpSpPr>
        <p:grpSpPr>
          <a:xfrm>
            <a:off x="5004048" y="332656"/>
            <a:ext cx="3595781" cy="3160871"/>
            <a:chOff x="2650333" y="1745057"/>
            <a:chExt cx="3595781" cy="3160871"/>
          </a:xfrm>
        </p:grpSpPr>
        <p:sp>
          <p:nvSpPr>
            <p:cNvPr id="64" name="Freeform 63"/>
            <p:cNvSpPr>
              <a:spLocks/>
            </p:cNvSpPr>
            <p:nvPr/>
          </p:nvSpPr>
          <p:spPr bwMode="gray">
            <a:xfrm>
              <a:off x="4250865" y="2480862"/>
              <a:ext cx="1129787" cy="1107767"/>
            </a:xfrm>
            <a:custGeom>
              <a:avLst/>
              <a:gdLst>
                <a:gd name="T0" fmla="*/ 2147483647 w 886"/>
                <a:gd name="T1" fmla="*/ 2147483647 h 801"/>
                <a:gd name="T2" fmla="*/ 2147483647 w 886"/>
                <a:gd name="T3" fmla="*/ 2147483647 h 801"/>
                <a:gd name="T4" fmla="*/ 2147483647 w 886"/>
                <a:gd name="T5" fmla="*/ 2147483647 h 801"/>
                <a:gd name="T6" fmla="*/ 2147483647 w 886"/>
                <a:gd name="T7" fmla="*/ 2147483647 h 801"/>
                <a:gd name="T8" fmla="*/ 2147483647 w 886"/>
                <a:gd name="T9" fmla="*/ 2147483647 h 801"/>
                <a:gd name="T10" fmla="*/ 2147483647 w 886"/>
                <a:gd name="T11" fmla="*/ 2147483647 h 801"/>
                <a:gd name="T12" fmla="*/ 2147483647 w 886"/>
                <a:gd name="T13" fmla="*/ 2147483647 h 801"/>
                <a:gd name="T14" fmla="*/ 2147483647 w 886"/>
                <a:gd name="T15" fmla="*/ 2147483647 h 801"/>
                <a:gd name="T16" fmla="*/ 2147483647 w 886"/>
                <a:gd name="T17" fmla="*/ 2147483647 h 801"/>
                <a:gd name="T18" fmla="*/ 2147483647 w 886"/>
                <a:gd name="T19" fmla="*/ 2147483647 h 801"/>
                <a:gd name="T20" fmla="*/ 2147483647 w 886"/>
                <a:gd name="T21" fmla="*/ 2147483647 h 801"/>
                <a:gd name="T22" fmla="*/ 2147483647 w 886"/>
                <a:gd name="T23" fmla="*/ 2147483647 h 801"/>
                <a:gd name="T24" fmla="*/ 2147483647 w 886"/>
                <a:gd name="T25" fmla="*/ 2147483647 h 801"/>
                <a:gd name="T26" fmla="*/ 2147483647 w 886"/>
                <a:gd name="T27" fmla="*/ 2147483647 h 801"/>
                <a:gd name="T28" fmla="*/ 2147483647 w 886"/>
                <a:gd name="T29" fmla="*/ 2147483647 h 801"/>
                <a:gd name="T30" fmla="*/ 2147483647 w 886"/>
                <a:gd name="T31" fmla="*/ 2147483647 h 801"/>
                <a:gd name="T32" fmla="*/ 2147483647 w 886"/>
                <a:gd name="T33" fmla="*/ 2147483647 h 801"/>
                <a:gd name="T34" fmla="*/ 2147483647 w 886"/>
                <a:gd name="T35" fmla="*/ 2147483647 h 801"/>
                <a:gd name="T36" fmla="*/ 2147483647 w 886"/>
                <a:gd name="T37" fmla="*/ 2147483647 h 801"/>
                <a:gd name="T38" fmla="*/ 2147483647 w 886"/>
                <a:gd name="T39" fmla="*/ 2147483647 h 801"/>
                <a:gd name="T40" fmla="*/ 2147483647 w 886"/>
                <a:gd name="T41" fmla="*/ 2147483647 h 801"/>
                <a:gd name="T42" fmla="*/ 2147483647 w 886"/>
                <a:gd name="T43" fmla="*/ 2147483647 h 801"/>
                <a:gd name="T44" fmla="*/ 2147483647 w 886"/>
                <a:gd name="T45" fmla="*/ 2147483647 h 801"/>
                <a:gd name="T46" fmla="*/ 2147483647 w 886"/>
                <a:gd name="T47" fmla="*/ 2147483647 h 801"/>
                <a:gd name="T48" fmla="*/ 2147483647 w 886"/>
                <a:gd name="T49" fmla="*/ 2147483647 h 801"/>
                <a:gd name="T50" fmla="*/ 2147483647 w 886"/>
                <a:gd name="T51" fmla="*/ 2147483647 h 801"/>
                <a:gd name="T52" fmla="*/ 2147483647 w 886"/>
                <a:gd name="T53" fmla="*/ 2147483647 h 801"/>
                <a:gd name="T54" fmla="*/ 2147483647 w 886"/>
                <a:gd name="T55" fmla="*/ 2147483647 h 801"/>
                <a:gd name="T56" fmla="*/ 2147483647 w 886"/>
                <a:gd name="T57" fmla="*/ 2147483647 h 801"/>
                <a:gd name="T58" fmla="*/ 2147483647 w 886"/>
                <a:gd name="T59" fmla="*/ 2147483647 h 801"/>
                <a:gd name="T60" fmla="*/ 2147483647 w 886"/>
                <a:gd name="T61" fmla="*/ 2147483647 h 801"/>
                <a:gd name="T62" fmla="*/ 0 w 886"/>
                <a:gd name="T63" fmla="*/ 2147483647 h 80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86"/>
                <a:gd name="T97" fmla="*/ 0 h 801"/>
                <a:gd name="T98" fmla="*/ 886 w 886"/>
                <a:gd name="T99" fmla="*/ 801 h 80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86" h="801">
                  <a:moveTo>
                    <a:pt x="0" y="390"/>
                  </a:moveTo>
                  <a:lnTo>
                    <a:pt x="57" y="326"/>
                  </a:lnTo>
                  <a:lnTo>
                    <a:pt x="57" y="284"/>
                  </a:lnTo>
                  <a:lnTo>
                    <a:pt x="99" y="262"/>
                  </a:lnTo>
                  <a:lnTo>
                    <a:pt x="92" y="170"/>
                  </a:lnTo>
                  <a:lnTo>
                    <a:pt x="106" y="163"/>
                  </a:lnTo>
                  <a:lnTo>
                    <a:pt x="127" y="149"/>
                  </a:lnTo>
                  <a:lnTo>
                    <a:pt x="241" y="92"/>
                  </a:lnTo>
                  <a:lnTo>
                    <a:pt x="319" y="113"/>
                  </a:lnTo>
                  <a:lnTo>
                    <a:pt x="340" y="128"/>
                  </a:lnTo>
                  <a:lnTo>
                    <a:pt x="375" y="142"/>
                  </a:lnTo>
                  <a:lnTo>
                    <a:pt x="382" y="113"/>
                  </a:lnTo>
                  <a:lnTo>
                    <a:pt x="354" y="43"/>
                  </a:lnTo>
                  <a:lnTo>
                    <a:pt x="368" y="35"/>
                  </a:lnTo>
                  <a:lnTo>
                    <a:pt x="496" y="0"/>
                  </a:lnTo>
                  <a:lnTo>
                    <a:pt x="517" y="28"/>
                  </a:lnTo>
                  <a:lnTo>
                    <a:pt x="517" y="43"/>
                  </a:lnTo>
                  <a:lnTo>
                    <a:pt x="538" y="85"/>
                  </a:lnTo>
                  <a:lnTo>
                    <a:pt x="553" y="99"/>
                  </a:lnTo>
                  <a:lnTo>
                    <a:pt x="560" y="113"/>
                  </a:lnTo>
                  <a:lnTo>
                    <a:pt x="588" y="177"/>
                  </a:lnTo>
                  <a:lnTo>
                    <a:pt x="560" y="213"/>
                  </a:lnTo>
                  <a:lnTo>
                    <a:pt x="553" y="305"/>
                  </a:lnTo>
                  <a:lnTo>
                    <a:pt x="560" y="326"/>
                  </a:lnTo>
                  <a:lnTo>
                    <a:pt x="581" y="340"/>
                  </a:lnTo>
                  <a:lnTo>
                    <a:pt x="581" y="312"/>
                  </a:lnTo>
                  <a:lnTo>
                    <a:pt x="609" y="305"/>
                  </a:lnTo>
                  <a:lnTo>
                    <a:pt x="666" y="319"/>
                  </a:lnTo>
                  <a:lnTo>
                    <a:pt x="680" y="312"/>
                  </a:lnTo>
                  <a:lnTo>
                    <a:pt x="723" y="397"/>
                  </a:lnTo>
                  <a:lnTo>
                    <a:pt x="772" y="503"/>
                  </a:lnTo>
                  <a:lnTo>
                    <a:pt x="822" y="602"/>
                  </a:lnTo>
                  <a:lnTo>
                    <a:pt x="836" y="624"/>
                  </a:lnTo>
                  <a:lnTo>
                    <a:pt x="864" y="680"/>
                  </a:lnTo>
                  <a:lnTo>
                    <a:pt x="886" y="723"/>
                  </a:lnTo>
                  <a:lnTo>
                    <a:pt x="879" y="758"/>
                  </a:lnTo>
                  <a:lnTo>
                    <a:pt x="836" y="801"/>
                  </a:lnTo>
                  <a:lnTo>
                    <a:pt x="836" y="780"/>
                  </a:lnTo>
                  <a:lnTo>
                    <a:pt x="815" y="758"/>
                  </a:lnTo>
                  <a:lnTo>
                    <a:pt x="808" y="737"/>
                  </a:lnTo>
                  <a:lnTo>
                    <a:pt x="737" y="744"/>
                  </a:lnTo>
                  <a:lnTo>
                    <a:pt x="730" y="758"/>
                  </a:lnTo>
                  <a:lnTo>
                    <a:pt x="723" y="787"/>
                  </a:lnTo>
                  <a:lnTo>
                    <a:pt x="645" y="751"/>
                  </a:lnTo>
                  <a:lnTo>
                    <a:pt x="616" y="723"/>
                  </a:lnTo>
                  <a:lnTo>
                    <a:pt x="595" y="723"/>
                  </a:lnTo>
                  <a:lnTo>
                    <a:pt x="574" y="716"/>
                  </a:lnTo>
                  <a:lnTo>
                    <a:pt x="553" y="723"/>
                  </a:lnTo>
                  <a:lnTo>
                    <a:pt x="538" y="709"/>
                  </a:lnTo>
                  <a:lnTo>
                    <a:pt x="524" y="680"/>
                  </a:lnTo>
                  <a:lnTo>
                    <a:pt x="390" y="716"/>
                  </a:lnTo>
                  <a:lnTo>
                    <a:pt x="290" y="716"/>
                  </a:lnTo>
                  <a:lnTo>
                    <a:pt x="269" y="680"/>
                  </a:lnTo>
                  <a:lnTo>
                    <a:pt x="333" y="673"/>
                  </a:lnTo>
                  <a:lnTo>
                    <a:pt x="319" y="617"/>
                  </a:lnTo>
                  <a:lnTo>
                    <a:pt x="163" y="659"/>
                  </a:lnTo>
                  <a:lnTo>
                    <a:pt x="149" y="638"/>
                  </a:lnTo>
                  <a:lnTo>
                    <a:pt x="177" y="581"/>
                  </a:lnTo>
                  <a:lnTo>
                    <a:pt x="156" y="532"/>
                  </a:lnTo>
                  <a:lnTo>
                    <a:pt x="134" y="482"/>
                  </a:lnTo>
                  <a:lnTo>
                    <a:pt x="120" y="461"/>
                  </a:lnTo>
                  <a:lnTo>
                    <a:pt x="85" y="425"/>
                  </a:lnTo>
                  <a:lnTo>
                    <a:pt x="28" y="390"/>
                  </a:lnTo>
                  <a:lnTo>
                    <a:pt x="0" y="390"/>
                  </a:lnTo>
                  <a:close/>
                </a:path>
              </a:pathLst>
            </a:custGeom>
            <a:solidFill>
              <a:srgbClr val="009900"/>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65" name="Freeform 14"/>
            <p:cNvSpPr>
              <a:spLocks/>
            </p:cNvSpPr>
            <p:nvPr/>
          </p:nvSpPr>
          <p:spPr bwMode="gray">
            <a:xfrm>
              <a:off x="4800814" y="3461933"/>
              <a:ext cx="579838" cy="1041171"/>
            </a:xfrm>
            <a:custGeom>
              <a:avLst/>
              <a:gdLst>
                <a:gd name="T0" fmla="*/ 2147483647 w 454"/>
                <a:gd name="T1" fmla="*/ 2147483647 h 751"/>
                <a:gd name="T2" fmla="*/ 0 w 454"/>
                <a:gd name="T3" fmla="*/ 2147483647 h 751"/>
                <a:gd name="T4" fmla="*/ 0 w 454"/>
                <a:gd name="T5" fmla="*/ 2147483647 h 751"/>
                <a:gd name="T6" fmla="*/ 2147483647 w 454"/>
                <a:gd name="T7" fmla="*/ 2147483647 h 751"/>
                <a:gd name="T8" fmla="*/ 2147483647 w 454"/>
                <a:gd name="T9" fmla="*/ 2147483647 h 751"/>
                <a:gd name="T10" fmla="*/ 2147483647 w 454"/>
                <a:gd name="T11" fmla="*/ 2147483647 h 751"/>
                <a:gd name="T12" fmla="*/ 2147483647 w 454"/>
                <a:gd name="T13" fmla="*/ 2147483647 h 751"/>
                <a:gd name="T14" fmla="*/ 2147483647 w 454"/>
                <a:gd name="T15" fmla="*/ 2147483647 h 751"/>
                <a:gd name="T16" fmla="*/ 2147483647 w 454"/>
                <a:gd name="T17" fmla="*/ 0 h 751"/>
                <a:gd name="T18" fmla="*/ 2147483647 w 454"/>
                <a:gd name="T19" fmla="*/ 2147483647 h 751"/>
                <a:gd name="T20" fmla="*/ 2147483647 w 454"/>
                <a:gd name="T21" fmla="*/ 2147483647 h 751"/>
                <a:gd name="T22" fmla="*/ 2147483647 w 454"/>
                <a:gd name="T23" fmla="*/ 2147483647 h 751"/>
                <a:gd name="T24" fmla="*/ 2147483647 w 454"/>
                <a:gd name="T25" fmla="*/ 2147483647 h 751"/>
                <a:gd name="T26" fmla="*/ 2147483647 w 454"/>
                <a:gd name="T27" fmla="*/ 2147483647 h 751"/>
                <a:gd name="T28" fmla="*/ 2147483647 w 454"/>
                <a:gd name="T29" fmla="*/ 2147483647 h 751"/>
                <a:gd name="T30" fmla="*/ 2147483647 w 454"/>
                <a:gd name="T31" fmla="*/ 2147483647 h 751"/>
                <a:gd name="T32" fmla="*/ 2147483647 w 454"/>
                <a:gd name="T33" fmla="*/ 2147483647 h 751"/>
                <a:gd name="T34" fmla="*/ 2147483647 w 454"/>
                <a:gd name="T35" fmla="*/ 2147483647 h 751"/>
                <a:gd name="T36" fmla="*/ 2147483647 w 454"/>
                <a:gd name="T37" fmla="*/ 2147483647 h 751"/>
                <a:gd name="T38" fmla="*/ 2147483647 w 454"/>
                <a:gd name="T39" fmla="*/ 2147483647 h 751"/>
                <a:gd name="T40" fmla="*/ 2147483647 w 454"/>
                <a:gd name="T41" fmla="*/ 2147483647 h 751"/>
                <a:gd name="T42" fmla="*/ 2147483647 w 454"/>
                <a:gd name="T43" fmla="*/ 2147483647 h 751"/>
                <a:gd name="T44" fmla="*/ 2147483647 w 454"/>
                <a:gd name="T45" fmla="*/ 2147483647 h 751"/>
                <a:gd name="T46" fmla="*/ 2147483647 w 454"/>
                <a:gd name="T47" fmla="*/ 2147483647 h 751"/>
                <a:gd name="T48" fmla="*/ 2147483647 w 454"/>
                <a:gd name="T49" fmla="*/ 2147483647 h 751"/>
                <a:gd name="T50" fmla="*/ 2147483647 w 454"/>
                <a:gd name="T51" fmla="*/ 2147483647 h 751"/>
                <a:gd name="T52" fmla="*/ 2147483647 w 454"/>
                <a:gd name="T53" fmla="*/ 2147483647 h 751"/>
                <a:gd name="T54" fmla="*/ 2147483647 w 454"/>
                <a:gd name="T55" fmla="*/ 2147483647 h 751"/>
                <a:gd name="T56" fmla="*/ 2147483647 w 454"/>
                <a:gd name="T57" fmla="*/ 2147483647 h 751"/>
                <a:gd name="T58" fmla="*/ 2147483647 w 454"/>
                <a:gd name="T59" fmla="*/ 2147483647 h 751"/>
                <a:gd name="T60" fmla="*/ 2147483647 w 454"/>
                <a:gd name="T61" fmla="*/ 2147483647 h 751"/>
                <a:gd name="T62" fmla="*/ 2147483647 w 454"/>
                <a:gd name="T63" fmla="*/ 2147483647 h 751"/>
                <a:gd name="T64" fmla="*/ 2147483647 w 454"/>
                <a:gd name="T65" fmla="*/ 2147483647 h 751"/>
                <a:gd name="T66" fmla="*/ 2147483647 w 454"/>
                <a:gd name="T67" fmla="*/ 2147483647 h 751"/>
                <a:gd name="T68" fmla="*/ 2147483647 w 454"/>
                <a:gd name="T69" fmla="*/ 2147483647 h 751"/>
                <a:gd name="T70" fmla="*/ 2147483647 w 454"/>
                <a:gd name="T71" fmla="*/ 2147483647 h 751"/>
                <a:gd name="T72" fmla="*/ 2147483647 w 454"/>
                <a:gd name="T73" fmla="*/ 2147483647 h 751"/>
                <a:gd name="T74" fmla="*/ 2147483647 w 454"/>
                <a:gd name="T75" fmla="*/ 2147483647 h 751"/>
                <a:gd name="T76" fmla="*/ 2147483647 w 454"/>
                <a:gd name="T77" fmla="*/ 2147483647 h 751"/>
                <a:gd name="T78" fmla="*/ 2147483647 w 454"/>
                <a:gd name="T79" fmla="*/ 2147483647 h 751"/>
                <a:gd name="T80" fmla="*/ 2147483647 w 454"/>
                <a:gd name="T81" fmla="*/ 2147483647 h 751"/>
                <a:gd name="T82" fmla="*/ 2147483647 w 454"/>
                <a:gd name="T83" fmla="*/ 2147483647 h 751"/>
                <a:gd name="T84" fmla="*/ 2147483647 w 454"/>
                <a:gd name="T85" fmla="*/ 2147483647 h 751"/>
                <a:gd name="T86" fmla="*/ 2147483647 w 454"/>
                <a:gd name="T87" fmla="*/ 2147483647 h 751"/>
                <a:gd name="T88" fmla="*/ 2147483647 w 454"/>
                <a:gd name="T89" fmla="*/ 2147483647 h 751"/>
                <a:gd name="T90" fmla="*/ 2147483647 w 454"/>
                <a:gd name="T91" fmla="*/ 2147483647 h 751"/>
                <a:gd name="T92" fmla="*/ 2147483647 w 454"/>
                <a:gd name="T93" fmla="*/ 2147483647 h 751"/>
                <a:gd name="T94" fmla="*/ 2147483647 w 454"/>
                <a:gd name="T95" fmla="*/ 2147483647 h 751"/>
                <a:gd name="T96" fmla="*/ 2147483647 w 454"/>
                <a:gd name="T97" fmla="*/ 2147483647 h 751"/>
                <a:gd name="T98" fmla="*/ 2147483647 w 454"/>
                <a:gd name="T99" fmla="*/ 2147483647 h 751"/>
                <a:gd name="T100" fmla="*/ 2147483647 w 454"/>
                <a:gd name="T101" fmla="*/ 2147483647 h 75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54"/>
                <a:gd name="T154" fmla="*/ 0 h 751"/>
                <a:gd name="T155" fmla="*/ 454 w 454"/>
                <a:gd name="T156" fmla="*/ 751 h 75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54" h="751">
                  <a:moveTo>
                    <a:pt x="14" y="333"/>
                  </a:moveTo>
                  <a:lnTo>
                    <a:pt x="0" y="305"/>
                  </a:lnTo>
                  <a:lnTo>
                    <a:pt x="0" y="290"/>
                  </a:lnTo>
                  <a:lnTo>
                    <a:pt x="57" y="290"/>
                  </a:lnTo>
                  <a:lnTo>
                    <a:pt x="57" y="269"/>
                  </a:lnTo>
                  <a:lnTo>
                    <a:pt x="64" y="269"/>
                  </a:lnTo>
                  <a:lnTo>
                    <a:pt x="50" y="127"/>
                  </a:lnTo>
                  <a:lnTo>
                    <a:pt x="50" y="78"/>
                  </a:lnTo>
                  <a:lnTo>
                    <a:pt x="106" y="0"/>
                  </a:lnTo>
                  <a:lnTo>
                    <a:pt x="121" y="14"/>
                  </a:lnTo>
                  <a:lnTo>
                    <a:pt x="142" y="7"/>
                  </a:lnTo>
                  <a:lnTo>
                    <a:pt x="163" y="14"/>
                  </a:lnTo>
                  <a:lnTo>
                    <a:pt x="184" y="14"/>
                  </a:lnTo>
                  <a:lnTo>
                    <a:pt x="213" y="42"/>
                  </a:lnTo>
                  <a:lnTo>
                    <a:pt x="220" y="156"/>
                  </a:lnTo>
                  <a:lnTo>
                    <a:pt x="234" y="234"/>
                  </a:lnTo>
                  <a:lnTo>
                    <a:pt x="262" y="283"/>
                  </a:lnTo>
                  <a:lnTo>
                    <a:pt x="241" y="297"/>
                  </a:lnTo>
                  <a:lnTo>
                    <a:pt x="248" y="312"/>
                  </a:lnTo>
                  <a:lnTo>
                    <a:pt x="255" y="340"/>
                  </a:lnTo>
                  <a:lnTo>
                    <a:pt x="291" y="404"/>
                  </a:lnTo>
                  <a:lnTo>
                    <a:pt x="305" y="411"/>
                  </a:lnTo>
                  <a:lnTo>
                    <a:pt x="326" y="460"/>
                  </a:lnTo>
                  <a:lnTo>
                    <a:pt x="347" y="503"/>
                  </a:lnTo>
                  <a:lnTo>
                    <a:pt x="369" y="510"/>
                  </a:lnTo>
                  <a:lnTo>
                    <a:pt x="397" y="581"/>
                  </a:lnTo>
                  <a:lnTo>
                    <a:pt x="404" y="595"/>
                  </a:lnTo>
                  <a:lnTo>
                    <a:pt x="418" y="616"/>
                  </a:lnTo>
                  <a:lnTo>
                    <a:pt x="454" y="631"/>
                  </a:lnTo>
                  <a:lnTo>
                    <a:pt x="439" y="673"/>
                  </a:lnTo>
                  <a:lnTo>
                    <a:pt x="418" y="723"/>
                  </a:lnTo>
                  <a:lnTo>
                    <a:pt x="390" y="737"/>
                  </a:lnTo>
                  <a:lnTo>
                    <a:pt x="361" y="744"/>
                  </a:lnTo>
                  <a:lnTo>
                    <a:pt x="326" y="751"/>
                  </a:lnTo>
                  <a:lnTo>
                    <a:pt x="269" y="744"/>
                  </a:lnTo>
                  <a:lnTo>
                    <a:pt x="241" y="730"/>
                  </a:lnTo>
                  <a:lnTo>
                    <a:pt x="206" y="701"/>
                  </a:lnTo>
                  <a:lnTo>
                    <a:pt x="184" y="680"/>
                  </a:lnTo>
                  <a:lnTo>
                    <a:pt x="184" y="673"/>
                  </a:lnTo>
                  <a:lnTo>
                    <a:pt x="163" y="638"/>
                  </a:lnTo>
                  <a:lnTo>
                    <a:pt x="149" y="616"/>
                  </a:lnTo>
                  <a:lnTo>
                    <a:pt x="149" y="595"/>
                  </a:lnTo>
                  <a:lnTo>
                    <a:pt x="163" y="545"/>
                  </a:lnTo>
                  <a:lnTo>
                    <a:pt x="156" y="517"/>
                  </a:lnTo>
                  <a:lnTo>
                    <a:pt x="128" y="468"/>
                  </a:lnTo>
                  <a:lnTo>
                    <a:pt x="85" y="453"/>
                  </a:lnTo>
                  <a:lnTo>
                    <a:pt x="43" y="453"/>
                  </a:lnTo>
                  <a:lnTo>
                    <a:pt x="50" y="446"/>
                  </a:lnTo>
                  <a:lnTo>
                    <a:pt x="57" y="347"/>
                  </a:lnTo>
                  <a:lnTo>
                    <a:pt x="21" y="361"/>
                  </a:lnTo>
                  <a:lnTo>
                    <a:pt x="14" y="333"/>
                  </a:lnTo>
                  <a:close/>
                </a:path>
              </a:pathLst>
            </a:custGeom>
            <a:solidFill>
              <a:srgbClr val="009900"/>
            </a:solidFill>
            <a:ln w="9525">
              <a:solidFill>
                <a:schemeClr val="bg1"/>
              </a:solidFill>
              <a:round/>
              <a:headEnd/>
              <a:tailEnd/>
            </a:ln>
          </p:spPr>
          <p:txBody>
            <a:bodyPr/>
            <a:lstStyle/>
            <a:p>
              <a:pPr defTabSz="914109"/>
              <a:endParaRPr lang="en-GB" sz="1600" dirty="0">
                <a:solidFill>
                  <a:prstClr val="black"/>
                </a:solidFill>
                <a:cs typeface="Arial" pitchFamily="34" charset="0"/>
              </a:endParaRPr>
            </a:p>
          </p:txBody>
        </p:sp>
        <p:sp>
          <p:nvSpPr>
            <p:cNvPr id="67" name="Freeform 16"/>
            <p:cNvSpPr>
              <a:spLocks/>
            </p:cNvSpPr>
            <p:nvPr/>
          </p:nvSpPr>
          <p:spPr bwMode="gray">
            <a:xfrm>
              <a:off x="3789087" y="1842514"/>
              <a:ext cx="1093921" cy="1177612"/>
            </a:xfrm>
            <a:custGeom>
              <a:avLst/>
              <a:gdLst>
                <a:gd name="T0" fmla="*/ 2147483647 w 858"/>
                <a:gd name="T1" fmla="*/ 2147483647 h 851"/>
                <a:gd name="T2" fmla="*/ 2147483647 w 858"/>
                <a:gd name="T3" fmla="*/ 2147483647 h 851"/>
                <a:gd name="T4" fmla="*/ 2147483647 w 858"/>
                <a:gd name="T5" fmla="*/ 2147483647 h 851"/>
                <a:gd name="T6" fmla="*/ 2147483647 w 858"/>
                <a:gd name="T7" fmla="*/ 2147483647 h 851"/>
                <a:gd name="T8" fmla="*/ 2147483647 w 858"/>
                <a:gd name="T9" fmla="*/ 2147483647 h 851"/>
                <a:gd name="T10" fmla="*/ 2147483647 w 858"/>
                <a:gd name="T11" fmla="*/ 2147483647 h 851"/>
                <a:gd name="T12" fmla="*/ 2147483647 w 858"/>
                <a:gd name="T13" fmla="*/ 2147483647 h 851"/>
                <a:gd name="T14" fmla="*/ 2147483647 w 858"/>
                <a:gd name="T15" fmla="*/ 2147483647 h 851"/>
                <a:gd name="T16" fmla="*/ 2147483647 w 858"/>
                <a:gd name="T17" fmla="*/ 2147483647 h 851"/>
                <a:gd name="T18" fmla="*/ 2147483647 w 858"/>
                <a:gd name="T19" fmla="*/ 2147483647 h 851"/>
                <a:gd name="T20" fmla="*/ 2147483647 w 858"/>
                <a:gd name="T21" fmla="*/ 2147483647 h 851"/>
                <a:gd name="T22" fmla="*/ 2147483647 w 858"/>
                <a:gd name="T23" fmla="*/ 2147483647 h 851"/>
                <a:gd name="T24" fmla="*/ 2147483647 w 858"/>
                <a:gd name="T25" fmla="*/ 2147483647 h 851"/>
                <a:gd name="T26" fmla="*/ 2147483647 w 858"/>
                <a:gd name="T27" fmla="*/ 2147483647 h 851"/>
                <a:gd name="T28" fmla="*/ 2147483647 w 858"/>
                <a:gd name="T29" fmla="*/ 2147483647 h 851"/>
                <a:gd name="T30" fmla="*/ 2147483647 w 858"/>
                <a:gd name="T31" fmla="*/ 2147483647 h 851"/>
                <a:gd name="T32" fmla="*/ 2147483647 w 858"/>
                <a:gd name="T33" fmla="*/ 2147483647 h 851"/>
                <a:gd name="T34" fmla="*/ 2147483647 w 858"/>
                <a:gd name="T35" fmla="*/ 2147483647 h 851"/>
                <a:gd name="T36" fmla="*/ 2147483647 w 858"/>
                <a:gd name="T37" fmla="*/ 2147483647 h 851"/>
                <a:gd name="T38" fmla="*/ 0 w 858"/>
                <a:gd name="T39" fmla="*/ 2147483647 h 851"/>
                <a:gd name="T40" fmla="*/ 0 w 858"/>
                <a:gd name="T41" fmla="*/ 2147483647 h 851"/>
                <a:gd name="T42" fmla="*/ 0 w 858"/>
                <a:gd name="T43" fmla="*/ 2147483647 h 851"/>
                <a:gd name="T44" fmla="*/ 2147483647 w 858"/>
                <a:gd name="T45" fmla="*/ 2147483647 h 851"/>
                <a:gd name="T46" fmla="*/ 2147483647 w 858"/>
                <a:gd name="T47" fmla="*/ 2147483647 h 851"/>
                <a:gd name="T48" fmla="*/ 2147483647 w 858"/>
                <a:gd name="T49" fmla="*/ 2147483647 h 851"/>
                <a:gd name="T50" fmla="*/ 2147483647 w 858"/>
                <a:gd name="T51" fmla="*/ 2147483647 h 851"/>
                <a:gd name="T52" fmla="*/ 2147483647 w 858"/>
                <a:gd name="T53" fmla="*/ 2147483647 h 851"/>
                <a:gd name="T54" fmla="*/ 2147483647 w 858"/>
                <a:gd name="T55" fmla="*/ 2147483647 h 851"/>
                <a:gd name="T56" fmla="*/ 2147483647 w 858"/>
                <a:gd name="T57" fmla="*/ 2147483647 h 851"/>
                <a:gd name="T58" fmla="*/ 2147483647 w 858"/>
                <a:gd name="T59" fmla="*/ 2147483647 h 851"/>
                <a:gd name="T60" fmla="*/ 2147483647 w 858"/>
                <a:gd name="T61" fmla="*/ 2147483647 h 851"/>
                <a:gd name="T62" fmla="*/ 2147483647 w 858"/>
                <a:gd name="T63" fmla="*/ 0 h 851"/>
                <a:gd name="T64" fmla="*/ 2147483647 w 858"/>
                <a:gd name="T65" fmla="*/ 2147483647 h 851"/>
                <a:gd name="T66" fmla="*/ 2147483647 w 858"/>
                <a:gd name="T67" fmla="*/ 2147483647 h 851"/>
                <a:gd name="T68" fmla="*/ 2147483647 w 858"/>
                <a:gd name="T69" fmla="*/ 2147483647 h 851"/>
                <a:gd name="T70" fmla="*/ 2147483647 w 858"/>
                <a:gd name="T71" fmla="*/ 2147483647 h 851"/>
                <a:gd name="T72" fmla="*/ 2147483647 w 858"/>
                <a:gd name="T73" fmla="*/ 2147483647 h 851"/>
                <a:gd name="T74" fmla="*/ 2147483647 w 858"/>
                <a:gd name="T75" fmla="*/ 2147483647 h 851"/>
                <a:gd name="T76" fmla="*/ 2147483647 w 858"/>
                <a:gd name="T77" fmla="*/ 2147483647 h 851"/>
                <a:gd name="T78" fmla="*/ 2147483647 w 858"/>
                <a:gd name="T79" fmla="*/ 2147483647 h 851"/>
                <a:gd name="T80" fmla="*/ 2147483647 w 858"/>
                <a:gd name="T81" fmla="*/ 2147483647 h 851"/>
                <a:gd name="T82" fmla="*/ 2147483647 w 858"/>
                <a:gd name="T83" fmla="*/ 2147483647 h 851"/>
                <a:gd name="T84" fmla="*/ 2147483647 w 858"/>
                <a:gd name="T85" fmla="*/ 2147483647 h 851"/>
                <a:gd name="T86" fmla="*/ 2147483647 w 858"/>
                <a:gd name="T87" fmla="*/ 2147483647 h 851"/>
                <a:gd name="T88" fmla="*/ 2147483647 w 858"/>
                <a:gd name="T89" fmla="*/ 2147483647 h 851"/>
                <a:gd name="T90" fmla="*/ 2147483647 w 858"/>
                <a:gd name="T91" fmla="*/ 2147483647 h 851"/>
                <a:gd name="T92" fmla="*/ 2147483647 w 858"/>
                <a:gd name="T93" fmla="*/ 2147483647 h 851"/>
                <a:gd name="T94" fmla="*/ 2147483647 w 858"/>
                <a:gd name="T95" fmla="*/ 2147483647 h 851"/>
                <a:gd name="T96" fmla="*/ 2147483647 w 858"/>
                <a:gd name="T97" fmla="*/ 2147483647 h 851"/>
                <a:gd name="T98" fmla="*/ 2147483647 w 858"/>
                <a:gd name="T99" fmla="*/ 2147483647 h 851"/>
                <a:gd name="T100" fmla="*/ 2147483647 w 858"/>
                <a:gd name="T101" fmla="*/ 2147483647 h 851"/>
                <a:gd name="T102" fmla="*/ 2147483647 w 858"/>
                <a:gd name="T103" fmla="*/ 2147483647 h 851"/>
                <a:gd name="T104" fmla="*/ 2147483647 w 858"/>
                <a:gd name="T105" fmla="*/ 2147483647 h 851"/>
                <a:gd name="T106" fmla="*/ 2147483647 w 858"/>
                <a:gd name="T107" fmla="*/ 2147483647 h 851"/>
                <a:gd name="T108" fmla="*/ 2147483647 w 858"/>
                <a:gd name="T109" fmla="*/ 2147483647 h 851"/>
                <a:gd name="T110" fmla="*/ 2147483647 w 858"/>
                <a:gd name="T111" fmla="*/ 2147483647 h 851"/>
                <a:gd name="T112" fmla="*/ 2147483647 w 858"/>
                <a:gd name="T113" fmla="*/ 2147483647 h 851"/>
                <a:gd name="T114" fmla="*/ 2147483647 w 858"/>
                <a:gd name="T115" fmla="*/ 2147483647 h 851"/>
                <a:gd name="T116" fmla="*/ 2147483647 w 858"/>
                <a:gd name="T117" fmla="*/ 2147483647 h 851"/>
                <a:gd name="T118" fmla="*/ 2147483647 w 858"/>
                <a:gd name="T119" fmla="*/ 2147483647 h 851"/>
                <a:gd name="T120" fmla="*/ 2147483647 w 858"/>
                <a:gd name="T121" fmla="*/ 2147483647 h 8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58"/>
                <a:gd name="T184" fmla="*/ 0 h 851"/>
                <a:gd name="T185" fmla="*/ 858 w 858"/>
                <a:gd name="T186" fmla="*/ 851 h 8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58" h="851">
                  <a:moveTo>
                    <a:pt x="93" y="830"/>
                  </a:moveTo>
                  <a:lnTo>
                    <a:pt x="78" y="808"/>
                  </a:lnTo>
                  <a:lnTo>
                    <a:pt x="71" y="766"/>
                  </a:lnTo>
                  <a:lnTo>
                    <a:pt x="78" y="759"/>
                  </a:lnTo>
                  <a:lnTo>
                    <a:pt x="64" y="723"/>
                  </a:lnTo>
                  <a:lnTo>
                    <a:pt x="64" y="688"/>
                  </a:lnTo>
                  <a:lnTo>
                    <a:pt x="64" y="631"/>
                  </a:lnTo>
                  <a:lnTo>
                    <a:pt x="64" y="582"/>
                  </a:lnTo>
                  <a:lnTo>
                    <a:pt x="50" y="560"/>
                  </a:lnTo>
                  <a:lnTo>
                    <a:pt x="50" y="475"/>
                  </a:lnTo>
                  <a:lnTo>
                    <a:pt x="36" y="454"/>
                  </a:lnTo>
                  <a:lnTo>
                    <a:pt x="50" y="419"/>
                  </a:lnTo>
                  <a:lnTo>
                    <a:pt x="22" y="411"/>
                  </a:lnTo>
                  <a:lnTo>
                    <a:pt x="57" y="362"/>
                  </a:lnTo>
                  <a:lnTo>
                    <a:pt x="50" y="362"/>
                  </a:lnTo>
                  <a:lnTo>
                    <a:pt x="36" y="369"/>
                  </a:lnTo>
                  <a:lnTo>
                    <a:pt x="29" y="355"/>
                  </a:lnTo>
                  <a:lnTo>
                    <a:pt x="22" y="355"/>
                  </a:lnTo>
                  <a:lnTo>
                    <a:pt x="15" y="355"/>
                  </a:lnTo>
                  <a:lnTo>
                    <a:pt x="0" y="270"/>
                  </a:lnTo>
                  <a:lnTo>
                    <a:pt x="0" y="248"/>
                  </a:lnTo>
                  <a:lnTo>
                    <a:pt x="0" y="206"/>
                  </a:lnTo>
                  <a:lnTo>
                    <a:pt x="15" y="199"/>
                  </a:lnTo>
                  <a:lnTo>
                    <a:pt x="93" y="192"/>
                  </a:lnTo>
                  <a:lnTo>
                    <a:pt x="185" y="170"/>
                  </a:lnTo>
                  <a:lnTo>
                    <a:pt x="206" y="163"/>
                  </a:lnTo>
                  <a:lnTo>
                    <a:pt x="256" y="142"/>
                  </a:lnTo>
                  <a:lnTo>
                    <a:pt x="284" y="128"/>
                  </a:lnTo>
                  <a:lnTo>
                    <a:pt x="383" y="121"/>
                  </a:lnTo>
                  <a:lnTo>
                    <a:pt x="525" y="36"/>
                  </a:lnTo>
                  <a:lnTo>
                    <a:pt x="581" y="29"/>
                  </a:lnTo>
                  <a:lnTo>
                    <a:pt x="610" y="0"/>
                  </a:lnTo>
                  <a:lnTo>
                    <a:pt x="674" y="50"/>
                  </a:lnTo>
                  <a:lnTo>
                    <a:pt x="667" y="78"/>
                  </a:lnTo>
                  <a:lnTo>
                    <a:pt x="744" y="256"/>
                  </a:lnTo>
                  <a:lnTo>
                    <a:pt x="794" y="333"/>
                  </a:lnTo>
                  <a:lnTo>
                    <a:pt x="794" y="355"/>
                  </a:lnTo>
                  <a:lnTo>
                    <a:pt x="815" y="383"/>
                  </a:lnTo>
                  <a:lnTo>
                    <a:pt x="822" y="390"/>
                  </a:lnTo>
                  <a:lnTo>
                    <a:pt x="858" y="461"/>
                  </a:lnTo>
                  <a:lnTo>
                    <a:pt x="730" y="496"/>
                  </a:lnTo>
                  <a:lnTo>
                    <a:pt x="716" y="504"/>
                  </a:lnTo>
                  <a:lnTo>
                    <a:pt x="744" y="574"/>
                  </a:lnTo>
                  <a:lnTo>
                    <a:pt x="737" y="603"/>
                  </a:lnTo>
                  <a:lnTo>
                    <a:pt x="702" y="589"/>
                  </a:lnTo>
                  <a:lnTo>
                    <a:pt x="681" y="574"/>
                  </a:lnTo>
                  <a:lnTo>
                    <a:pt x="603" y="553"/>
                  </a:lnTo>
                  <a:lnTo>
                    <a:pt x="489" y="610"/>
                  </a:lnTo>
                  <a:lnTo>
                    <a:pt x="468" y="624"/>
                  </a:lnTo>
                  <a:lnTo>
                    <a:pt x="454" y="631"/>
                  </a:lnTo>
                  <a:lnTo>
                    <a:pt x="461" y="723"/>
                  </a:lnTo>
                  <a:lnTo>
                    <a:pt x="419" y="745"/>
                  </a:lnTo>
                  <a:lnTo>
                    <a:pt x="419" y="787"/>
                  </a:lnTo>
                  <a:lnTo>
                    <a:pt x="362" y="851"/>
                  </a:lnTo>
                  <a:lnTo>
                    <a:pt x="355" y="837"/>
                  </a:lnTo>
                  <a:lnTo>
                    <a:pt x="333" y="830"/>
                  </a:lnTo>
                  <a:lnTo>
                    <a:pt x="312" y="822"/>
                  </a:lnTo>
                  <a:lnTo>
                    <a:pt x="284" y="801"/>
                  </a:lnTo>
                  <a:lnTo>
                    <a:pt x="199" y="822"/>
                  </a:lnTo>
                  <a:lnTo>
                    <a:pt x="107" y="844"/>
                  </a:lnTo>
                  <a:lnTo>
                    <a:pt x="93" y="830"/>
                  </a:lnTo>
                  <a:close/>
                </a:path>
              </a:pathLst>
            </a:custGeom>
            <a:solidFill>
              <a:srgbClr val="CCFF66"/>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68" name="Freeform 18"/>
            <p:cNvSpPr>
              <a:spLocks/>
            </p:cNvSpPr>
            <p:nvPr/>
          </p:nvSpPr>
          <p:spPr bwMode="gray">
            <a:xfrm>
              <a:off x="2650333" y="1745057"/>
              <a:ext cx="1256814" cy="2569629"/>
            </a:xfrm>
            <a:custGeom>
              <a:avLst/>
              <a:gdLst>
                <a:gd name="T0" fmla="*/ 2147483647 w 985"/>
                <a:gd name="T1" fmla="*/ 2147483647 h 1857"/>
                <a:gd name="T2" fmla="*/ 2147483647 w 985"/>
                <a:gd name="T3" fmla="*/ 2147483647 h 1857"/>
                <a:gd name="T4" fmla="*/ 2147483647 w 985"/>
                <a:gd name="T5" fmla="*/ 2147483647 h 1857"/>
                <a:gd name="T6" fmla="*/ 2147483647 w 985"/>
                <a:gd name="T7" fmla="*/ 2147483647 h 1857"/>
                <a:gd name="T8" fmla="*/ 2147483647 w 985"/>
                <a:gd name="T9" fmla="*/ 2147483647 h 1857"/>
                <a:gd name="T10" fmla="*/ 2147483647 w 985"/>
                <a:gd name="T11" fmla="*/ 2147483647 h 1857"/>
                <a:gd name="T12" fmla="*/ 2147483647 w 985"/>
                <a:gd name="T13" fmla="*/ 2147483647 h 1857"/>
                <a:gd name="T14" fmla="*/ 2147483647 w 985"/>
                <a:gd name="T15" fmla="*/ 2147483647 h 1857"/>
                <a:gd name="T16" fmla="*/ 2147483647 w 985"/>
                <a:gd name="T17" fmla="*/ 2147483647 h 1857"/>
                <a:gd name="T18" fmla="*/ 2147483647 w 985"/>
                <a:gd name="T19" fmla="*/ 2147483647 h 1857"/>
                <a:gd name="T20" fmla="*/ 2147483647 w 985"/>
                <a:gd name="T21" fmla="*/ 2147483647 h 1857"/>
                <a:gd name="T22" fmla="*/ 2147483647 w 985"/>
                <a:gd name="T23" fmla="*/ 2147483647 h 1857"/>
                <a:gd name="T24" fmla="*/ 2147483647 w 985"/>
                <a:gd name="T25" fmla="*/ 2147483647 h 1857"/>
                <a:gd name="T26" fmla="*/ 2147483647 w 985"/>
                <a:gd name="T27" fmla="*/ 2147483647 h 1857"/>
                <a:gd name="T28" fmla="*/ 2147483647 w 985"/>
                <a:gd name="T29" fmla="*/ 2147483647 h 1857"/>
                <a:gd name="T30" fmla="*/ 2147483647 w 985"/>
                <a:gd name="T31" fmla="*/ 2147483647 h 1857"/>
                <a:gd name="T32" fmla="*/ 2147483647 w 985"/>
                <a:gd name="T33" fmla="*/ 2147483647 h 1857"/>
                <a:gd name="T34" fmla="*/ 2147483647 w 985"/>
                <a:gd name="T35" fmla="*/ 2147483647 h 1857"/>
                <a:gd name="T36" fmla="*/ 2147483647 w 985"/>
                <a:gd name="T37" fmla="*/ 2147483647 h 1857"/>
                <a:gd name="T38" fmla="*/ 2147483647 w 985"/>
                <a:gd name="T39" fmla="*/ 2147483647 h 1857"/>
                <a:gd name="T40" fmla="*/ 2147483647 w 985"/>
                <a:gd name="T41" fmla="*/ 2147483647 h 1857"/>
                <a:gd name="T42" fmla="*/ 2147483647 w 985"/>
                <a:gd name="T43" fmla="*/ 2147483647 h 1857"/>
                <a:gd name="T44" fmla="*/ 2147483647 w 985"/>
                <a:gd name="T45" fmla="*/ 0 h 1857"/>
                <a:gd name="T46" fmla="*/ 2147483647 w 985"/>
                <a:gd name="T47" fmla="*/ 2147483647 h 1857"/>
                <a:gd name="T48" fmla="*/ 2147483647 w 985"/>
                <a:gd name="T49" fmla="*/ 2147483647 h 1857"/>
                <a:gd name="T50" fmla="*/ 2147483647 w 985"/>
                <a:gd name="T51" fmla="*/ 2147483647 h 1857"/>
                <a:gd name="T52" fmla="*/ 2147483647 w 985"/>
                <a:gd name="T53" fmla="*/ 2147483647 h 1857"/>
                <a:gd name="T54" fmla="*/ 2147483647 w 985"/>
                <a:gd name="T55" fmla="*/ 2147483647 h 1857"/>
                <a:gd name="T56" fmla="*/ 2147483647 w 985"/>
                <a:gd name="T57" fmla="*/ 2147483647 h 1857"/>
                <a:gd name="T58" fmla="*/ 2147483647 w 985"/>
                <a:gd name="T59" fmla="*/ 2147483647 h 1857"/>
                <a:gd name="T60" fmla="*/ 2147483647 w 985"/>
                <a:gd name="T61" fmla="*/ 2147483647 h 1857"/>
                <a:gd name="T62" fmla="*/ 2147483647 w 985"/>
                <a:gd name="T63" fmla="*/ 2147483647 h 1857"/>
                <a:gd name="T64" fmla="*/ 2147483647 w 985"/>
                <a:gd name="T65" fmla="*/ 2147483647 h 1857"/>
                <a:gd name="T66" fmla="*/ 2147483647 w 985"/>
                <a:gd name="T67" fmla="*/ 2147483647 h 1857"/>
                <a:gd name="T68" fmla="*/ 2147483647 w 985"/>
                <a:gd name="T69" fmla="*/ 2147483647 h 1857"/>
                <a:gd name="T70" fmla="*/ 2147483647 w 985"/>
                <a:gd name="T71" fmla="*/ 2147483647 h 1857"/>
                <a:gd name="T72" fmla="*/ 2147483647 w 985"/>
                <a:gd name="T73" fmla="*/ 2147483647 h 1857"/>
                <a:gd name="T74" fmla="*/ 2147483647 w 985"/>
                <a:gd name="T75" fmla="*/ 2147483647 h 1857"/>
                <a:gd name="T76" fmla="*/ 2147483647 w 985"/>
                <a:gd name="T77" fmla="*/ 2147483647 h 1857"/>
                <a:gd name="T78" fmla="*/ 2147483647 w 985"/>
                <a:gd name="T79" fmla="*/ 2147483647 h 1857"/>
                <a:gd name="T80" fmla="*/ 2147483647 w 985"/>
                <a:gd name="T81" fmla="*/ 2147483647 h 1857"/>
                <a:gd name="T82" fmla="*/ 2147483647 w 985"/>
                <a:gd name="T83" fmla="*/ 2147483647 h 1857"/>
                <a:gd name="T84" fmla="*/ 2147483647 w 985"/>
                <a:gd name="T85" fmla="*/ 2147483647 h 1857"/>
                <a:gd name="T86" fmla="*/ 2147483647 w 985"/>
                <a:gd name="T87" fmla="*/ 2147483647 h 1857"/>
                <a:gd name="T88" fmla="*/ 2147483647 w 985"/>
                <a:gd name="T89" fmla="*/ 2147483647 h 1857"/>
                <a:gd name="T90" fmla="*/ 2147483647 w 985"/>
                <a:gd name="T91" fmla="*/ 2147483647 h 1857"/>
                <a:gd name="T92" fmla="*/ 2147483647 w 985"/>
                <a:gd name="T93" fmla="*/ 2147483647 h 1857"/>
                <a:gd name="T94" fmla="*/ 2147483647 w 985"/>
                <a:gd name="T95" fmla="*/ 2147483647 h 1857"/>
                <a:gd name="T96" fmla="*/ 2147483647 w 985"/>
                <a:gd name="T97" fmla="*/ 2147483647 h 1857"/>
                <a:gd name="T98" fmla="*/ 2147483647 w 985"/>
                <a:gd name="T99" fmla="*/ 2147483647 h 1857"/>
                <a:gd name="T100" fmla="*/ 2147483647 w 985"/>
                <a:gd name="T101" fmla="*/ 2147483647 h 1857"/>
                <a:gd name="T102" fmla="*/ 2147483647 w 985"/>
                <a:gd name="T103" fmla="*/ 2147483647 h 1857"/>
                <a:gd name="T104" fmla="*/ 2147483647 w 985"/>
                <a:gd name="T105" fmla="*/ 2147483647 h 1857"/>
                <a:gd name="T106" fmla="*/ 2147483647 w 985"/>
                <a:gd name="T107" fmla="*/ 2147483647 h 1857"/>
                <a:gd name="T108" fmla="*/ 2147483647 w 985"/>
                <a:gd name="T109" fmla="*/ 2147483647 h 1857"/>
                <a:gd name="T110" fmla="*/ 2147483647 w 985"/>
                <a:gd name="T111" fmla="*/ 2147483647 h 1857"/>
                <a:gd name="T112" fmla="*/ 2147483647 w 985"/>
                <a:gd name="T113" fmla="*/ 2147483647 h 1857"/>
                <a:gd name="T114" fmla="*/ 2147483647 w 985"/>
                <a:gd name="T115" fmla="*/ 2147483647 h 1857"/>
                <a:gd name="T116" fmla="*/ 2147483647 w 985"/>
                <a:gd name="T117" fmla="*/ 2147483647 h 1857"/>
                <a:gd name="T118" fmla="*/ 0 w 985"/>
                <a:gd name="T119" fmla="*/ 2147483647 h 18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5"/>
                <a:gd name="T181" fmla="*/ 0 h 1857"/>
                <a:gd name="T182" fmla="*/ 985 w 985"/>
                <a:gd name="T183" fmla="*/ 1857 h 18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5" h="1857">
                  <a:moveTo>
                    <a:pt x="0" y="1652"/>
                  </a:moveTo>
                  <a:lnTo>
                    <a:pt x="56" y="1546"/>
                  </a:lnTo>
                  <a:lnTo>
                    <a:pt x="92" y="1475"/>
                  </a:lnTo>
                  <a:lnTo>
                    <a:pt x="120" y="1439"/>
                  </a:lnTo>
                  <a:lnTo>
                    <a:pt x="163" y="1404"/>
                  </a:lnTo>
                  <a:lnTo>
                    <a:pt x="170" y="1368"/>
                  </a:lnTo>
                  <a:lnTo>
                    <a:pt x="212" y="1305"/>
                  </a:lnTo>
                  <a:lnTo>
                    <a:pt x="205" y="1234"/>
                  </a:lnTo>
                  <a:lnTo>
                    <a:pt x="177" y="1184"/>
                  </a:lnTo>
                  <a:lnTo>
                    <a:pt x="184" y="1163"/>
                  </a:lnTo>
                  <a:lnTo>
                    <a:pt x="219" y="1064"/>
                  </a:lnTo>
                  <a:lnTo>
                    <a:pt x="212" y="1007"/>
                  </a:lnTo>
                  <a:lnTo>
                    <a:pt x="198" y="957"/>
                  </a:lnTo>
                  <a:lnTo>
                    <a:pt x="212" y="929"/>
                  </a:lnTo>
                  <a:lnTo>
                    <a:pt x="233" y="922"/>
                  </a:lnTo>
                  <a:lnTo>
                    <a:pt x="233" y="872"/>
                  </a:lnTo>
                  <a:lnTo>
                    <a:pt x="248" y="872"/>
                  </a:lnTo>
                  <a:lnTo>
                    <a:pt x="248" y="865"/>
                  </a:lnTo>
                  <a:lnTo>
                    <a:pt x="262" y="858"/>
                  </a:lnTo>
                  <a:lnTo>
                    <a:pt x="269" y="844"/>
                  </a:lnTo>
                  <a:lnTo>
                    <a:pt x="283" y="830"/>
                  </a:lnTo>
                  <a:lnTo>
                    <a:pt x="297" y="830"/>
                  </a:lnTo>
                  <a:lnTo>
                    <a:pt x="311" y="780"/>
                  </a:lnTo>
                  <a:lnTo>
                    <a:pt x="340" y="766"/>
                  </a:lnTo>
                  <a:lnTo>
                    <a:pt x="326" y="745"/>
                  </a:lnTo>
                  <a:lnTo>
                    <a:pt x="326" y="730"/>
                  </a:lnTo>
                  <a:lnTo>
                    <a:pt x="318" y="603"/>
                  </a:lnTo>
                  <a:lnTo>
                    <a:pt x="333" y="589"/>
                  </a:lnTo>
                  <a:lnTo>
                    <a:pt x="326" y="582"/>
                  </a:lnTo>
                  <a:lnTo>
                    <a:pt x="304" y="567"/>
                  </a:lnTo>
                  <a:lnTo>
                    <a:pt x="304" y="546"/>
                  </a:lnTo>
                  <a:lnTo>
                    <a:pt x="304" y="532"/>
                  </a:lnTo>
                  <a:lnTo>
                    <a:pt x="297" y="504"/>
                  </a:lnTo>
                  <a:lnTo>
                    <a:pt x="276" y="475"/>
                  </a:lnTo>
                  <a:lnTo>
                    <a:pt x="262" y="397"/>
                  </a:lnTo>
                  <a:lnTo>
                    <a:pt x="255" y="312"/>
                  </a:lnTo>
                  <a:lnTo>
                    <a:pt x="262" y="298"/>
                  </a:lnTo>
                  <a:lnTo>
                    <a:pt x="283" y="305"/>
                  </a:lnTo>
                  <a:lnTo>
                    <a:pt x="297" y="284"/>
                  </a:lnTo>
                  <a:lnTo>
                    <a:pt x="290" y="249"/>
                  </a:lnTo>
                  <a:lnTo>
                    <a:pt x="304" y="234"/>
                  </a:lnTo>
                  <a:lnTo>
                    <a:pt x="290" y="220"/>
                  </a:lnTo>
                  <a:lnTo>
                    <a:pt x="326" y="128"/>
                  </a:lnTo>
                  <a:lnTo>
                    <a:pt x="326" y="43"/>
                  </a:lnTo>
                  <a:lnTo>
                    <a:pt x="318" y="22"/>
                  </a:lnTo>
                  <a:lnTo>
                    <a:pt x="347" y="0"/>
                  </a:lnTo>
                  <a:lnTo>
                    <a:pt x="396" y="43"/>
                  </a:lnTo>
                  <a:lnTo>
                    <a:pt x="403" y="64"/>
                  </a:lnTo>
                  <a:lnTo>
                    <a:pt x="460" y="135"/>
                  </a:lnTo>
                  <a:lnTo>
                    <a:pt x="559" y="227"/>
                  </a:lnTo>
                  <a:lnTo>
                    <a:pt x="595" y="213"/>
                  </a:lnTo>
                  <a:lnTo>
                    <a:pt x="637" y="156"/>
                  </a:lnTo>
                  <a:lnTo>
                    <a:pt x="694" y="178"/>
                  </a:lnTo>
                  <a:lnTo>
                    <a:pt x="729" y="199"/>
                  </a:lnTo>
                  <a:lnTo>
                    <a:pt x="765" y="213"/>
                  </a:lnTo>
                  <a:lnTo>
                    <a:pt x="800" y="220"/>
                  </a:lnTo>
                  <a:lnTo>
                    <a:pt x="843" y="241"/>
                  </a:lnTo>
                  <a:lnTo>
                    <a:pt x="892" y="263"/>
                  </a:lnTo>
                  <a:lnTo>
                    <a:pt x="907" y="270"/>
                  </a:lnTo>
                  <a:lnTo>
                    <a:pt x="892" y="277"/>
                  </a:lnTo>
                  <a:lnTo>
                    <a:pt x="892" y="319"/>
                  </a:lnTo>
                  <a:lnTo>
                    <a:pt x="892" y="341"/>
                  </a:lnTo>
                  <a:lnTo>
                    <a:pt x="907" y="426"/>
                  </a:lnTo>
                  <a:lnTo>
                    <a:pt x="914" y="426"/>
                  </a:lnTo>
                  <a:lnTo>
                    <a:pt x="921" y="426"/>
                  </a:lnTo>
                  <a:lnTo>
                    <a:pt x="928" y="440"/>
                  </a:lnTo>
                  <a:lnTo>
                    <a:pt x="942" y="433"/>
                  </a:lnTo>
                  <a:lnTo>
                    <a:pt x="949" y="433"/>
                  </a:lnTo>
                  <a:lnTo>
                    <a:pt x="914" y="482"/>
                  </a:lnTo>
                  <a:lnTo>
                    <a:pt x="942" y="490"/>
                  </a:lnTo>
                  <a:lnTo>
                    <a:pt x="928" y="525"/>
                  </a:lnTo>
                  <a:lnTo>
                    <a:pt x="942" y="546"/>
                  </a:lnTo>
                  <a:lnTo>
                    <a:pt x="942" y="631"/>
                  </a:lnTo>
                  <a:lnTo>
                    <a:pt x="956" y="653"/>
                  </a:lnTo>
                  <a:lnTo>
                    <a:pt x="956" y="702"/>
                  </a:lnTo>
                  <a:lnTo>
                    <a:pt x="956" y="759"/>
                  </a:lnTo>
                  <a:lnTo>
                    <a:pt x="956" y="794"/>
                  </a:lnTo>
                  <a:lnTo>
                    <a:pt x="970" y="830"/>
                  </a:lnTo>
                  <a:lnTo>
                    <a:pt x="963" y="837"/>
                  </a:lnTo>
                  <a:lnTo>
                    <a:pt x="970" y="879"/>
                  </a:lnTo>
                  <a:lnTo>
                    <a:pt x="985" y="901"/>
                  </a:lnTo>
                  <a:lnTo>
                    <a:pt x="871" y="943"/>
                  </a:lnTo>
                  <a:lnTo>
                    <a:pt x="822" y="1000"/>
                  </a:lnTo>
                  <a:lnTo>
                    <a:pt x="708" y="1007"/>
                  </a:lnTo>
                  <a:lnTo>
                    <a:pt x="694" y="1021"/>
                  </a:lnTo>
                  <a:lnTo>
                    <a:pt x="722" y="1071"/>
                  </a:lnTo>
                  <a:lnTo>
                    <a:pt x="942" y="1156"/>
                  </a:lnTo>
                  <a:lnTo>
                    <a:pt x="949" y="1212"/>
                  </a:lnTo>
                  <a:lnTo>
                    <a:pt x="900" y="1269"/>
                  </a:lnTo>
                  <a:lnTo>
                    <a:pt x="850" y="1290"/>
                  </a:lnTo>
                  <a:lnTo>
                    <a:pt x="814" y="1368"/>
                  </a:lnTo>
                  <a:lnTo>
                    <a:pt x="765" y="1390"/>
                  </a:lnTo>
                  <a:lnTo>
                    <a:pt x="729" y="1397"/>
                  </a:lnTo>
                  <a:lnTo>
                    <a:pt x="722" y="1432"/>
                  </a:lnTo>
                  <a:lnTo>
                    <a:pt x="694" y="1425"/>
                  </a:lnTo>
                  <a:lnTo>
                    <a:pt x="680" y="1460"/>
                  </a:lnTo>
                  <a:lnTo>
                    <a:pt x="673" y="1496"/>
                  </a:lnTo>
                  <a:lnTo>
                    <a:pt x="623" y="1588"/>
                  </a:lnTo>
                  <a:lnTo>
                    <a:pt x="623" y="1602"/>
                  </a:lnTo>
                  <a:lnTo>
                    <a:pt x="616" y="1616"/>
                  </a:lnTo>
                  <a:lnTo>
                    <a:pt x="623" y="1659"/>
                  </a:lnTo>
                  <a:lnTo>
                    <a:pt x="616" y="1709"/>
                  </a:lnTo>
                  <a:lnTo>
                    <a:pt x="623" y="1723"/>
                  </a:lnTo>
                  <a:lnTo>
                    <a:pt x="581" y="1744"/>
                  </a:lnTo>
                  <a:lnTo>
                    <a:pt x="566" y="1737"/>
                  </a:lnTo>
                  <a:lnTo>
                    <a:pt x="545" y="1751"/>
                  </a:lnTo>
                  <a:lnTo>
                    <a:pt x="531" y="1765"/>
                  </a:lnTo>
                  <a:lnTo>
                    <a:pt x="496" y="1772"/>
                  </a:lnTo>
                  <a:lnTo>
                    <a:pt x="425" y="1815"/>
                  </a:lnTo>
                  <a:lnTo>
                    <a:pt x="411" y="1843"/>
                  </a:lnTo>
                  <a:lnTo>
                    <a:pt x="375" y="1857"/>
                  </a:lnTo>
                  <a:lnTo>
                    <a:pt x="354" y="1857"/>
                  </a:lnTo>
                  <a:lnTo>
                    <a:pt x="304" y="1836"/>
                  </a:lnTo>
                  <a:lnTo>
                    <a:pt x="219" y="1779"/>
                  </a:lnTo>
                  <a:lnTo>
                    <a:pt x="212" y="1765"/>
                  </a:lnTo>
                  <a:lnTo>
                    <a:pt x="198" y="1751"/>
                  </a:lnTo>
                  <a:lnTo>
                    <a:pt x="184" y="1758"/>
                  </a:lnTo>
                  <a:lnTo>
                    <a:pt x="99" y="1723"/>
                  </a:lnTo>
                  <a:lnTo>
                    <a:pt x="56" y="1680"/>
                  </a:lnTo>
                  <a:lnTo>
                    <a:pt x="0" y="1652"/>
                  </a:lnTo>
                  <a:close/>
                </a:path>
              </a:pathLst>
            </a:custGeom>
            <a:solidFill>
              <a:srgbClr val="00CC00"/>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69" name="Freeform 20"/>
            <p:cNvSpPr>
              <a:spLocks/>
            </p:cNvSpPr>
            <p:nvPr/>
          </p:nvSpPr>
          <p:spPr bwMode="gray">
            <a:xfrm>
              <a:off x="5072800" y="3520408"/>
              <a:ext cx="549949" cy="815394"/>
            </a:xfrm>
            <a:custGeom>
              <a:avLst/>
              <a:gdLst>
                <a:gd name="T0" fmla="*/ 0 w 432"/>
                <a:gd name="T1" fmla="*/ 0 h 589"/>
                <a:gd name="T2" fmla="*/ 2147483647 w 432"/>
                <a:gd name="T3" fmla="*/ 2147483647 h 589"/>
                <a:gd name="T4" fmla="*/ 2147483647 w 432"/>
                <a:gd name="T5" fmla="*/ 2147483647 h 589"/>
                <a:gd name="T6" fmla="*/ 2147483647 w 432"/>
                <a:gd name="T7" fmla="*/ 2147483647 h 589"/>
                <a:gd name="T8" fmla="*/ 2147483647 w 432"/>
                <a:gd name="T9" fmla="*/ 2147483647 h 589"/>
                <a:gd name="T10" fmla="*/ 2147483647 w 432"/>
                <a:gd name="T11" fmla="*/ 2147483647 h 589"/>
                <a:gd name="T12" fmla="*/ 2147483647 w 432"/>
                <a:gd name="T13" fmla="*/ 2147483647 h 589"/>
                <a:gd name="T14" fmla="*/ 2147483647 w 432"/>
                <a:gd name="T15" fmla="*/ 2147483647 h 589"/>
                <a:gd name="T16" fmla="*/ 2147483647 w 432"/>
                <a:gd name="T17" fmla="*/ 2147483647 h 589"/>
                <a:gd name="T18" fmla="*/ 2147483647 w 432"/>
                <a:gd name="T19" fmla="*/ 2147483647 h 589"/>
                <a:gd name="T20" fmla="*/ 2147483647 w 432"/>
                <a:gd name="T21" fmla="*/ 2147483647 h 589"/>
                <a:gd name="T22" fmla="*/ 2147483647 w 432"/>
                <a:gd name="T23" fmla="*/ 2147483647 h 589"/>
                <a:gd name="T24" fmla="*/ 2147483647 w 432"/>
                <a:gd name="T25" fmla="*/ 2147483647 h 589"/>
                <a:gd name="T26" fmla="*/ 2147483647 w 432"/>
                <a:gd name="T27" fmla="*/ 2147483647 h 589"/>
                <a:gd name="T28" fmla="*/ 2147483647 w 432"/>
                <a:gd name="T29" fmla="*/ 2147483647 h 589"/>
                <a:gd name="T30" fmla="*/ 2147483647 w 432"/>
                <a:gd name="T31" fmla="*/ 2147483647 h 589"/>
                <a:gd name="T32" fmla="*/ 2147483647 w 432"/>
                <a:gd name="T33" fmla="*/ 2147483647 h 589"/>
                <a:gd name="T34" fmla="*/ 2147483647 w 432"/>
                <a:gd name="T35" fmla="*/ 2147483647 h 589"/>
                <a:gd name="T36" fmla="*/ 2147483647 w 432"/>
                <a:gd name="T37" fmla="*/ 2147483647 h 589"/>
                <a:gd name="T38" fmla="*/ 2147483647 w 432"/>
                <a:gd name="T39" fmla="*/ 2147483647 h 589"/>
                <a:gd name="T40" fmla="*/ 2147483647 w 432"/>
                <a:gd name="T41" fmla="*/ 2147483647 h 589"/>
                <a:gd name="T42" fmla="*/ 2147483647 w 432"/>
                <a:gd name="T43" fmla="*/ 2147483647 h 589"/>
                <a:gd name="T44" fmla="*/ 2147483647 w 432"/>
                <a:gd name="T45" fmla="*/ 2147483647 h 589"/>
                <a:gd name="T46" fmla="*/ 2147483647 w 432"/>
                <a:gd name="T47" fmla="*/ 2147483647 h 589"/>
                <a:gd name="T48" fmla="*/ 2147483647 w 432"/>
                <a:gd name="T49" fmla="*/ 2147483647 h 589"/>
                <a:gd name="T50" fmla="*/ 2147483647 w 432"/>
                <a:gd name="T51" fmla="*/ 2147483647 h 589"/>
                <a:gd name="T52" fmla="*/ 2147483647 w 432"/>
                <a:gd name="T53" fmla="*/ 2147483647 h 589"/>
                <a:gd name="T54" fmla="*/ 2147483647 w 432"/>
                <a:gd name="T55" fmla="*/ 2147483647 h 589"/>
                <a:gd name="T56" fmla="*/ 2147483647 w 432"/>
                <a:gd name="T57" fmla="*/ 2147483647 h 589"/>
                <a:gd name="T58" fmla="*/ 2147483647 w 432"/>
                <a:gd name="T59" fmla="*/ 2147483647 h 589"/>
                <a:gd name="T60" fmla="*/ 2147483647 w 432"/>
                <a:gd name="T61" fmla="*/ 2147483647 h 589"/>
                <a:gd name="T62" fmla="*/ 2147483647 w 432"/>
                <a:gd name="T63" fmla="*/ 2147483647 h 589"/>
                <a:gd name="T64" fmla="*/ 2147483647 w 432"/>
                <a:gd name="T65" fmla="*/ 2147483647 h 589"/>
                <a:gd name="T66" fmla="*/ 2147483647 w 432"/>
                <a:gd name="T67" fmla="*/ 2147483647 h 589"/>
                <a:gd name="T68" fmla="*/ 2147483647 w 432"/>
                <a:gd name="T69" fmla="*/ 2147483647 h 589"/>
                <a:gd name="T70" fmla="*/ 2147483647 w 432"/>
                <a:gd name="T71" fmla="*/ 2147483647 h 589"/>
                <a:gd name="T72" fmla="*/ 2147483647 w 432"/>
                <a:gd name="T73" fmla="*/ 2147483647 h 589"/>
                <a:gd name="T74" fmla="*/ 2147483647 w 432"/>
                <a:gd name="T75" fmla="*/ 2147483647 h 589"/>
                <a:gd name="T76" fmla="*/ 2147483647 w 432"/>
                <a:gd name="T77" fmla="*/ 2147483647 h 589"/>
                <a:gd name="T78" fmla="*/ 2147483647 w 432"/>
                <a:gd name="T79" fmla="*/ 2147483647 h 589"/>
                <a:gd name="T80" fmla="*/ 2147483647 w 432"/>
                <a:gd name="T81" fmla="*/ 2147483647 h 589"/>
                <a:gd name="T82" fmla="*/ 2147483647 w 432"/>
                <a:gd name="T83" fmla="*/ 2147483647 h 589"/>
                <a:gd name="T84" fmla="*/ 2147483647 w 432"/>
                <a:gd name="T85" fmla="*/ 2147483647 h 589"/>
                <a:gd name="T86" fmla="*/ 0 w 432"/>
                <a:gd name="T87" fmla="*/ 0 h 5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32"/>
                <a:gd name="T133" fmla="*/ 0 h 589"/>
                <a:gd name="T134" fmla="*/ 432 w 432"/>
                <a:gd name="T135" fmla="*/ 589 h 58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32" h="589">
                  <a:moveTo>
                    <a:pt x="0" y="0"/>
                  </a:moveTo>
                  <a:lnTo>
                    <a:pt x="78" y="36"/>
                  </a:lnTo>
                  <a:lnTo>
                    <a:pt x="85" y="50"/>
                  </a:lnTo>
                  <a:lnTo>
                    <a:pt x="127" y="64"/>
                  </a:lnTo>
                  <a:lnTo>
                    <a:pt x="156" y="114"/>
                  </a:lnTo>
                  <a:lnTo>
                    <a:pt x="141" y="121"/>
                  </a:lnTo>
                  <a:lnTo>
                    <a:pt x="163" y="185"/>
                  </a:lnTo>
                  <a:lnTo>
                    <a:pt x="191" y="185"/>
                  </a:lnTo>
                  <a:lnTo>
                    <a:pt x="191" y="213"/>
                  </a:lnTo>
                  <a:lnTo>
                    <a:pt x="198" y="241"/>
                  </a:lnTo>
                  <a:lnTo>
                    <a:pt x="226" y="241"/>
                  </a:lnTo>
                  <a:lnTo>
                    <a:pt x="241" y="326"/>
                  </a:lnTo>
                  <a:lnTo>
                    <a:pt x="262" y="340"/>
                  </a:lnTo>
                  <a:lnTo>
                    <a:pt x="269" y="369"/>
                  </a:lnTo>
                  <a:lnTo>
                    <a:pt x="340" y="383"/>
                  </a:lnTo>
                  <a:lnTo>
                    <a:pt x="361" y="369"/>
                  </a:lnTo>
                  <a:lnTo>
                    <a:pt x="368" y="362"/>
                  </a:lnTo>
                  <a:lnTo>
                    <a:pt x="375" y="362"/>
                  </a:lnTo>
                  <a:lnTo>
                    <a:pt x="382" y="355"/>
                  </a:lnTo>
                  <a:lnTo>
                    <a:pt x="396" y="355"/>
                  </a:lnTo>
                  <a:lnTo>
                    <a:pt x="404" y="383"/>
                  </a:lnTo>
                  <a:lnTo>
                    <a:pt x="411" y="433"/>
                  </a:lnTo>
                  <a:lnTo>
                    <a:pt x="404" y="482"/>
                  </a:lnTo>
                  <a:lnTo>
                    <a:pt x="425" y="511"/>
                  </a:lnTo>
                  <a:lnTo>
                    <a:pt x="432" y="532"/>
                  </a:lnTo>
                  <a:lnTo>
                    <a:pt x="418" y="539"/>
                  </a:lnTo>
                  <a:lnTo>
                    <a:pt x="319" y="546"/>
                  </a:lnTo>
                  <a:lnTo>
                    <a:pt x="304" y="546"/>
                  </a:lnTo>
                  <a:lnTo>
                    <a:pt x="241" y="589"/>
                  </a:lnTo>
                  <a:lnTo>
                    <a:pt x="205" y="574"/>
                  </a:lnTo>
                  <a:lnTo>
                    <a:pt x="191" y="553"/>
                  </a:lnTo>
                  <a:lnTo>
                    <a:pt x="184" y="539"/>
                  </a:lnTo>
                  <a:lnTo>
                    <a:pt x="156" y="468"/>
                  </a:lnTo>
                  <a:lnTo>
                    <a:pt x="134" y="461"/>
                  </a:lnTo>
                  <a:lnTo>
                    <a:pt x="113" y="418"/>
                  </a:lnTo>
                  <a:lnTo>
                    <a:pt x="92" y="369"/>
                  </a:lnTo>
                  <a:lnTo>
                    <a:pt x="78" y="362"/>
                  </a:lnTo>
                  <a:lnTo>
                    <a:pt x="42" y="298"/>
                  </a:lnTo>
                  <a:lnTo>
                    <a:pt x="35" y="270"/>
                  </a:lnTo>
                  <a:lnTo>
                    <a:pt x="28" y="255"/>
                  </a:lnTo>
                  <a:lnTo>
                    <a:pt x="49" y="241"/>
                  </a:lnTo>
                  <a:lnTo>
                    <a:pt x="21" y="192"/>
                  </a:lnTo>
                  <a:lnTo>
                    <a:pt x="7" y="114"/>
                  </a:lnTo>
                  <a:lnTo>
                    <a:pt x="0" y="0"/>
                  </a:lnTo>
                  <a:close/>
                </a:path>
              </a:pathLst>
            </a:custGeom>
            <a:solidFill>
              <a:srgbClr val="00CC00"/>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71" name="Freeform 31"/>
            <p:cNvSpPr>
              <a:spLocks/>
            </p:cNvSpPr>
            <p:nvPr/>
          </p:nvSpPr>
          <p:spPr bwMode="gray">
            <a:xfrm>
              <a:off x="5171432" y="3452188"/>
              <a:ext cx="812969" cy="843008"/>
            </a:xfrm>
            <a:custGeom>
              <a:avLst/>
              <a:gdLst>
                <a:gd name="T0" fmla="*/ 0 w 637"/>
                <a:gd name="T1" fmla="*/ 2147483647 h 609"/>
                <a:gd name="T2" fmla="*/ 2147483647 w 637"/>
                <a:gd name="T3" fmla="*/ 2147483647 h 609"/>
                <a:gd name="T4" fmla="*/ 2147483647 w 637"/>
                <a:gd name="T5" fmla="*/ 2147483647 h 609"/>
                <a:gd name="T6" fmla="*/ 2147483647 w 637"/>
                <a:gd name="T7" fmla="*/ 2147483647 h 609"/>
                <a:gd name="T8" fmla="*/ 2147483647 w 637"/>
                <a:gd name="T9" fmla="*/ 2147483647 h 609"/>
                <a:gd name="T10" fmla="*/ 2147483647 w 637"/>
                <a:gd name="T11" fmla="*/ 2147483647 h 609"/>
                <a:gd name="T12" fmla="*/ 2147483647 w 637"/>
                <a:gd name="T13" fmla="*/ 2147483647 h 609"/>
                <a:gd name="T14" fmla="*/ 2147483647 w 637"/>
                <a:gd name="T15" fmla="*/ 2147483647 h 609"/>
                <a:gd name="T16" fmla="*/ 2147483647 w 637"/>
                <a:gd name="T17" fmla="*/ 2147483647 h 609"/>
                <a:gd name="T18" fmla="*/ 2147483647 w 637"/>
                <a:gd name="T19" fmla="*/ 2147483647 h 609"/>
                <a:gd name="T20" fmla="*/ 2147483647 w 637"/>
                <a:gd name="T21" fmla="*/ 2147483647 h 609"/>
                <a:gd name="T22" fmla="*/ 2147483647 w 637"/>
                <a:gd name="T23" fmla="*/ 0 h 609"/>
                <a:gd name="T24" fmla="*/ 2147483647 w 637"/>
                <a:gd name="T25" fmla="*/ 2147483647 h 609"/>
                <a:gd name="T26" fmla="*/ 2147483647 w 637"/>
                <a:gd name="T27" fmla="*/ 2147483647 h 609"/>
                <a:gd name="T28" fmla="*/ 2147483647 w 637"/>
                <a:gd name="T29" fmla="*/ 2147483647 h 609"/>
                <a:gd name="T30" fmla="*/ 2147483647 w 637"/>
                <a:gd name="T31" fmla="*/ 2147483647 h 609"/>
                <a:gd name="T32" fmla="*/ 2147483647 w 637"/>
                <a:gd name="T33" fmla="*/ 2147483647 h 609"/>
                <a:gd name="T34" fmla="*/ 2147483647 w 637"/>
                <a:gd name="T35" fmla="*/ 2147483647 h 609"/>
                <a:gd name="T36" fmla="*/ 2147483647 w 637"/>
                <a:gd name="T37" fmla="*/ 2147483647 h 609"/>
                <a:gd name="T38" fmla="*/ 2147483647 w 637"/>
                <a:gd name="T39" fmla="*/ 2147483647 h 609"/>
                <a:gd name="T40" fmla="*/ 2147483647 w 637"/>
                <a:gd name="T41" fmla="*/ 2147483647 h 609"/>
                <a:gd name="T42" fmla="*/ 2147483647 w 637"/>
                <a:gd name="T43" fmla="*/ 2147483647 h 609"/>
                <a:gd name="T44" fmla="*/ 2147483647 w 637"/>
                <a:gd name="T45" fmla="*/ 2147483647 h 609"/>
                <a:gd name="T46" fmla="*/ 2147483647 w 637"/>
                <a:gd name="T47" fmla="*/ 2147483647 h 609"/>
                <a:gd name="T48" fmla="*/ 2147483647 w 637"/>
                <a:gd name="T49" fmla="*/ 2147483647 h 609"/>
                <a:gd name="T50" fmla="*/ 2147483647 w 637"/>
                <a:gd name="T51" fmla="*/ 2147483647 h 609"/>
                <a:gd name="T52" fmla="*/ 2147483647 w 637"/>
                <a:gd name="T53" fmla="*/ 2147483647 h 609"/>
                <a:gd name="T54" fmla="*/ 2147483647 w 637"/>
                <a:gd name="T55" fmla="*/ 2147483647 h 609"/>
                <a:gd name="T56" fmla="*/ 2147483647 w 637"/>
                <a:gd name="T57" fmla="*/ 2147483647 h 609"/>
                <a:gd name="T58" fmla="*/ 2147483647 w 637"/>
                <a:gd name="T59" fmla="*/ 2147483647 h 609"/>
                <a:gd name="T60" fmla="*/ 2147483647 w 637"/>
                <a:gd name="T61" fmla="*/ 2147483647 h 609"/>
                <a:gd name="T62" fmla="*/ 2147483647 w 637"/>
                <a:gd name="T63" fmla="*/ 2147483647 h 609"/>
                <a:gd name="T64" fmla="*/ 2147483647 w 637"/>
                <a:gd name="T65" fmla="*/ 2147483647 h 609"/>
                <a:gd name="T66" fmla="*/ 2147483647 w 637"/>
                <a:gd name="T67" fmla="*/ 2147483647 h 609"/>
                <a:gd name="T68" fmla="*/ 2147483647 w 637"/>
                <a:gd name="T69" fmla="*/ 2147483647 h 609"/>
                <a:gd name="T70" fmla="*/ 2147483647 w 637"/>
                <a:gd name="T71" fmla="*/ 2147483647 h 609"/>
                <a:gd name="T72" fmla="*/ 2147483647 w 637"/>
                <a:gd name="T73" fmla="*/ 2147483647 h 609"/>
                <a:gd name="T74" fmla="*/ 2147483647 w 637"/>
                <a:gd name="T75" fmla="*/ 2147483647 h 609"/>
                <a:gd name="T76" fmla="*/ 2147483647 w 637"/>
                <a:gd name="T77" fmla="*/ 2147483647 h 609"/>
                <a:gd name="T78" fmla="*/ 2147483647 w 637"/>
                <a:gd name="T79" fmla="*/ 2147483647 h 609"/>
                <a:gd name="T80" fmla="*/ 2147483647 w 637"/>
                <a:gd name="T81" fmla="*/ 2147483647 h 609"/>
                <a:gd name="T82" fmla="*/ 2147483647 w 637"/>
                <a:gd name="T83" fmla="*/ 2147483647 h 609"/>
                <a:gd name="T84" fmla="*/ 2147483647 w 637"/>
                <a:gd name="T85" fmla="*/ 2147483647 h 609"/>
                <a:gd name="T86" fmla="*/ 2147483647 w 637"/>
                <a:gd name="T87" fmla="*/ 2147483647 h 609"/>
                <a:gd name="T88" fmla="*/ 2147483647 w 637"/>
                <a:gd name="T89" fmla="*/ 2147483647 h 609"/>
                <a:gd name="T90" fmla="*/ 2147483647 w 637"/>
                <a:gd name="T91" fmla="*/ 2147483647 h 609"/>
                <a:gd name="T92" fmla="*/ 2147483647 w 637"/>
                <a:gd name="T93" fmla="*/ 2147483647 h 609"/>
                <a:gd name="T94" fmla="*/ 2147483647 w 637"/>
                <a:gd name="T95" fmla="*/ 2147483647 h 609"/>
                <a:gd name="T96" fmla="*/ 2147483647 w 637"/>
                <a:gd name="T97" fmla="*/ 2147483647 h 609"/>
                <a:gd name="T98" fmla="*/ 2147483647 w 637"/>
                <a:gd name="T99" fmla="*/ 2147483647 h 609"/>
                <a:gd name="T100" fmla="*/ 2147483647 w 637"/>
                <a:gd name="T101" fmla="*/ 2147483647 h 609"/>
                <a:gd name="T102" fmla="*/ 2147483647 w 637"/>
                <a:gd name="T103" fmla="*/ 2147483647 h 609"/>
                <a:gd name="T104" fmla="*/ 2147483647 w 637"/>
                <a:gd name="T105" fmla="*/ 2147483647 h 609"/>
                <a:gd name="T106" fmla="*/ 2147483647 w 637"/>
                <a:gd name="T107" fmla="*/ 2147483647 h 609"/>
                <a:gd name="T108" fmla="*/ 2147483647 w 637"/>
                <a:gd name="T109" fmla="*/ 2147483647 h 609"/>
                <a:gd name="T110" fmla="*/ 2147483647 w 637"/>
                <a:gd name="T111" fmla="*/ 2147483647 h 609"/>
                <a:gd name="T112" fmla="*/ 2147483647 w 637"/>
                <a:gd name="T113" fmla="*/ 2147483647 h 609"/>
                <a:gd name="T114" fmla="*/ 2147483647 w 637"/>
                <a:gd name="T115" fmla="*/ 2147483647 h 609"/>
                <a:gd name="T116" fmla="*/ 2147483647 w 637"/>
                <a:gd name="T117" fmla="*/ 2147483647 h 609"/>
                <a:gd name="T118" fmla="*/ 2147483647 w 637"/>
                <a:gd name="T119" fmla="*/ 2147483647 h 609"/>
                <a:gd name="T120" fmla="*/ 0 w 637"/>
                <a:gd name="T121" fmla="*/ 2147483647 h 60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37"/>
                <a:gd name="T184" fmla="*/ 0 h 609"/>
                <a:gd name="T185" fmla="*/ 637 w 637"/>
                <a:gd name="T186" fmla="*/ 609 h 60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37" h="609">
                  <a:moveTo>
                    <a:pt x="0" y="85"/>
                  </a:moveTo>
                  <a:lnTo>
                    <a:pt x="7" y="56"/>
                  </a:lnTo>
                  <a:lnTo>
                    <a:pt x="14" y="42"/>
                  </a:lnTo>
                  <a:lnTo>
                    <a:pt x="85" y="35"/>
                  </a:lnTo>
                  <a:lnTo>
                    <a:pt x="92" y="56"/>
                  </a:lnTo>
                  <a:lnTo>
                    <a:pt x="113" y="78"/>
                  </a:lnTo>
                  <a:lnTo>
                    <a:pt x="113" y="99"/>
                  </a:lnTo>
                  <a:lnTo>
                    <a:pt x="156" y="56"/>
                  </a:lnTo>
                  <a:lnTo>
                    <a:pt x="163" y="21"/>
                  </a:lnTo>
                  <a:lnTo>
                    <a:pt x="184" y="35"/>
                  </a:lnTo>
                  <a:lnTo>
                    <a:pt x="212" y="7"/>
                  </a:lnTo>
                  <a:lnTo>
                    <a:pt x="269" y="0"/>
                  </a:lnTo>
                  <a:lnTo>
                    <a:pt x="333" y="49"/>
                  </a:lnTo>
                  <a:lnTo>
                    <a:pt x="361" y="35"/>
                  </a:lnTo>
                  <a:lnTo>
                    <a:pt x="368" y="49"/>
                  </a:lnTo>
                  <a:lnTo>
                    <a:pt x="425" y="49"/>
                  </a:lnTo>
                  <a:lnTo>
                    <a:pt x="432" y="177"/>
                  </a:lnTo>
                  <a:lnTo>
                    <a:pt x="453" y="184"/>
                  </a:lnTo>
                  <a:lnTo>
                    <a:pt x="517" y="276"/>
                  </a:lnTo>
                  <a:lnTo>
                    <a:pt x="545" y="319"/>
                  </a:lnTo>
                  <a:lnTo>
                    <a:pt x="602" y="304"/>
                  </a:lnTo>
                  <a:lnTo>
                    <a:pt x="637" y="297"/>
                  </a:lnTo>
                  <a:lnTo>
                    <a:pt x="637" y="368"/>
                  </a:lnTo>
                  <a:lnTo>
                    <a:pt x="630" y="368"/>
                  </a:lnTo>
                  <a:lnTo>
                    <a:pt x="609" y="368"/>
                  </a:lnTo>
                  <a:lnTo>
                    <a:pt x="595" y="375"/>
                  </a:lnTo>
                  <a:lnTo>
                    <a:pt x="588" y="382"/>
                  </a:lnTo>
                  <a:lnTo>
                    <a:pt x="581" y="382"/>
                  </a:lnTo>
                  <a:lnTo>
                    <a:pt x="574" y="397"/>
                  </a:lnTo>
                  <a:lnTo>
                    <a:pt x="559" y="446"/>
                  </a:lnTo>
                  <a:lnTo>
                    <a:pt x="545" y="503"/>
                  </a:lnTo>
                  <a:lnTo>
                    <a:pt x="545" y="524"/>
                  </a:lnTo>
                  <a:lnTo>
                    <a:pt x="503" y="574"/>
                  </a:lnTo>
                  <a:lnTo>
                    <a:pt x="489" y="588"/>
                  </a:lnTo>
                  <a:lnTo>
                    <a:pt x="460" y="595"/>
                  </a:lnTo>
                  <a:lnTo>
                    <a:pt x="432" y="595"/>
                  </a:lnTo>
                  <a:lnTo>
                    <a:pt x="425" y="609"/>
                  </a:lnTo>
                  <a:lnTo>
                    <a:pt x="354" y="581"/>
                  </a:lnTo>
                  <a:lnTo>
                    <a:pt x="347" y="560"/>
                  </a:lnTo>
                  <a:lnTo>
                    <a:pt x="326" y="531"/>
                  </a:lnTo>
                  <a:lnTo>
                    <a:pt x="333" y="482"/>
                  </a:lnTo>
                  <a:lnTo>
                    <a:pt x="326" y="432"/>
                  </a:lnTo>
                  <a:lnTo>
                    <a:pt x="318" y="404"/>
                  </a:lnTo>
                  <a:lnTo>
                    <a:pt x="304" y="404"/>
                  </a:lnTo>
                  <a:lnTo>
                    <a:pt x="297" y="411"/>
                  </a:lnTo>
                  <a:lnTo>
                    <a:pt x="290" y="411"/>
                  </a:lnTo>
                  <a:lnTo>
                    <a:pt x="283" y="418"/>
                  </a:lnTo>
                  <a:lnTo>
                    <a:pt x="262" y="432"/>
                  </a:lnTo>
                  <a:lnTo>
                    <a:pt x="191" y="418"/>
                  </a:lnTo>
                  <a:lnTo>
                    <a:pt x="184" y="389"/>
                  </a:lnTo>
                  <a:lnTo>
                    <a:pt x="163" y="375"/>
                  </a:lnTo>
                  <a:lnTo>
                    <a:pt x="148" y="290"/>
                  </a:lnTo>
                  <a:lnTo>
                    <a:pt x="120" y="290"/>
                  </a:lnTo>
                  <a:lnTo>
                    <a:pt x="113" y="262"/>
                  </a:lnTo>
                  <a:lnTo>
                    <a:pt x="113" y="234"/>
                  </a:lnTo>
                  <a:lnTo>
                    <a:pt x="85" y="234"/>
                  </a:lnTo>
                  <a:lnTo>
                    <a:pt x="63" y="170"/>
                  </a:lnTo>
                  <a:lnTo>
                    <a:pt x="78" y="163"/>
                  </a:lnTo>
                  <a:lnTo>
                    <a:pt x="49" y="113"/>
                  </a:lnTo>
                  <a:lnTo>
                    <a:pt x="7" y="99"/>
                  </a:lnTo>
                  <a:lnTo>
                    <a:pt x="0" y="85"/>
                  </a:lnTo>
                  <a:close/>
                </a:path>
              </a:pathLst>
            </a:custGeom>
            <a:solidFill>
              <a:srgbClr val="00CC00"/>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75" name="Freeform 32"/>
            <p:cNvSpPr>
              <a:spLocks/>
            </p:cNvSpPr>
            <p:nvPr/>
          </p:nvSpPr>
          <p:spPr bwMode="gray">
            <a:xfrm>
              <a:off x="3535034" y="2951906"/>
              <a:ext cx="1401773" cy="1037923"/>
            </a:xfrm>
            <a:custGeom>
              <a:avLst/>
              <a:gdLst>
                <a:gd name="T0" fmla="*/ 2147483647 w 1098"/>
                <a:gd name="T1" fmla="*/ 2147483647 h 751"/>
                <a:gd name="T2" fmla="*/ 2147483647 w 1098"/>
                <a:gd name="T3" fmla="*/ 2147483647 h 751"/>
                <a:gd name="T4" fmla="*/ 2147483647 w 1098"/>
                <a:gd name="T5" fmla="*/ 2147483647 h 751"/>
                <a:gd name="T6" fmla="*/ 2147483647 w 1098"/>
                <a:gd name="T7" fmla="*/ 2147483647 h 751"/>
                <a:gd name="T8" fmla="*/ 0 w 1098"/>
                <a:gd name="T9" fmla="*/ 2147483647 h 751"/>
                <a:gd name="T10" fmla="*/ 2147483647 w 1098"/>
                <a:gd name="T11" fmla="*/ 2147483647 h 751"/>
                <a:gd name="T12" fmla="*/ 2147483647 w 1098"/>
                <a:gd name="T13" fmla="*/ 2147483647 h 751"/>
                <a:gd name="T14" fmla="*/ 2147483647 w 1098"/>
                <a:gd name="T15" fmla="*/ 2147483647 h 751"/>
                <a:gd name="T16" fmla="*/ 2147483647 w 1098"/>
                <a:gd name="T17" fmla="*/ 2147483647 h 751"/>
                <a:gd name="T18" fmla="*/ 2147483647 w 1098"/>
                <a:gd name="T19" fmla="*/ 2147483647 h 751"/>
                <a:gd name="T20" fmla="*/ 2147483647 w 1098"/>
                <a:gd name="T21" fmla="*/ 2147483647 h 751"/>
                <a:gd name="T22" fmla="*/ 2147483647 w 1098"/>
                <a:gd name="T23" fmla="*/ 2147483647 h 751"/>
                <a:gd name="T24" fmla="*/ 2147483647 w 1098"/>
                <a:gd name="T25" fmla="*/ 2147483647 h 751"/>
                <a:gd name="T26" fmla="*/ 2147483647 w 1098"/>
                <a:gd name="T27" fmla="*/ 2147483647 h 751"/>
                <a:gd name="T28" fmla="*/ 2147483647 w 1098"/>
                <a:gd name="T29" fmla="*/ 2147483647 h 751"/>
                <a:gd name="T30" fmla="*/ 2147483647 w 1098"/>
                <a:gd name="T31" fmla="*/ 2147483647 h 751"/>
                <a:gd name="T32" fmla="*/ 2147483647 w 1098"/>
                <a:gd name="T33" fmla="*/ 2147483647 h 751"/>
                <a:gd name="T34" fmla="*/ 2147483647 w 1098"/>
                <a:gd name="T35" fmla="*/ 2147483647 h 751"/>
                <a:gd name="T36" fmla="*/ 2147483647 w 1098"/>
                <a:gd name="T37" fmla="*/ 2147483647 h 751"/>
                <a:gd name="T38" fmla="*/ 2147483647 w 1098"/>
                <a:gd name="T39" fmla="*/ 2147483647 h 751"/>
                <a:gd name="T40" fmla="*/ 2147483647 w 1098"/>
                <a:gd name="T41" fmla="*/ 2147483647 h 751"/>
                <a:gd name="T42" fmla="*/ 2147483647 w 1098"/>
                <a:gd name="T43" fmla="*/ 2147483647 h 751"/>
                <a:gd name="T44" fmla="*/ 2147483647 w 1098"/>
                <a:gd name="T45" fmla="*/ 2147483647 h 751"/>
                <a:gd name="T46" fmla="*/ 2147483647 w 1098"/>
                <a:gd name="T47" fmla="*/ 2147483647 h 751"/>
                <a:gd name="T48" fmla="*/ 2147483647 w 1098"/>
                <a:gd name="T49" fmla="*/ 2147483647 h 751"/>
                <a:gd name="T50" fmla="*/ 2147483647 w 1098"/>
                <a:gd name="T51" fmla="*/ 2147483647 h 751"/>
                <a:gd name="T52" fmla="*/ 2147483647 w 1098"/>
                <a:gd name="T53" fmla="*/ 2147483647 h 751"/>
                <a:gd name="T54" fmla="*/ 2147483647 w 1098"/>
                <a:gd name="T55" fmla="*/ 2147483647 h 751"/>
                <a:gd name="T56" fmla="*/ 2147483647 w 1098"/>
                <a:gd name="T57" fmla="*/ 2147483647 h 751"/>
                <a:gd name="T58" fmla="*/ 2147483647 w 1098"/>
                <a:gd name="T59" fmla="*/ 2147483647 h 751"/>
                <a:gd name="T60" fmla="*/ 2147483647 w 1098"/>
                <a:gd name="T61" fmla="*/ 2147483647 h 751"/>
                <a:gd name="T62" fmla="*/ 2147483647 w 1098"/>
                <a:gd name="T63" fmla="*/ 2147483647 h 751"/>
                <a:gd name="T64" fmla="*/ 2147483647 w 1098"/>
                <a:gd name="T65" fmla="*/ 2147483647 h 751"/>
                <a:gd name="T66" fmla="*/ 2147483647 w 1098"/>
                <a:gd name="T67" fmla="*/ 2147483647 h 75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98"/>
                <a:gd name="T103" fmla="*/ 0 h 751"/>
                <a:gd name="T104" fmla="*/ 1098 w 1098"/>
                <a:gd name="T105" fmla="*/ 751 h 75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98" h="751">
                  <a:moveTo>
                    <a:pt x="28" y="560"/>
                  </a:moveTo>
                  <a:lnTo>
                    <a:pt x="35" y="525"/>
                  </a:lnTo>
                  <a:lnTo>
                    <a:pt x="71" y="518"/>
                  </a:lnTo>
                  <a:lnTo>
                    <a:pt x="120" y="496"/>
                  </a:lnTo>
                  <a:lnTo>
                    <a:pt x="156" y="418"/>
                  </a:lnTo>
                  <a:lnTo>
                    <a:pt x="206" y="397"/>
                  </a:lnTo>
                  <a:lnTo>
                    <a:pt x="255" y="340"/>
                  </a:lnTo>
                  <a:lnTo>
                    <a:pt x="248" y="284"/>
                  </a:lnTo>
                  <a:lnTo>
                    <a:pt x="28" y="199"/>
                  </a:lnTo>
                  <a:lnTo>
                    <a:pt x="0" y="149"/>
                  </a:lnTo>
                  <a:lnTo>
                    <a:pt x="14" y="135"/>
                  </a:lnTo>
                  <a:lnTo>
                    <a:pt x="128" y="128"/>
                  </a:lnTo>
                  <a:lnTo>
                    <a:pt x="177" y="71"/>
                  </a:lnTo>
                  <a:lnTo>
                    <a:pt x="291" y="29"/>
                  </a:lnTo>
                  <a:lnTo>
                    <a:pt x="305" y="43"/>
                  </a:lnTo>
                  <a:lnTo>
                    <a:pt x="397" y="21"/>
                  </a:lnTo>
                  <a:lnTo>
                    <a:pt x="482" y="0"/>
                  </a:lnTo>
                  <a:lnTo>
                    <a:pt x="510" y="21"/>
                  </a:lnTo>
                  <a:lnTo>
                    <a:pt x="531" y="29"/>
                  </a:lnTo>
                  <a:lnTo>
                    <a:pt x="553" y="36"/>
                  </a:lnTo>
                  <a:lnTo>
                    <a:pt x="560" y="50"/>
                  </a:lnTo>
                  <a:lnTo>
                    <a:pt x="588" y="50"/>
                  </a:lnTo>
                  <a:lnTo>
                    <a:pt x="645" y="85"/>
                  </a:lnTo>
                  <a:lnTo>
                    <a:pt x="680" y="121"/>
                  </a:lnTo>
                  <a:lnTo>
                    <a:pt x="694" y="142"/>
                  </a:lnTo>
                  <a:lnTo>
                    <a:pt x="716" y="192"/>
                  </a:lnTo>
                  <a:lnTo>
                    <a:pt x="737" y="241"/>
                  </a:lnTo>
                  <a:lnTo>
                    <a:pt x="709" y="298"/>
                  </a:lnTo>
                  <a:lnTo>
                    <a:pt x="723" y="319"/>
                  </a:lnTo>
                  <a:lnTo>
                    <a:pt x="879" y="277"/>
                  </a:lnTo>
                  <a:lnTo>
                    <a:pt x="893" y="333"/>
                  </a:lnTo>
                  <a:lnTo>
                    <a:pt x="829" y="340"/>
                  </a:lnTo>
                  <a:lnTo>
                    <a:pt x="850" y="376"/>
                  </a:lnTo>
                  <a:lnTo>
                    <a:pt x="950" y="376"/>
                  </a:lnTo>
                  <a:lnTo>
                    <a:pt x="1084" y="340"/>
                  </a:lnTo>
                  <a:lnTo>
                    <a:pt x="1098" y="369"/>
                  </a:lnTo>
                  <a:lnTo>
                    <a:pt x="1042" y="447"/>
                  </a:lnTo>
                  <a:lnTo>
                    <a:pt x="1042" y="496"/>
                  </a:lnTo>
                  <a:lnTo>
                    <a:pt x="1056" y="638"/>
                  </a:lnTo>
                  <a:lnTo>
                    <a:pt x="1049" y="638"/>
                  </a:lnTo>
                  <a:lnTo>
                    <a:pt x="1049" y="659"/>
                  </a:lnTo>
                  <a:lnTo>
                    <a:pt x="992" y="659"/>
                  </a:lnTo>
                  <a:lnTo>
                    <a:pt x="992" y="674"/>
                  </a:lnTo>
                  <a:lnTo>
                    <a:pt x="1006" y="702"/>
                  </a:lnTo>
                  <a:lnTo>
                    <a:pt x="978" y="751"/>
                  </a:lnTo>
                  <a:lnTo>
                    <a:pt x="879" y="737"/>
                  </a:lnTo>
                  <a:lnTo>
                    <a:pt x="865" y="709"/>
                  </a:lnTo>
                  <a:lnTo>
                    <a:pt x="829" y="638"/>
                  </a:lnTo>
                  <a:lnTo>
                    <a:pt x="794" y="652"/>
                  </a:lnTo>
                  <a:lnTo>
                    <a:pt x="772" y="666"/>
                  </a:lnTo>
                  <a:lnTo>
                    <a:pt x="758" y="645"/>
                  </a:lnTo>
                  <a:lnTo>
                    <a:pt x="702" y="666"/>
                  </a:lnTo>
                  <a:lnTo>
                    <a:pt x="709" y="709"/>
                  </a:lnTo>
                  <a:lnTo>
                    <a:pt x="666" y="695"/>
                  </a:lnTo>
                  <a:lnTo>
                    <a:pt x="659" y="709"/>
                  </a:lnTo>
                  <a:lnTo>
                    <a:pt x="617" y="723"/>
                  </a:lnTo>
                  <a:lnTo>
                    <a:pt x="539" y="674"/>
                  </a:lnTo>
                  <a:lnTo>
                    <a:pt x="496" y="666"/>
                  </a:lnTo>
                  <a:lnTo>
                    <a:pt x="432" y="659"/>
                  </a:lnTo>
                  <a:lnTo>
                    <a:pt x="369" y="624"/>
                  </a:lnTo>
                  <a:lnTo>
                    <a:pt x="298" y="638"/>
                  </a:lnTo>
                  <a:lnTo>
                    <a:pt x="262" y="666"/>
                  </a:lnTo>
                  <a:lnTo>
                    <a:pt x="248" y="681"/>
                  </a:lnTo>
                  <a:lnTo>
                    <a:pt x="227" y="688"/>
                  </a:lnTo>
                  <a:lnTo>
                    <a:pt x="227" y="674"/>
                  </a:lnTo>
                  <a:lnTo>
                    <a:pt x="227" y="652"/>
                  </a:lnTo>
                  <a:lnTo>
                    <a:pt x="206" y="617"/>
                  </a:lnTo>
                  <a:lnTo>
                    <a:pt x="170" y="631"/>
                  </a:lnTo>
                  <a:lnTo>
                    <a:pt x="28" y="560"/>
                  </a:lnTo>
                  <a:close/>
                </a:path>
              </a:pathLst>
            </a:custGeom>
            <a:solidFill>
              <a:srgbClr val="00CC00"/>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76" name="Freeform 33"/>
            <p:cNvSpPr>
              <a:spLocks/>
            </p:cNvSpPr>
            <p:nvPr/>
          </p:nvSpPr>
          <p:spPr bwMode="gray">
            <a:xfrm>
              <a:off x="3028424" y="3716947"/>
              <a:ext cx="1845618" cy="1188981"/>
            </a:xfrm>
            <a:custGeom>
              <a:avLst/>
              <a:gdLst>
                <a:gd name="T0" fmla="*/ 2147483647 w 1446"/>
                <a:gd name="T1" fmla="*/ 2147483647 h 858"/>
                <a:gd name="T2" fmla="*/ 2147483647 w 1446"/>
                <a:gd name="T3" fmla="*/ 2147483647 h 858"/>
                <a:gd name="T4" fmla="*/ 2147483647 w 1446"/>
                <a:gd name="T5" fmla="*/ 2147483647 h 858"/>
                <a:gd name="T6" fmla="*/ 2147483647 w 1446"/>
                <a:gd name="T7" fmla="*/ 2147483647 h 858"/>
                <a:gd name="T8" fmla="*/ 2147483647 w 1446"/>
                <a:gd name="T9" fmla="*/ 2147483647 h 858"/>
                <a:gd name="T10" fmla="*/ 2147483647 w 1446"/>
                <a:gd name="T11" fmla="*/ 2147483647 h 858"/>
                <a:gd name="T12" fmla="*/ 2147483647 w 1446"/>
                <a:gd name="T13" fmla="*/ 2147483647 h 858"/>
                <a:gd name="T14" fmla="*/ 2147483647 w 1446"/>
                <a:gd name="T15" fmla="*/ 2147483647 h 858"/>
                <a:gd name="T16" fmla="*/ 2147483647 w 1446"/>
                <a:gd name="T17" fmla="*/ 2147483647 h 858"/>
                <a:gd name="T18" fmla="*/ 2147483647 w 1446"/>
                <a:gd name="T19" fmla="*/ 2147483647 h 858"/>
                <a:gd name="T20" fmla="*/ 2147483647 w 1446"/>
                <a:gd name="T21" fmla="*/ 2147483647 h 858"/>
                <a:gd name="T22" fmla="*/ 2147483647 w 1446"/>
                <a:gd name="T23" fmla="*/ 2147483647 h 858"/>
                <a:gd name="T24" fmla="*/ 2147483647 w 1446"/>
                <a:gd name="T25" fmla="*/ 2147483647 h 858"/>
                <a:gd name="T26" fmla="*/ 2147483647 w 1446"/>
                <a:gd name="T27" fmla="*/ 2147483647 h 858"/>
                <a:gd name="T28" fmla="*/ 2147483647 w 1446"/>
                <a:gd name="T29" fmla="*/ 2147483647 h 858"/>
                <a:gd name="T30" fmla="*/ 2147483647 w 1446"/>
                <a:gd name="T31" fmla="*/ 0 h 858"/>
                <a:gd name="T32" fmla="*/ 2147483647 w 1446"/>
                <a:gd name="T33" fmla="*/ 2147483647 h 858"/>
                <a:gd name="T34" fmla="*/ 2147483647 w 1446"/>
                <a:gd name="T35" fmla="*/ 2147483647 h 858"/>
                <a:gd name="T36" fmla="*/ 2147483647 w 1446"/>
                <a:gd name="T37" fmla="*/ 2147483647 h 858"/>
                <a:gd name="T38" fmla="*/ 2147483647 w 1446"/>
                <a:gd name="T39" fmla="*/ 2147483647 h 858"/>
                <a:gd name="T40" fmla="*/ 2147483647 w 1446"/>
                <a:gd name="T41" fmla="*/ 2147483647 h 858"/>
                <a:gd name="T42" fmla="*/ 2147483647 w 1446"/>
                <a:gd name="T43" fmla="*/ 2147483647 h 858"/>
                <a:gd name="T44" fmla="*/ 2147483647 w 1446"/>
                <a:gd name="T45" fmla="*/ 2147483647 h 858"/>
                <a:gd name="T46" fmla="*/ 2147483647 w 1446"/>
                <a:gd name="T47" fmla="*/ 2147483647 h 858"/>
                <a:gd name="T48" fmla="*/ 2147483647 w 1446"/>
                <a:gd name="T49" fmla="*/ 2147483647 h 858"/>
                <a:gd name="T50" fmla="*/ 2147483647 w 1446"/>
                <a:gd name="T51" fmla="*/ 2147483647 h 858"/>
                <a:gd name="T52" fmla="*/ 2147483647 w 1446"/>
                <a:gd name="T53" fmla="*/ 2147483647 h 858"/>
                <a:gd name="T54" fmla="*/ 2147483647 w 1446"/>
                <a:gd name="T55" fmla="*/ 2147483647 h 858"/>
                <a:gd name="T56" fmla="*/ 2147483647 w 1446"/>
                <a:gd name="T57" fmla="*/ 2147483647 h 858"/>
                <a:gd name="T58" fmla="*/ 2147483647 w 1446"/>
                <a:gd name="T59" fmla="*/ 2147483647 h 858"/>
                <a:gd name="T60" fmla="*/ 2147483647 w 1446"/>
                <a:gd name="T61" fmla="*/ 2147483647 h 858"/>
                <a:gd name="T62" fmla="*/ 2147483647 w 1446"/>
                <a:gd name="T63" fmla="*/ 2147483647 h 858"/>
                <a:gd name="T64" fmla="*/ 2147483647 w 1446"/>
                <a:gd name="T65" fmla="*/ 2147483647 h 858"/>
                <a:gd name="T66" fmla="*/ 2147483647 w 1446"/>
                <a:gd name="T67" fmla="*/ 2147483647 h 858"/>
                <a:gd name="T68" fmla="*/ 2147483647 w 1446"/>
                <a:gd name="T69" fmla="*/ 2147483647 h 858"/>
                <a:gd name="T70" fmla="*/ 2147483647 w 1446"/>
                <a:gd name="T71" fmla="*/ 2147483647 h 858"/>
                <a:gd name="T72" fmla="*/ 2147483647 w 1446"/>
                <a:gd name="T73" fmla="*/ 2147483647 h 858"/>
                <a:gd name="T74" fmla="*/ 2147483647 w 1446"/>
                <a:gd name="T75" fmla="*/ 2147483647 h 858"/>
                <a:gd name="T76" fmla="*/ 2147483647 w 1446"/>
                <a:gd name="T77" fmla="*/ 2147483647 h 858"/>
                <a:gd name="T78" fmla="*/ 2147483647 w 1446"/>
                <a:gd name="T79" fmla="*/ 2147483647 h 858"/>
                <a:gd name="T80" fmla="*/ 2147483647 w 1446"/>
                <a:gd name="T81" fmla="*/ 2147483647 h 858"/>
                <a:gd name="T82" fmla="*/ 2147483647 w 1446"/>
                <a:gd name="T83" fmla="*/ 2147483647 h 858"/>
                <a:gd name="T84" fmla="*/ 2147483647 w 1446"/>
                <a:gd name="T85" fmla="*/ 2147483647 h 858"/>
                <a:gd name="T86" fmla="*/ 2147483647 w 1446"/>
                <a:gd name="T87" fmla="*/ 2147483647 h 858"/>
                <a:gd name="T88" fmla="*/ 2147483647 w 1446"/>
                <a:gd name="T89" fmla="*/ 2147483647 h 858"/>
                <a:gd name="T90" fmla="*/ 2147483647 w 1446"/>
                <a:gd name="T91" fmla="*/ 2147483647 h 858"/>
                <a:gd name="T92" fmla="*/ 2147483647 w 1446"/>
                <a:gd name="T93" fmla="*/ 2147483647 h 858"/>
                <a:gd name="T94" fmla="*/ 2147483647 w 1446"/>
                <a:gd name="T95" fmla="*/ 2147483647 h 858"/>
                <a:gd name="T96" fmla="*/ 2147483647 w 1446"/>
                <a:gd name="T97" fmla="*/ 2147483647 h 858"/>
                <a:gd name="T98" fmla="*/ 2147483647 w 1446"/>
                <a:gd name="T99" fmla="*/ 2147483647 h 858"/>
                <a:gd name="T100" fmla="*/ 2147483647 w 1446"/>
                <a:gd name="T101" fmla="*/ 2147483647 h 8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46"/>
                <a:gd name="T154" fmla="*/ 0 h 858"/>
                <a:gd name="T155" fmla="*/ 1446 w 1446"/>
                <a:gd name="T156" fmla="*/ 858 h 85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46" h="858">
                  <a:moveTo>
                    <a:pt x="418" y="858"/>
                  </a:moveTo>
                  <a:lnTo>
                    <a:pt x="376" y="801"/>
                  </a:lnTo>
                  <a:lnTo>
                    <a:pt x="312" y="794"/>
                  </a:lnTo>
                  <a:lnTo>
                    <a:pt x="291" y="751"/>
                  </a:lnTo>
                  <a:lnTo>
                    <a:pt x="255" y="702"/>
                  </a:lnTo>
                  <a:lnTo>
                    <a:pt x="192" y="702"/>
                  </a:lnTo>
                  <a:lnTo>
                    <a:pt x="135" y="695"/>
                  </a:lnTo>
                  <a:lnTo>
                    <a:pt x="114" y="688"/>
                  </a:lnTo>
                  <a:lnTo>
                    <a:pt x="99" y="680"/>
                  </a:lnTo>
                  <a:lnTo>
                    <a:pt x="106" y="645"/>
                  </a:lnTo>
                  <a:lnTo>
                    <a:pt x="57" y="595"/>
                  </a:lnTo>
                  <a:lnTo>
                    <a:pt x="14" y="581"/>
                  </a:lnTo>
                  <a:lnTo>
                    <a:pt x="0" y="447"/>
                  </a:lnTo>
                  <a:lnTo>
                    <a:pt x="7" y="411"/>
                  </a:lnTo>
                  <a:lnTo>
                    <a:pt x="57" y="432"/>
                  </a:lnTo>
                  <a:lnTo>
                    <a:pt x="78" y="432"/>
                  </a:lnTo>
                  <a:lnTo>
                    <a:pt x="114" y="418"/>
                  </a:lnTo>
                  <a:lnTo>
                    <a:pt x="128" y="390"/>
                  </a:lnTo>
                  <a:lnTo>
                    <a:pt x="199" y="347"/>
                  </a:lnTo>
                  <a:lnTo>
                    <a:pt x="234" y="340"/>
                  </a:lnTo>
                  <a:lnTo>
                    <a:pt x="248" y="326"/>
                  </a:lnTo>
                  <a:lnTo>
                    <a:pt x="269" y="312"/>
                  </a:lnTo>
                  <a:lnTo>
                    <a:pt x="284" y="319"/>
                  </a:lnTo>
                  <a:lnTo>
                    <a:pt x="326" y="298"/>
                  </a:lnTo>
                  <a:lnTo>
                    <a:pt x="319" y="284"/>
                  </a:lnTo>
                  <a:lnTo>
                    <a:pt x="326" y="234"/>
                  </a:lnTo>
                  <a:lnTo>
                    <a:pt x="319" y="191"/>
                  </a:lnTo>
                  <a:lnTo>
                    <a:pt x="326" y="177"/>
                  </a:lnTo>
                  <a:lnTo>
                    <a:pt x="326" y="163"/>
                  </a:lnTo>
                  <a:lnTo>
                    <a:pt x="376" y="71"/>
                  </a:lnTo>
                  <a:lnTo>
                    <a:pt x="383" y="35"/>
                  </a:lnTo>
                  <a:lnTo>
                    <a:pt x="397" y="0"/>
                  </a:lnTo>
                  <a:lnTo>
                    <a:pt x="425" y="7"/>
                  </a:lnTo>
                  <a:lnTo>
                    <a:pt x="567" y="78"/>
                  </a:lnTo>
                  <a:lnTo>
                    <a:pt x="603" y="64"/>
                  </a:lnTo>
                  <a:lnTo>
                    <a:pt x="624" y="99"/>
                  </a:lnTo>
                  <a:lnTo>
                    <a:pt x="624" y="121"/>
                  </a:lnTo>
                  <a:lnTo>
                    <a:pt x="624" y="135"/>
                  </a:lnTo>
                  <a:lnTo>
                    <a:pt x="645" y="128"/>
                  </a:lnTo>
                  <a:lnTo>
                    <a:pt x="659" y="113"/>
                  </a:lnTo>
                  <a:lnTo>
                    <a:pt x="695" y="85"/>
                  </a:lnTo>
                  <a:lnTo>
                    <a:pt x="766" y="71"/>
                  </a:lnTo>
                  <a:lnTo>
                    <a:pt x="829" y="106"/>
                  </a:lnTo>
                  <a:lnTo>
                    <a:pt x="893" y="113"/>
                  </a:lnTo>
                  <a:lnTo>
                    <a:pt x="936" y="121"/>
                  </a:lnTo>
                  <a:lnTo>
                    <a:pt x="1014" y="170"/>
                  </a:lnTo>
                  <a:lnTo>
                    <a:pt x="1056" y="156"/>
                  </a:lnTo>
                  <a:lnTo>
                    <a:pt x="1063" y="142"/>
                  </a:lnTo>
                  <a:lnTo>
                    <a:pt x="1106" y="156"/>
                  </a:lnTo>
                  <a:lnTo>
                    <a:pt x="1099" y="113"/>
                  </a:lnTo>
                  <a:lnTo>
                    <a:pt x="1155" y="92"/>
                  </a:lnTo>
                  <a:lnTo>
                    <a:pt x="1169" y="113"/>
                  </a:lnTo>
                  <a:lnTo>
                    <a:pt x="1191" y="99"/>
                  </a:lnTo>
                  <a:lnTo>
                    <a:pt x="1226" y="85"/>
                  </a:lnTo>
                  <a:lnTo>
                    <a:pt x="1262" y="156"/>
                  </a:lnTo>
                  <a:lnTo>
                    <a:pt x="1276" y="184"/>
                  </a:lnTo>
                  <a:lnTo>
                    <a:pt x="1375" y="198"/>
                  </a:lnTo>
                  <a:lnTo>
                    <a:pt x="1403" y="149"/>
                  </a:lnTo>
                  <a:lnTo>
                    <a:pt x="1410" y="177"/>
                  </a:lnTo>
                  <a:lnTo>
                    <a:pt x="1446" y="163"/>
                  </a:lnTo>
                  <a:lnTo>
                    <a:pt x="1439" y="262"/>
                  </a:lnTo>
                  <a:lnTo>
                    <a:pt x="1432" y="269"/>
                  </a:lnTo>
                  <a:lnTo>
                    <a:pt x="1396" y="312"/>
                  </a:lnTo>
                  <a:lnTo>
                    <a:pt x="1354" y="418"/>
                  </a:lnTo>
                  <a:lnTo>
                    <a:pt x="1332" y="432"/>
                  </a:lnTo>
                  <a:lnTo>
                    <a:pt x="1297" y="439"/>
                  </a:lnTo>
                  <a:lnTo>
                    <a:pt x="1269" y="418"/>
                  </a:lnTo>
                  <a:lnTo>
                    <a:pt x="1240" y="404"/>
                  </a:lnTo>
                  <a:lnTo>
                    <a:pt x="1219" y="369"/>
                  </a:lnTo>
                  <a:lnTo>
                    <a:pt x="1219" y="312"/>
                  </a:lnTo>
                  <a:lnTo>
                    <a:pt x="1198" y="284"/>
                  </a:lnTo>
                  <a:lnTo>
                    <a:pt x="1148" y="241"/>
                  </a:lnTo>
                  <a:lnTo>
                    <a:pt x="1113" y="248"/>
                  </a:lnTo>
                  <a:lnTo>
                    <a:pt x="1077" y="269"/>
                  </a:lnTo>
                  <a:lnTo>
                    <a:pt x="1063" y="276"/>
                  </a:lnTo>
                  <a:lnTo>
                    <a:pt x="985" y="361"/>
                  </a:lnTo>
                  <a:lnTo>
                    <a:pt x="943" y="369"/>
                  </a:lnTo>
                  <a:lnTo>
                    <a:pt x="936" y="376"/>
                  </a:lnTo>
                  <a:lnTo>
                    <a:pt x="907" y="447"/>
                  </a:lnTo>
                  <a:lnTo>
                    <a:pt x="886" y="447"/>
                  </a:lnTo>
                  <a:lnTo>
                    <a:pt x="865" y="517"/>
                  </a:lnTo>
                  <a:lnTo>
                    <a:pt x="843" y="510"/>
                  </a:lnTo>
                  <a:lnTo>
                    <a:pt x="829" y="525"/>
                  </a:lnTo>
                  <a:lnTo>
                    <a:pt x="794" y="517"/>
                  </a:lnTo>
                  <a:lnTo>
                    <a:pt x="773" y="489"/>
                  </a:lnTo>
                  <a:lnTo>
                    <a:pt x="758" y="503"/>
                  </a:lnTo>
                  <a:lnTo>
                    <a:pt x="702" y="496"/>
                  </a:lnTo>
                  <a:lnTo>
                    <a:pt x="680" y="475"/>
                  </a:lnTo>
                  <a:lnTo>
                    <a:pt x="588" y="475"/>
                  </a:lnTo>
                  <a:lnTo>
                    <a:pt x="581" y="468"/>
                  </a:lnTo>
                  <a:lnTo>
                    <a:pt x="489" y="539"/>
                  </a:lnTo>
                  <a:lnTo>
                    <a:pt x="461" y="546"/>
                  </a:lnTo>
                  <a:lnTo>
                    <a:pt x="482" y="581"/>
                  </a:lnTo>
                  <a:lnTo>
                    <a:pt x="496" y="595"/>
                  </a:lnTo>
                  <a:lnTo>
                    <a:pt x="503" y="617"/>
                  </a:lnTo>
                  <a:lnTo>
                    <a:pt x="567" y="624"/>
                  </a:lnTo>
                  <a:lnTo>
                    <a:pt x="574" y="645"/>
                  </a:lnTo>
                  <a:lnTo>
                    <a:pt x="510" y="680"/>
                  </a:lnTo>
                  <a:lnTo>
                    <a:pt x="517" y="702"/>
                  </a:lnTo>
                  <a:lnTo>
                    <a:pt x="482" y="716"/>
                  </a:lnTo>
                  <a:lnTo>
                    <a:pt x="425" y="751"/>
                  </a:lnTo>
                  <a:lnTo>
                    <a:pt x="447" y="836"/>
                  </a:lnTo>
                  <a:lnTo>
                    <a:pt x="418" y="858"/>
                  </a:lnTo>
                  <a:close/>
                </a:path>
              </a:pathLst>
            </a:custGeom>
            <a:solidFill>
              <a:srgbClr val="00CC00"/>
            </a:solidFill>
            <a:ln w="9525">
              <a:solidFill>
                <a:schemeClr val="bg1"/>
              </a:solidFill>
              <a:round/>
              <a:headEnd/>
              <a:tailEnd/>
            </a:ln>
          </p:spPr>
          <p:txBody>
            <a:bodyPr/>
            <a:lstStyle/>
            <a:p>
              <a:pPr defTabSz="914109"/>
              <a:endParaRPr lang="en-GB" sz="1600" dirty="0">
                <a:solidFill>
                  <a:prstClr val="black"/>
                </a:solidFill>
                <a:cs typeface="Arial" pitchFamily="34" charset="0"/>
              </a:endParaRPr>
            </a:p>
          </p:txBody>
        </p:sp>
        <p:sp>
          <p:nvSpPr>
            <p:cNvPr id="152" name="TextBox 151"/>
            <p:cNvSpPr txBox="1"/>
            <p:nvPr/>
          </p:nvSpPr>
          <p:spPr>
            <a:xfrm>
              <a:off x="3064713" y="2650992"/>
              <a:ext cx="831456"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HILLINGDON</a:t>
              </a:r>
              <a:endParaRPr lang="en-GB" sz="900" b="1" dirty="0">
                <a:cs typeface="Arial" pitchFamily="34" charset="0"/>
              </a:endParaRPr>
            </a:p>
          </p:txBody>
        </p:sp>
        <p:sp>
          <p:nvSpPr>
            <p:cNvPr id="153" name="TextBox 152"/>
            <p:cNvSpPr txBox="1"/>
            <p:nvPr/>
          </p:nvSpPr>
          <p:spPr>
            <a:xfrm>
              <a:off x="3968177" y="2290952"/>
              <a:ext cx="622289"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HARROW</a:t>
              </a:r>
              <a:endParaRPr lang="en-GB" sz="900" b="1" dirty="0">
                <a:cs typeface="Arial" pitchFamily="34" charset="0"/>
              </a:endParaRPr>
            </a:p>
          </p:txBody>
        </p:sp>
        <p:sp>
          <p:nvSpPr>
            <p:cNvPr id="154" name="TextBox 153"/>
            <p:cNvSpPr txBox="1"/>
            <p:nvPr/>
          </p:nvSpPr>
          <p:spPr>
            <a:xfrm>
              <a:off x="4616249" y="2753169"/>
              <a:ext cx="622289"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BRENT</a:t>
              </a:r>
              <a:endParaRPr lang="en-GB" sz="900" b="1" dirty="0">
                <a:cs typeface="Arial" pitchFamily="34" charset="0"/>
              </a:endParaRPr>
            </a:p>
          </p:txBody>
        </p:sp>
        <p:sp>
          <p:nvSpPr>
            <p:cNvPr id="155" name="TextBox 154"/>
            <p:cNvSpPr txBox="1"/>
            <p:nvPr/>
          </p:nvSpPr>
          <p:spPr>
            <a:xfrm>
              <a:off x="4137976" y="3587096"/>
              <a:ext cx="622289"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EALING</a:t>
              </a:r>
              <a:endParaRPr lang="en-GB" sz="900" b="1" dirty="0">
                <a:cs typeface="Arial" pitchFamily="34" charset="0"/>
              </a:endParaRPr>
            </a:p>
          </p:txBody>
        </p:sp>
        <p:sp>
          <p:nvSpPr>
            <p:cNvPr id="156" name="TextBox 155"/>
            <p:cNvSpPr txBox="1"/>
            <p:nvPr/>
          </p:nvSpPr>
          <p:spPr>
            <a:xfrm>
              <a:off x="3320105" y="4163160"/>
              <a:ext cx="791635"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HOUNSLOW</a:t>
              </a:r>
              <a:endParaRPr lang="en-GB" sz="900" b="1" dirty="0">
                <a:cs typeface="Arial" pitchFamily="34" charset="0"/>
              </a:endParaRPr>
            </a:p>
          </p:txBody>
        </p:sp>
        <p:sp>
          <p:nvSpPr>
            <p:cNvPr id="157" name="TextBox 156"/>
            <p:cNvSpPr txBox="1"/>
            <p:nvPr/>
          </p:nvSpPr>
          <p:spPr>
            <a:xfrm>
              <a:off x="4832273" y="3788464"/>
              <a:ext cx="324000"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H&amp;F</a:t>
              </a:r>
              <a:endParaRPr lang="en-GB" sz="900" b="1" dirty="0">
                <a:cs typeface="Arial" pitchFamily="34" charset="0"/>
              </a:endParaRPr>
            </a:p>
          </p:txBody>
        </p:sp>
        <p:sp>
          <p:nvSpPr>
            <p:cNvPr id="158" name="TextBox 157"/>
            <p:cNvSpPr txBox="1"/>
            <p:nvPr/>
          </p:nvSpPr>
          <p:spPr>
            <a:xfrm>
              <a:off x="5076056" y="3717032"/>
              <a:ext cx="306089"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K&amp;C</a:t>
              </a:r>
              <a:endParaRPr lang="en-GB" sz="900" b="1" dirty="0">
                <a:cs typeface="Arial" pitchFamily="34" charset="0"/>
              </a:endParaRPr>
            </a:p>
          </p:txBody>
        </p:sp>
        <p:sp>
          <p:nvSpPr>
            <p:cNvPr id="159" name="TextBox 158"/>
            <p:cNvSpPr txBox="1"/>
            <p:nvPr/>
          </p:nvSpPr>
          <p:spPr>
            <a:xfrm>
              <a:off x="5262468" y="3464860"/>
              <a:ext cx="983646"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WESTMINSTER</a:t>
              </a:r>
              <a:endParaRPr lang="en-GB" sz="900" b="1" dirty="0">
                <a:cs typeface="Arial" pitchFamily="34" charset="0"/>
              </a:endParaRPr>
            </a:p>
          </p:txBody>
        </p:sp>
      </p:grpSp>
      <p:grpSp>
        <p:nvGrpSpPr>
          <p:cNvPr id="3" name="Group 72"/>
          <p:cNvGrpSpPr/>
          <p:nvPr/>
        </p:nvGrpSpPr>
        <p:grpSpPr>
          <a:xfrm>
            <a:off x="7279768" y="8048"/>
            <a:ext cx="1304593" cy="744032"/>
            <a:chOff x="7279768" y="8048"/>
            <a:chExt cx="1304593" cy="744032"/>
          </a:xfrm>
        </p:grpSpPr>
        <p:sp>
          <p:nvSpPr>
            <p:cNvPr id="74" name="Rectangle 73"/>
            <p:cNvSpPr/>
            <p:nvPr/>
          </p:nvSpPr>
          <p:spPr>
            <a:xfrm>
              <a:off x="7452320" y="181784"/>
              <a:ext cx="987771" cy="230832"/>
            </a:xfrm>
            <a:prstGeom prst="rect">
              <a:avLst/>
            </a:prstGeom>
          </p:spPr>
          <p:txBody>
            <a:bodyPr wrap="none">
              <a:spAutoFit/>
            </a:bodyPr>
            <a:lstStyle/>
            <a:p>
              <a:r>
                <a:rPr lang="en-GB" sz="900" b="1" dirty="0" smtClean="0"/>
                <a:t>High deprivation</a:t>
              </a:r>
              <a:endParaRPr lang="en-GB" sz="900" b="1" dirty="0"/>
            </a:p>
          </p:txBody>
        </p:sp>
        <p:sp>
          <p:nvSpPr>
            <p:cNvPr id="77" name="Rectangle 76"/>
            <p:cNvSpPr/>
            <p:nvPr/>
          </p:nvSpPr>
          <p:spPr>
            <a:xfrm>
              <a:off x="7452320" y="355568"/>
              <a:ext cx="966931" cy="230832"/>
            </a:xfrm>
            <a:prstGeom prst="rect">
              <a:avLst/>
            </a:prstGeom>
          </p:spPr>
          <p:txBody>
            <a:bodyPr wrap="none">
              <a:spAutoFit/>
            </a:bodyPr>
            <a:lstStyle/>
            <a:p>
              <a:r>
                <a:rPr lang="en-GB" sz="900" b="1" dirty="0" smtClean="0"/>
                <a:t>Low deprivation</a:t>
              </a:r>
              <a:endParaRPr lang="en-GB" sz="900" b="1" dirty="0"/>
            </a:p>
          </p:txBody>
        </p:sp>
        <p:sp>
          <p:nvSpPr>
            <p:cNvPr id="78" name="Rectangle 77"/>
            <p:cNvSpPr/>
            <p:nvPr/>
          </p:nvSpPr>
          <p:spPr>
            <a:xfrm>
              <a:off x="7280872" y="243200"/>
              <a:ext cx="144016" cy="108000"/>
            </a:xfrm>
            <a:prstGeom prst="rect">
              <a:avLst/>
            </a:prstGeom>
            <a:solidFill>
              <a:srgbClr val="009900"/>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82" name="Rectangle 81"/>
            <p:cNvSpPr/>
            <p:nvPr/>
          </p:nvSpPr>
          <p:spPr>
            <a:xfrm>
              <a:off x="7280872" y="416984"/>
              <a:ext cx="144016" cy="108000"/>
            </a:xfrm>
            <a:prstGeom prst="rect">
              <a:avLst/>
            </a:prstGeom>
            <a:solidFill>
              <a:srgbClr val="33CC33"/>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83" name="Rectangle 82"/>
            <p:cNvSpPr/>
            <p:nvPr/>
          </p:nvSpPr>
          <p:spPr>
            <a:xfrm>
              <a:off x="7452320" y="8048"/>
              <a:ext cx="1132041" cy="230832"/>
            </a:xfrm>
            <a:prstGeom prst="rect">
              <a:avLst/>
            </a:prstGeom>
          </p:spPr>
          <p:txBody>
            <a:bodyPr wrap="none">
              <a:spAutoFit/>
            </a:bodyPr>
            <a:lstStyle/>
            <a:p>
              <a:r>
                <a:rPr lang="en-GB" sz="900" b="1" dirty="0" smtClean="0"/>
                <a:t>Highest deprivation</a:t>
              </a:r>
              <a:endParaRPr lang="en-GB" sz="900" b="1" dirty="0"/>
            </a:p>
          </p:txBody>
        </p:sp>
        <p:sp>
          <p:nvSpPr>
            <p:cNvPr id="85" name="Rectangle 84"/>
            <p:cNvSpPr/>
            <p:nvPr/>
          </p:nvSpPr>
          <p:spPr>
            <a:xfrm>
              <a:off x="7280872" y="69464"/>
              <a:ext cx="144016" cy="108000"/>
            </a:xfrm>
            <a:prstGeom prst="rect">
              <a:avLst/>
            </a:prstGeom>
            <a:solidFill>
              <a:srgbClr val="006600"/>
            </a:solidFill>
            <a:ln w="9525">
              <a:solidFill>
                <a:schemeClr val="bg1"/>
              </a:solidFill>
              <a:round/>
              <a:headEnd/>
              <a:tailEnd/>
            </a:ln>
          </p:spPr>
          <p:txBody>
            <a:bodyPr/>
            <a:lstStyle/>
            <a:p>
              <a:pPr defTabSz="914109"/>
              <a:endParaRPr lang="en-GB" sz="1600" dirty="0">
                <a:solidFill>
                  <a:prstClr val="black"/>
                </a:solidFill>
                <a:cs typeface="Arial" pitchFamily="34" charset="0"/>
              </a:endParaRPr>
            </a:p>
          </p:txBody>
        </p:sp>
        <p:sp>
          <p:nvSpPr>
            <p:cNvPr id="86" name="Rectangle 85"/>
            <p:cNvSpPr/>
            <p:nvPr/>
          </p:nvSpPr>
          <p:spPr>
            <a:xfrm>
              <a:off x="7279768" y="576072"/>
              <a:ext cx="144016" cy="108000"/>
            </a:xfrm>
            <a:prstGeom prst="rect">
              <a:avLst/>
            </a:prstGeom>
            <a:solidFill>
              <a:srgbClr val="CCFF66"/>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103" name="Rectangle 102"/>
            <p:cNvSpPr/>
            <p:nvPr/>
          </p:nvSpPr>
          <p:spPr>
            <a:xfrm>
              <a:off x="7443176" y="521248"/>
              <a:ext cx="1111202" cy="230832"/>
            </a:xfrm>
            <a:prstGeom prst="rect">
              <a:avLst/>
            </a:prstGeom>
          </p:spPr>
          <p:txBody>
            <a:bodyPr wrap="none">
              <a:spAutoFit/>
            </a:bodyPr>
            <a:lstStyle/>
            <a:p>
              <a:r>
                <a:rPr lang="en-GB" sz="900" b="1" dirty="0" smtClean="0"/>
                <a:t>Lowest deprivation</a:t>
              </a:r>
              <a:endParaRPr lang="en-GB" sz="900" b="1" dirty="0"/>
            </a:p>
          </p:txBody>
        </p:sp>
      </p:grpSp>
      <p:sp>
        <p:nvSpPr>
          <p:cNvPr id="108" name="Rectangle 107"/>
          <p:cNvSpPr/>
          <p:nvPr/>
        </p:nvSpPr>
        <p:spPr>
          <a:xfrm>
            <a:off x="6228184" y="6165304"/>
            <a:ext cx="2592288" cy="569358"/>
          </a:xfrm>
          <a:prstGeom prst="rect">
            <a:avLst/>
          </a:prstGeom>
          <a:solidFill>
            <a:schemeClr val="tx2">
              <a:lumMod val="20000"/>
              <a:lumOff val="80000"/>
            </a:schemeClr>
          </a:solidFill>
          <a:ln w="9525">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wrap="square" lIns="91411" tIns="45706" rIns="91411" bIns="45706" rtlCol="0" anchor="t">
            <a:spAutoFit/>
          </a:bodyPr>
          <a:lstStyle/>
          <a:p>
            <a:pPr marL="0" lvl="1" indent="-180918" defTabSz="914109">
              <a:spcAft>
                <a:spcPts val="600"/>
              </a:spcAft>
              <a:buClr>
                <a:srgbClr val="002060"/>
              </a:buClr>
            </a:pPr>
            <a:r>
              <a:rPr lang="en-GB" sz="1000" b="1" dirty="0" smtClean="0">
                <a:solidFill>
                  <a:srgbClr val="000000"/>
                </a:solidFill>
                <a:latin typeface="Arial" pitchFamily="34" charset="0"/>
                <a:cs typeface="Arial" pitchFamily="34" charset="0"/>
              </a:rPr>
              <a:t>Note on GP practice achievement data</a:t>
            </a:r>
          </a:p>
          <a:p>
            <a:pPr marL="0" lvl="1" indent="-180918" defTabSz="914109">
              <a:spcAft>
                <a:spcPts val="600"/>
              </a:spcAft>
              <a:buClr>
                <a:srgbClr val="002060"/>
              </a:buClr>
            </a:pPr>
            <a:r>
              <a:rPr lang="en-GB" sz="800" b="1" dirty="0" smtClean="0">
                <a:solidFill>
                  <a:srgbClr val="000000"/>
                </a:solidFill>
                <a:latin typeface="Arial" pitchFamily="34" charset="0"/>
                <a:cs typeface="Arial" pitchFamily="34" charset="0"/>
              </a:rPr>
              <a:t>There is no cervical cytology data available for Ealing, Hillingdon and Hounslow practices.</a:t>
            </a:r>
          </a:p>
        </p:txBody>
      </p:sp>
      <p:sp>
        <p:nvSpPr>
          <p:cNvPr id="47" name="TextBox 46"/>
          <p:cNvSpPr txBox="1"/>
          <p:nvPr/>
        </p:nvSpPr>
        <p:spPr>
          <a:xfrm>
            <a:off x="251520" y="620688"/>
            <a:ext cx="4968552" cy="4647426"/>
          </a:xfrm>
          <a:prstGeom prst="rect">
            <a:avLst/>
          </a:prstGeom>
          <a:noFill/>
        </p:spPr>
        <p:txBody>
          <a:bodyPr wrap="square" rtlCol="0">
            <a:spAutoFit/>
          </a:bodyPr>
          <a:lstStyle/>
          <a:p>
            <a:r>
              <a:rPr lang="en-GB" sz="1600" u="sng" dirty="0" smtClean="0">
                <a:latin typeface="Arial" pitchFamily="34" charset="0"/>
                <a:cs typeface="Arial" pitchFamily="34" charset="0"/>
              </a:rPr>
              <a:t>Headlines</a:t>
            </a:r>
          </a:p>
          <a:p>
            <a:endParaRPr lang="en-GB" sz="1300" b="1" u="sng" dirty="0" smtClean="0">
              <a:latin typeface="Arial" pitchFamily="34" charset="0"/>
              <a:cs typeface="Arial" pitchFamily="34" charset="0"/>
            </a:endParaRP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This is the Cluster with fourth highest deprivation in London.</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There is no correlation between practice achievement and the index of deprivation.</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There is no correlation between achievement and the total number of principled GPs or list size</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Taking a snapshot of three standards there is a weak correlation between deprivation and practice achievement for childhood immunisations and no correlation with deprivation and identifying patients with diabetes or A&amp;E attendances</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Practices in more deprived areas are not more likely to be failing</a:t>
            </a:r>
          </a:p>
          <a:p>
            <a:pPr marL="179369" lvl="1" indent="-179369" defTabSz="911396" fontAlgn="base">
              <a:spcBef>
                <a:spcPct val="0"/>
              </a:spcBef>
              <a:spcAft>
                <a:spcPct val="0"/>
              </a:spcAft>
              <a:buClr>
                <a:srgbClr val="002960"/>
              </a:buClr>
              <a:buSzPct val="100000"/>
              <a:buFont typeface="Wingdings" pitchFamily="2" charset="2"/>
              <a:buChar char="§"/>
              <a:defRPr/>
            </a:pPr>
            <a:endParaRPr lang="en-GB" sz="1300" dirty="0" smtClean="0">
              <a:solidFill>
                <a:schemeClr val="dk1"/>
              </a:solidFill>
              <a:latin typeface="Arial" pitchFamily="34" charset="0"/>
              <a:cs typeface="Arial" pitchFamily="34" charset="0"/>
            </a:endParaRPr>
          </a:p>
          <a:p>
            <a:pPr marL="0" lvl="1">
              <a:buFont typeface="Arial" pitchFamily="34" charset="0"/>
              <a:buChar char="•"/>
            </a:pPr>
            <a:endParaRPr lang="en-GB" sz="1300" dirty="0" smtClean="0">
              <a:solidFill>
                <a:schemeClr val="dk1"/>
              </a:solidFill>
              <a:latin typeface="Arial" pitchFamily="34" charset="0"/>
              <a:cs typeface="Arial" pitchFamily="34" charset="0"/>
            </a:endParaRPr>
          </a:p>
          <a:p>
            <a:pPr marL="0" lvl="1">
              <a:buFont typeface="Arial" pitchFamily="34" charset="0"/>
              <a:buChar char="•"/>
            </a:pPr>
            <a:endParaRPr lang="en-GB" sz="1300" dirty="0" smtClean="0">
              <a:solidFill>
                <a:schemeClr val="dk1"/>
              </a:solidFill>
              <a:latin typeface="Arial" pitchFamily="34" charset="0"/>
              <a:cs typeface="Arial" pitchFamily="34" charset="0"/>
            </a:endParaRPr>
          </a:p>
          <a:p>
            <a:pPr marL="0" lvl="1">
              <a:buFont typeface="Arial" pitchFamily="34" charset="0"/>
              <a:buChar char="•"/>
            </a:pPr>
            <a:endParaRPr lang="en-GB" sz="1300" dirty="0" smtClean="0">
              <a:solidFill>
                <a:schemeClr val="dk1"/>
              </a:solidFill>
              <a:latin typeface="Arial" pitchFamily="34" charset="0"/>
              <a:cs typeface="Arial" pitchFamily="34" charset="0"/>
            </a:endParaRPr>
          </a:p>
          <a:p>
            <a:pPr>
              <a:buFont typeface="Arial" pitchFamily="34" charset="0"/>
              <a:buChar char="•"/>
            </a:pPr>
            <a:endParaRPr lang="en-GB" dirty="0" smtClean="0"/>
          </a:p>
          <a:p>
            <a:endParaRPr lang="en-GB" dirty="0" smtClean="0"/>
          </a:p>
          <a:p>
            <a:endParaRPr lang="en-GB" dirty="0" smtClean="0"/>
          </a:p>
          <a:p>
            <a:endParaRPr lang="en-GB" dirty="0"/>
          </a:p>
        </p:txBody>
      </p:sp>
      <p:graphicFrame>
        <p:nvGraphicFramePr>
          <p:cNvPr id="35" name="Table 34"/>
          <p:cNvGraphicFramePr>
            <a:graphicFrameLocks noGrp="1"/>
          </p:cNvGraphicFramePr>
          <p:nvPr/>
        </p:nvGraphicFramePr>
        <p:xfrm>
          <a:off x="611560" y="3573016"/>
          <a:ext cx="6192688" cy="2513558"/>
        </p:xfrm>
        <a:graphic>
          <a:graphicData uri="http://schemas.openxmlformats.org/drawingml/2006/table">
            <a:tbl>
              <a:tblPr/>
              <a:tblGrid>
                <a:gridCol w="1725203"/>
                <a:gridCol w="692525"/>
                <a:gridCol w="918952"/>
                <a:gridCol w="1018823"/>
                <a:gridCol w="819081"/>
                <a:gridCol w="1018104"/>
              </a:tblGrid>
              <a:tr h="424239">
                <a:tc>
                  <a:txBody>
                    <a:bodyPr/>
                    <a:lstStyle/>
                    <a:p>
                      <a:pPr algn="l">
                        <a:lnSpc>
                          <a:spcPct val="115000"/>
                        </a:lnSpc>
                        <a:spcAft>
                          <a:spcPts val="0"/>
                        </a:spcAft>
                      </a:pPr>
                      <a:r>
                        <a:rPr lang="en-GB" sz="900" dirty="0">
                          <a:latin typeface="Calibri"/>
                          <a:ea typeface="Calibri"/>
                          <a:cs typeface="Times New Roman"/>
                        </a:rPr>
                        <a:t>               Percentage           </a:t>
                      </a:r>
                    </a:p>
                    <a:p>
                      <a:pPr algn="l">
                        <a:lnSpc>
                          <a:spcPct val="115000"/>
                        </a:lnSpc>
                        <a:spcAft>
                          <a:spcPts val="0"/>
                        </a:spcAft>
                      </a:pPr>
                      <a:r>
                        <a:rPr lang="en-GB" sz="900" dirty="0">
                          <a:latin typeface="Calibri"/>
                          <a:ea typeface="Calibri"/>
                          <a:cs typeface="Times New Roman"/>
                        </a:rPr>
                        <a:t>                       and (No.)</a:t>
                      </a:r>
                    </a:p>
                    <a:p>
                      <a:pPr algn="l">
                        <a:lnSpc>
                          <a:spcPct val="115000"/>
                        </a:lnSpc>
                        <a:spcAft>
                          <a:spcPts val="0"/>
                        </a:spcAft>
                      </a:pPr>
                      <a:r>
                        <a:rPr lang="en-GB" sz="900" dirty="0">
                          <a:latin typeface="Calibri"/>
                          <a:ea typeface="Calibri"/>
                          <a:cs typeface="Times New Roman"/>
                        </a:rPr>
                        <a:t>              PCT </a:t>
                      </a:r>
                    </a:p>
                  </a:txBody>
                  <a:tcPr marL="57525" marR="5752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ctr">
                        <a:lnSpc>
                          <a:spcPct val="115000"/>
                        </a:lnSpc>
                        <a:spcAft>
                          <a:spcPts val="0"/>
                        </a:spcAft>
                      </a:pPr>
                      <a:r>
                        <a:rPr lang="en-GB" sz="900">
                          <a:latin typeface="Calibri"/>
                          <a:ea typeface="Calibri"/>
                          <a:cs typeface="Times New Roman"/>
                        </a:rPr>
                        <a:t>Higher Achieving</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Achieving</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dirty="0">
                          <a:latin typeface="Calibri"/>
                          <a:ea typeface="Calibri"/>
                          <a:cs typeface="Times New Roman"/>
                        </a:rPr>
                        <a:t>Approaching review</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Review Identified</a:t>
                      </a:r>
                    </a:p>
                  </a:txBody>
                  <a:tcPr marL="57525" marR="5752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dirty="0" err="1">
                          <a:latin typeface="Calibri"/>
                          <a:ea typeface="Calibri"/>
                          <a:cs typeface="Times New Roman"/>
                        </a:rPr>
                        <a:t>PCO</a:t>
                      </a:r>
                      <a:r>
                        <a:rPr lang="en-GB" sz="900" dirty="0">
                          <a:latin typeface="Calibri"/>
                          <a:ea typeface="Calibri"/>
                          <a:cs typeface="Times New Roman"/>
                        </a:rPr>
                        <a:t> Average 2010 </a:t>
                      </a:r>
                    </a:p>
                    <a:p>
                      <a:pPr algn="ctr">
                        <a:lnSpc>
                          <a:spcPct val="115000"/>
                        </a:lnSpc>
                        <a:spcAft>
                          <a:spcPts val="0"/>
                        </a:spcAft>
                      </a:pPr>
                      <a:r>
                        <a:rPr lang="en-GB" sz="900" dirty="0" err="1">
                          <a:latin typeface="Calibri"/>
                          <a:ea typeface="Calibri"/>
                          <a:cs typeface="Times New Roman"/>
                        </a:rPr>
                        <a:t>IMD</a:t>
                      </a:r>
                      <a:r>
                        <a:rPr lang="en-GB" sz="900" dirty="0">
                          <a:latin typeface="Calibri"/>
                          <a:ea typeface="Calibri"/>
                          <a:cs typeface="Times New Roman"/>
                        </a:rPr>
                        <a:t> score</a:t>
                      </a:r>
                      <a:r>
                        <a:rPr lang="en-GB" sz="900" baseline="30000" dirty="0">
                          <a:latin typeface="Calibri"/>
                          <a:ea typeface="Calibri"/>
                          <a:cs typeface="Times New Roman"/>
                        </a:rPr>
                        <a:t>1</a:t>
                      </a:r>
                      <a:endParaRPr lang="en-GB" sz="900" dirty="0">
                        <a:latin typeface="Calibri"/>
                        <a:ea typeface="Calibri"/>
                        <a:cs typeface="Times New Roman"/>
                      </a:endParaRPr>
                    </a:p>
                  </a:txBody>
                  <a:tcPr marL="57525" marR="57525"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219495">
                <a:tc>
                  <a:txBody>
                    <a:bodyPr/>
                    <a:lstStyle/>
                    <a:p>
                      <a:pPr algn="l">
                        <a:lnSpc>
                          <a:spcPct val="115000"/>
                        </a:lnSpc>
                        <a:spcAft>
                          <a:spcPts val="0"/>
                        </a:spcAft>
                      </a:pPr>
                      <a:r>
                        <a:rPr lang="en-GB" sz="900">
                          <a:latin typeface="Calibri"/>
                          <a:ea typeface="Calibri"/>
                          <a:cs typeface="Times New Roman"/>
                        </a:rPr>
                        <a:t>Brent</a:t>
                      </a:r>
                    </a:p>
                  </a:txBody>
                  <a:tcPr marL="57525" marR="5752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7.14 (5)</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38.57 (27)</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28.57 (20)</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25.71 (18)</a:t>
                      </a:r>
                    </a:p>
                  </a:txBody>
                  <a:tcPr marL="57525" marR="5752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30.5</a:t>
                      </a:r>
                    </a:p>
                  </a:txBody>
                  <a:tcPr marL="57525" marR="57525"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495">
                <a:tc>
                  <a:txBody>
                    <a:bodyPr/>
                    <a:lstStyle/>
                    <a:p>
                      <a:pPr algn="l">
                        <a:lnSpc>
                          <a:spcPct val="115000"/>
                        </a:lnSpc>
                        <a:spcAft>
                          <a:spcPts val="0"/>
                        </a:spcAft>
                      </a:pPr>
                      <a:r>
                        <a:rPr lang="en-GB" sz="900">
                          <a:latin typeface="Calibri"/>
                          <a:ea typeface="Calibri"/>
                          <a:cs typeface="Times New Roman"/>
                        </a:rPr>
                        <a:t>Hammersmith and Fulham</a:t>
                      </a:r>
                    </a:p>
                  </a:txBody>
                  <a:tcPr marL="57525" marR="5752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3.23 (1)</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51.61 (16)</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22.58 (7)</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22.58 (7)</a:t>
                      </a:r>
                    </a:p>
                  </a:txBody>
                  <a:tcPr marL="57525" marR="5752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27.48</a:t>
                      </a:r>
                    </a:p>
                  </a:txBody>
                  <a:tcPr marL="57525" marR="57525"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495">
                <a:tc>
                  <a:txBody>
                    <a:bodyPr/>
                    <a:lstStyle/>
                    <a:p>
                      <a:pPr algn="l">
                        <a:lnSpc>
                          <a:spcPct val="115000"/>
                        </a:lnSpc>
                        <a:spcAft>
                          <a:spcPts val="0"/>
                        </a:spcAft>
                      </a:pPr>
                      <a:r>
                        <a:rPr lang="en-GB" sz="900">
                          <a:latin typeface="Calibri"/>
                          <a:ea typeface="Calibri"/>
                          <a:cs typeface="Times New Roman"/>
                        </a:rPr>
                        <a:t>Ealing</a:t>
                      </a:r>
                    </a:p>
                  </a:txBody>
                  <a:tcPr marL="57525" marR="5752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9.76 (8)</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54.88 (45)</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19.51 (16)</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15.85 (13)</a:t>
                      </a:r>
                    </a:p>
                  </a:txBody>
                  <a:tcPr marL="57525" marR="5752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25.01</a:t>
                      </a:r>
                    </a:p>
                  </a:txBody>
                  <a:tcPr marL="57525" marR="57525"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1413">
                <a:tc>
                  <a:txBody>
                    <a:bodyPr/>
                    <a:lstStyle/>
                    <a:p>
                      <a:pPr algn="l">
                        <a:lnSpc>
                          <a:spcPct val="115000"/>
                        </a:lnSpc>
                        <a:spcAft>
                          <a:spcPts val="0"/>
                        </a:spcAft>
                      </a:pPr>
                      <a:r>
                        <a:rPr lang="en-GB" sz="900">
                          <a:latin typeface="Calibri"/>
                          <a:ea typeface="Calibri"/>
                          <a:cs typeface="Times New Roman"/>
                        </a:rPr>
                        <a:t>Westminster</a:t>
                      </a:r>
                    </a:p>
                  </a:txBody>
                  <a:tcPr marL="57525" marR="5752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12 (6)</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44 (22)</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26 (13)</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18 (9)</a:t>
                      </a:r>
                    </a:p>
                  </a:txBody>
                  <a:tcPr marL="57525" marR="5752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24.59</a:t>
                      </a:r>
                    </a:p>
                  </a:txBody>
                  <a:tcPr marL="57525" marR="57525"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495">
                <a:tc>
                  <a:txBody>
                    <a:bodyPr/>
                    <a:lstStyle/>
                    <a:p>
                      <a:pPr algn="l">
                        <a:lnSpc>
                          <a:spcPct val="115000"/>
                        </a:lnSpc>
                        <a:spcAft>
                          <a:spcPts val="0"/>
                        </a:spcAft>
                      </a:pPr>
                      <a:r>
                        <a:rPr lang="en-GB" sz="900">
                          <a:latin typeface="Calibri"/>
                          <a:ea typeface="Calibri"/>
                          <a:cs typeface="Times New Roman"/>
                        </a:rPr>
                        <a:t>Kensington and Chelsea</a:t>
                      </a:r>
                    </a:p>
                  </a:txBody>
                  <a:tcPr marL="57525" marR="5752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2.38 (1)</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30.95 (13)</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38.1 (16)</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28.57 (12)</a:t>
                      </a:r>
                    </a:p>
                  </a:txBody>
                  <a:tcPr marL="57525" marR="5752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23.31</a:t>
                      </a:r>
                    </a:p>
                  </a:txBody>
                  <a:tcPr marL="57525" marR="57525"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495">
                <a:tc>
                  <a:txBody>
                    <a:bodyPr/>
                    <a:lstStyle/>
                    <a:p>
                      <a:pPr algn="l">
                        <a:lnSpc>
                          <a:spcPct val="115000"/>
                        </a:lnSpc>
                        <a:spcAft>
                          <a:spcPts val="0"/>
                        </a:spcAft>
                      </a:pPr>
                      <a:r>
                        <a:rPr lang="en-GB" sz="900">
                          <a:latin typeface="Calibri"/>
                          <a:ea typeface="Calibri"/>
                          <a:cs typeface="Times New Roman"/>
                        </a:rPr>
                        <a:t>Hounslow</a:t>
                      </a:r>
                    </a:p>
                  </a:txBody>
                  <a:tcPr marL="57525" marR="5752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5.56 (3)</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57.41 (31)</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22.22 (12)</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14.81 (8)</a:t>
                      </a:r>
                    </a:p>
                  </a:txBody>
                  <a:tcPr marL="57525" marR="5752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21.84</a:t>
                      </a:r>
                    </a:p>
                  </a:txBody>
                  <a:tcPr marL="57525" marR="57525"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2826">
                <a:tc>
                  <a:txBody>
                    <a:bodyPr/>
                    <a:lstStyle/>
                    <a:p>
                      <a:pPr algn="l">
                        <a:lnSpc>
                          <a:spcPct val="115000"/>
                        </a:lnSpc>
                        <a:spcAft>
                          <a:spcPts val="0"/>
                        </a:spcAft>
                      </a:pPr>
                      <a:r>
                        <a:rPr lang="en-GB" sz="900">
                          <a:latin typeface="Calibri"/>
                          <a:ea typeface="Calibri"/>
                          <a:cs typeface="Times New Roman"/>
                        </a:rPr>
                        <a:t>Hillingdon</a:t>
                      </a:r>
                    </a:p>
                  </a:txBody>
                  <a:tcPr marL="57525" marR="5752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30.61 (15)</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57.14 (28)</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8.16 (4)</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4.08 (2)</a:t>
                      </a:r>
                    </a:p>
                  </a:txBody>
                  <a:tcPr marL="57525" marR="5752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19.81</a:t>
                      </a:r>
                    </a:p>
                  </a:txBody>
                  <a:tcPr marL="57525" marR="57525"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495">
                <a:tc>
                  <a:txBody>
                    <a:bodyPr/>
                    <a:lstStyle/>
                    <a:p>
                      <a:pPr algn="l">
                        <a:lnSpc>
                          <a:spcPct val="115000"/>
                        </a:lnSpc>
                        <a:spcAft>
                          <a:spcPts val="0"/>
                        </a:spcAft>
                      </a:pPr>
                      <a:r>
                        <a:rPr lang="en-GB" sz="900">
                          <a:latin typeface="Calibri"/>
                          <a:ea typeface="Calibri"/>
                          <a:cs typeface="Times New Roman"/>
                        </a:rPr>
                        <a:t>Harrow</a:t>
                      </a:r>
                    </a:p>
                  </a:txBody>
                  <a:tcPr marL="57525" marR="5752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8.33 (3)</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61.11 (22)</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25 (9)</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5.56 (2)</a:t>
                      </a:r>
                    </a:p>
                  </a:txBody>
                  <a:tcPr marL="57525" marR="5752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15.49</a:t>
                      </a:r>
                    </a:p>
                  </a:txBody>
                  <a:tcPr marL="57525" marR="57525"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282826">
                <a:tc>
                  <a:txBody>
                    <a:bodyPr/>
                    <a:lstStyle/>
                    <a:p>
                      <a:pPr algn="l">
                        <a:lnSpc>
                          <a:spcPct val="115000"/>
                        </a:lnSpc>
                        <a:spcAft>
                          <a:spcPts val="0"/>
                        </a:spcAft>
                      </a:pPr>
                      <a:r>
                        <a:rPr lang="en-GB" sz="900">
                          <a:latin typeface="Calibri"/>
                          <a:ea typeface="Calibri"/>
                          <a:cs typeface="Times New Roman"/>
                        </a:rPr>
                        <a:t>CLUSTER AVERAGE</a:t>
                      </a:r>
                    </a:p>
                  </a:txBody>
                  <a:tcPr marL="57525" marR="57525"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10.14(42)</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49.28(204)</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23.43(97)</a:t>
                      </a:r>
                    </a:p>
                  </a:txBody>
                  <a:tcPr marL="57525" marR="57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Calibri"/>
                          <a:ea typeface="Calibri"/>
                          <a:cs typeface="Times New Roman"/>
                        </a:rPr>
                        <a:t>17.15(71)</a:t>
                      </a:r>
                    </a:p>
                  </a:txBody>
                  <a:tcPr marL="57525" marR="57525"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b="1" dirty="0">
                          <a:latin typeface="Calibri"/>
                          <a:ea typeface="Calibri"/>
                          <a:cs typeface="Times New Roman"/>
                        </a:rPr>
                        <a:t>23.5</a:t>
                      </a:r>
                      <a:endParaRPr lang="en-GB" sz="900" dirty="0">
                        <a:latin typeface="Calibri"/>
                        <a:ea typeface="Calibri"/>
                        <a:cs typeface="Times New Roman"/>
                      </a:endParaRPr>
                    </a:p>
                  </a:txBody>
                  <a:tcPr marL="57525" marR="57525"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mc="http://schemas.openxmlformats.org/markup-compatibility/2006" xmlns:mv="urn:schemas-microsoft-com:mac:vml" xmlns="" xmlns:p14="http://schemas.microsoft.com/office/powerpoint/2010/main" val="3740304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custDataLst>
              <p:tags r:id="rId1"/>
            </p:custDataLst>
          </p:nvPr>
        </p:nvSpPr>
        <p:spPr bwMode="gray">
          <a:xfrm>
            <a:off x="171994" y="107969"/>
            <a:ext cx="8792494" cy="540000"/>
          </a:xfrm>
          <a:prstGeom prst="rect">
            <a:avLst/>
          </a:prstGeom>
          <a:noFill/>
          <a:ln w="12700" algn="ctr">
            <a:noFill/>
            <a:round/>
            <a:headEnd/>
            <a:tailEnd/>
          </a:ln>
          <a:effectLst/>
        </p:spPr>
        <p:txBody>
          <a:bodyPr vert="horz" wrap="square" lIns="91392" tIns="45696" rIns="91392" bIns="45696" numCol="1" anchor="t" anchorCtr="0" compatLnSpc="1">
            <a:prstTxWarp prst="textNoShape">
              <a:avLst/>
            </a:prstTxWarp>
            <a:spAutoFit/>
          </a:bodyPr>
          <a:lstStyle/>
          <a:p>
            <a:pPr defTabSz="914109" fontAlgn="base">
              <a:spcBef>
                <a:spcPct val="0"/>
              </a:spcBef>
              <a:spcAft>
                <a:spcPct val="0"/>
              </a:spcAft>
              <a:defRPr/>
            </a:pPr>
            <a:r>
              <a:rPr lang="en-GB" sz="2000" b="1" dirty="0" smtClean="0">
                <a:solidFill>
                  <a:srgbClr val="333399"/>
                </a:solidFill>
                <a:latin typeface="Arial" pitchFamily="34" charset="0"/>
                <a:cs typeface="Arial" pitchFamily="34" charset="0"/>
              </a:rPr>
              <a:t>South West London: performance, quality and safety</a:t>
            </a: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a:p>
            <a:pPr defTabSz="914109" fontAlgn="base">
              <a:spcBef>
                <a:spcPct val="0"/>
              </a:spcBef>
              <a:spcAft>
                <a:spcPct val="0"/>
              </a:spcAft>
              <a:defRPr/>
            </a:pPr>
            <a:endParaRPr lang="en-GB" b="1" dirty="0" smtClean="0">
              <a:solidFill>
                <a:srgbClr val="333399"/>
              </a:solidFill>
              <a:latin typeface="Arial" pitchFamily="34" charset="0"/>
              <a:cs typeface="Arial" pitchFamily="34" charset="0"/>
            </a:endParaRPr>
          </a:p>
        </p:txBody>
      </p:sp>
      <p:sp>
        <p:nvSpPr>
          <p:cNvPr id="14" name="Slide Number Placeholder 3"/>
          <p:cNvSpPr txBox="1">
            <a:spLocks/>
          </p:cNvSpPr>
          <p:nvPr/>
        </p:nvSpPr>
        <p:spPr>
          <a:xfrm>
            <a:off x="8814855" y="6553919"/>
            <a:ext cx="316894" cy="288032"/>
          </a:xfrm>
          <a:prstGeom prst="rect">
            <a:avLst/>
          </a:prstGeom>
        </p:spPr>
        <p:txBody>
          <a:bodyPr lIns="91411" tIns="45706" rIns="91411" bIns="45706"/>
          <a:lstStyle/>
          <a:p>
            <a:pPr algn="ctr" defTabSz="914109">
              <a:defRPr/>
            </a:pPr>
            <a:fld id="{9B0B4C53-38A4-4057-B81B-5A444869955D}" type="slidenum">
              <a:rPr lang="en-US" sz="900" kern="0" smtClean="0">
                <a:solidFill>
                  <a:sysClr val="windowText" lastClr="000000"/>
                </a:solidFill>
                <a:latin typeface="Arial" pitchFamily="34" charset="0"/>
                <a:cs typeface="Arial" pitchFamily="34" charset="0"/>
              </a:rPr>
              <a:pPr algn="ctr" defTabSz="914109">
                <a:defRPr/>
              </a:pPr>
              <a:t>11</a:t>
            </a:fld>
            <a:r>
              <a:rPr lang="en-US" sz="900" kern="0" dirty="0" smtClean="0">
                <a:solidFill>
                  <a:sysClr val="windowText" lastClr="000000"/>
                </a:solidFill>
                <a:latin typeface="Arial" pitchFamily="34" charset="0"/>
                <a:cs typeface="Arial" pitchFamily="34" charset="0"/>
              </a:rPr>
              <a:t> </a:t>
            </a:r>
          </a:p>
        </p:txBody>
      </p:sp>
      <p:grpSp>
        <p:nvGrpSpPr>
          <p:cNvPr id="2" name="Group 35"/>
          <p:cNvGrpSpPr/>
          <p:nvPr/>
        </p:nvGrpSpPr>
        <p:grpSpPr>
          <a:xfrm>
            <a:off x="5652120" y="980728"/>
            <a:ext cx="3244851" cy="3001964"/>
            <a:chOff x="2483768" y="1795188"/>
            <a:chExt cx="3244851" cy="3001964"/>
          </a:xfrm>
        </p:grpSpPr>
        <p:sp>
          <p:nvSpPr>
            <p:cNvPr id="48" name="Freeform 47"/>
            <p:cNvSpPr>
              <a:spLocks noChangeAspect="1"/>
            </p:cNvSpPr>
            <p:nvPr/>
          </p:nvSpPr>
          <p:spPr bwMode="gray">
            <a:xfrm>
              <a:off x="3663566" y="2552759"/>
              <a:ext cx="1080421" cy="810388"/>
            </a:xfrm>
            <a:custGeom>
              <a:avLst/>
              <a:gdLst>
                <a:gd name="T0" fmla="*/ 10 w 793"/>
                <a:gd name="T1" fmla="*/ 97 h 595"/>
                <a:gd name="T2" fmla="*/ 9 w 793"/>
                <a:gd name="T3" fmla="*/ 95 h 595"/>
                <a:gd name="T4" fmla="*/ 9 w 793"/>
                <a:gd name="T5" fmla="*/ 89 h 595"/>
                <a:gd name="T6" fmla="*/ 3 w 793"/>
                <a:gd name="T7" fmla="*/ 78 h 595"/>
                <a:gd name="T8" fmla="*/ 9 w 793"/>
                <a:gd name="T9" fmla="*/ 67 h 595"/>
                <a:gd name="T10" fmla="*/ 8 w 793"/>
                <a:gd name="T11" fmla="*/ 60 h 595"/>
                <a:gd name="T12" fmla="*/ 4 w 793"/>
                <a:gd name="T13" fmla="*/ 48 h 595"/>
                <a:gd name="T14" fmla="*/ 6 w 793"/>
                <a:gd name="T15" fmla="*/ 36 h 595"/>
                <a:gd name="T16" fmla="*/ 3 w 793"/>
                <a:gd name="T17" fmla="*/ 23 h 595"/>
                <a:gd name="T18" fmla="*/ 0 w 793"/>
                <a:gd name="T19" fmla="*/ 12 h 595"/>
                <a:gd name="T20" fmla="*/ 4 w 793"/>
                <a:gd name="T21" fmla="*/ 9 h 595"/>
                <a:gd name="T22" fmla="*/ 6 w 793"/>
                <a:gd name="T23" fmla="*/ 6 h 595"/>
                <a:gd name="T24" fmla="*/ 42 w 793"/>
                <a:gd name="T25" fmla="*/ 0 h 595"/>
                <a:gd name="T26" fmla="*/ 53 w 793"/>
                <a:gd name="T27" fmla="*/ 3 h 595"/>
                <a:gd name="T28" fmla="*/ 54 w 793"/>
                <a:gd name="T29" fmla="*/ 4 h 595"/>
                <a:gd name="T30" fmla="*/ 57 w 793"/>
                <a:gd name="T31" fmla="*/ 4 h 595"/>
                <a:gd name="T32" fmla="*/ 68 w 793"/>
                <a:gd name="T33" fmla="*/ 3 h 595"/>
                <a:gd name="T34" fmla="*/ 78 w 793"/>
                <a:gd name="T35" fmla="*/ 3 h 595"/>
                <a:gd name="T36" fmla="*/ 91 w 793"/>
                <a:gd name="T37" fmla="*/ 0 h 595"/>
                <a:gd name="T38" fmla="*/ 91 w 793"/>
                <a:gd name="T39" fmla="*/ 12 h 595"/>
                <a:gd name="T40" fmla="*/ 95 w 793"/>
                <a:gd name="T41" fmla="*/ 23 h 595"/>
                <a:gd name="T42" fmla="*/ 93 w 793"/>
                <a:gd name="T43" fmla="*/ 29 h 595"/>
                <a:gd name="T44" fmla="*/ 96 w 793"/>
                <a:gd name="T45" fmla="*/ 37 h 595"/>
                <a:gd name="T46" fmla="*/ 107 w 793"/>
                <a:gd name="T47" fmla="*/ 41 h 595"/>
                <a:gd name="T48" fmla="*/ 117 w 793"/>
                <a:gd name="T49" fmla="*/ 48 h 595"/>
                <a:gd name="T50" fmla="*/ 122 w 793"/>
                <a:gd name="T51" fmla="*/ 48 h 595"/>
                <a:gd name="T52" fmla="*/ 125 w 793"/>
                <a:gd name="T53" fmla="*/ 45 h 595"/>
                <a:gd name="T54" fmla="*/ 142 w 793"/>
                <a:gd name="T55" fmla="*/ 56 h 595"/>
                <a:gd name="T56" fmla="*/ 146 w 793"/>
                <a:gd name="T57" fmla="*/ 59 h 595"/>
                <a:gd name="T58" fmla="*/ 137 w 793"/>
                <a:gd name="T59" fmla="*/ 66 h 595"/>
                <a:gd name="T60" fmla="*/ 155 w 793"/>
                <a:gd name="T61" fmla="*/ 73 h 595"/>
                <a:gd name="T62" fmla="*/ 155 w 793"/>
                <a:gd name="T63" fmla="*/ 72 h 595"/>
                <a:gd name="T64" fmla="*/ 162 w 793"/>
                <a:gd name="T65" fmla="*/ 73 h 595"/>
                <a:gd name="T66" fmla="*/ 160 w 793"/>
                <a:gd name="T67" fmla="*/ 78 h 595"/>
                <a:gd name="T68" fmla="*/ 157 w 793"/>
                <a:gd name="T69" fmla="*/ 78 h 595"/>
                <a:gd name="T70" fmla="*/ 155 w 793"/>
                <a:gd name="T71" fmla="*/ 87 h 595"/>
                <a:gd name="T72" fmla="*/ 162 w 793"/>
                <a:gd name="T73" fmla="*/ 98 h 595"/>
                <a:gd name="T74" fmla="*/ 160 w 793"/>
                <a:gd name="T75" fmla="*/ 102 h 595"/>
                <a:gd name="T76" fmla="*/ 151 w 793"/>
                <a:gd name="T77" fmla="*/ 112 h 595"/>
                <a:gd name="T78" fmla="*/ 146 w 793"/>
                <a:gd name="T79" fmla="*/ 115 h 595"/>
                <a:gd name="T80" fmla="*/ 137 w 793"/>
                <a:gd name="T81" fmla="*/ 118 h 595"/>
                <a:gd name="T82" fmla="*/ 124 w 793"/>
                <a:gd name="T83" fmla="*/ 112 h 595"/>
                <a:gd name="T84" fmla="*/ 112 w 793"/>
                <a:gd name="T85" fmla="*/ 118 h 595"/>
                <a:gd name="T86" fmla="*/ 107 w 793"/>
                <a:gd name="T87" fmla="*/ 112 h 595"/>
                <a:gd name="T88" fmla="*/ 102 w 793"/>
                <a:gd name="T89" fmla="*/ 107 h 595"/>
                <a:gd name="T90" fmla="*/ 96 w 793"/>
                <a:gd name="T91" fmla="*/ 102 h 595"/>
                <a:gd name="T92" fmla="*/ 76 w 793"/>
                <a:gd name="T93" fmla="*/ 115 h 595"/>
                <a:gd name="T94" fmla="*/ 70 w 793"/>
                <a:gd name="T95" fmla="*/ 111 h 595"/>
                <a:gd name="T96" fmla="*/ 60 w 793"/>
                <a:gd name="T97" fmla="*/ 115 h 595"/>
                <a:gd name="T98" fmla="*/ 57 w 793"/>
                <a:gd name="T99" fmla="*/ 111 h 595"/>
                <a:gd name="T100" fmla="*/ 53 w 793"/>
                <a:gd name="T101" fmla="*/ 111 h 595"/>
                <a:gd name="T102" fmla="*/ 49 w 793"/>
                <a:gd name="T103" fmla="*/ 107 h 595"/>
                <a:gd name="T104" fmla="*/ 46 w 793"/>
                <a:gd name="T105" fmla="*/ 111 h 595"/>
                <a:gd name="T106" fmla="*/ 35 w 793"/>
                <a:gd name="T107" fmla="*/ 120 h 595"/>
                <a:gd name="T108" fmla="*/ 32 w 793"/>
                <a:gd name="T109" fmla="*/ 119 h 595"/>
                <a:gd name="T110" fmla="*/ 23 w 793"/>
                <a:gd name="T111" fmla="*/ 111 h 595"/>
                <a:gd name="T112" fmla="*/ 16 w 793"/>
                <a:gd name="T113" fmla="*/ 97 h 595"/>
                <a:gd name="T114" fmla="*/ 10 w 793"/>
                <a:gd name="T115" fmla="*/ 97 h 59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93"/>
                <a:gd name="T175" fmla="*/ 0 h 595"/>
                <a:gd name="T176" fmla="*/ 793 w 793"/>
                <a:gd name="T177" fmla="*/ 595 h 59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93" h="595">
                  <a:moveTo>
                    <a:pt x="49" y="482"/>
                  </a:moveTo>
                  <a:lnTo>
                    <a:pt x="42" y="468"/>
                  </a:lnTo>
                  <a:lnTo>
                    <a:pt x="42" y="439"/>
                  </a:lnTo>
                  <a:lnTo>
                    <a:pt x="14" y="390"/>
                  </a:lnTo>
                  <a:lnTo>
                    <a:pt x="42" y="333"/>
                  </a:lnTo>
                  <a:lnTo>
                    <a:pt x="35" y="298"/>
                  </a:lnTo>
                  <a:lnTo>
                    <a:pt x="21" y="241"/>
                  </a:lnTo>
                  <a:lnTo>
                    <a:pt x="28" y="177"/>
                  </a:lnTo>
                  <a:lnTo>
                    <a:pt x="7" y="113"/>
                  </a:lnTo>
                  <a:lnTo>
                    <a:pt x="0" y="57"/>
                  </a:lnTo>
                  <a:lnTo>
                    <a:pt x="21" y="42"/>
                  </a:lnTo>
                  <a:lnTo>
                    <a:pt x="28" y="28"/>
                  </a:lnTo>
                  <a:lnTo>
                    <a:pt x="205" y="0"/>
                  </a:lnTo>
                  <a:lnTo>
                    <a:pt x="255" y="14"/>
                  </a:lnTo>
                  <a:lnTo>
                    <a:pt x="262" y="21"/>
                  </a:lnTo>
                  <a:lnTo>
                    <a:pt x="276" y="21"/>
                  </a:lnTo>
                  <a:lnTo>
                    <a:pt x="333" y="14"/>
                  </a:lnTo>
                  <a:lnTo>
                    <a:pt x="382" y="14"/>
                  </a:lnTo>
                  <a:lnTo>
                    <a:pt x="446" y="0"/>
                  </a:lnTo>
                  <a:lnTo>
                    <a:pt x="446" y="57"/>
                  </a:lnTo>
                  <a:lnTo>
                    <a:pt x="460" y="113"/>
                  </a:lnTo>
                  <a:lnTo>
                    <a:pt x="453" y="142"/>
                  </a:lnTo>
                  <a:lnTo>
                    <a:pt x="467" y="184"/>
                  </a:lnTo>
                  <a:lnTo>
                    <a:pt x="524" y="205"/>
                  </a:lnTo>
                  <a:lnTo>
                    <a:pt x="567" y="241"/>
                  </a:lnTo>
                  <a:lnTo>
                    <a:pt x="595" y="241"/>
                  </a:lnTo>
                  <a:lnTo>
                    <a:pt x="609" y="227"/>
                  </a:lnTo>
                  <a:lnTo>
                    <a:pt x="687" y="276"/>
                  </a:lnTo>
                  <a:lnTo>
                    <a:pt x="708" y="290"/>
                  </a:lnTo>
                  <a:lnTo>
                    <a:pt x="666" y="326"/>
                  </a:lnTo>
                  <a:lnTo>
                    <a:pt x="751" y="361"/>
                  </a:lnTo>
                  <a:lnTo>
                    <a:pt x="758" y="354"/>
                  </a:lnTo>
                  <a:lnTo>
                    <a:pt x="793" y="361"/>
                  </a:lnTo>
                  <a:lnTo>
                    <a:pt x="779" y="383"/>
                  </a:lnTo>
                  <a:lnTo>
                    <a:pt x="765" y="390"/>
                  </a:lnTo>
                  <a:lnTo>
                    <a:pt x="758" y="432"/>
                  </a:lnTo>
                  <a:lnTo>
                    <a:pt x="786" y="489"/>
                  </a:lnTo>
                  <a:lnTo>
                    <a:pt x="779" y="510"/>
                  </a:lnTo>
                  <a:lnTo>
                    <a:pt x="737" y="560"/>
                  </a:lnTo>
                  <a:lnTo>
                    <a:pt x="708" y="574"/>
                  </a:lnTo>
                  <a:lnTo>
                    <a:pt x="666" y="581"/>
                  </a:lnTo>
                  <a:lnTo>
                    <a:pt x="602" y="560"/>
                  </a:lnTo>
                  <a:lnTo>
                    <a:pt x="545" y="581"/>
                  </a:lnTo>
                  <a:lnTo>
                    <a:pt x="517" y="560"/>
                  </a:lnTo>
                  <a:lnTo>
                    <a:pt x="496" y="531"/>
                  </a:lnTo>
                  <a:lnTo>
                    <a:pt x="467" y="510"/>
                  </a:lnTo>
                  <a:lnTo>
                    <a:pt x="368" y="574"/>
                  </a:lnTo>
                  <a:lnTo>
                    <a:pt x="340" y="546"/>
                  </a:lnTo>
                  <a:lnTo>
                    <a:pt x="290" y="567"/>
                  </a:lnTo>
                  <a:lnTo>
                    <a:pt x="276" y="546"/>
                  </a:lnTo>
                  <a:lnTo>
                    <a:pt x="255" y="553"/>
                  </a:lnTo>
                  <a:lnTo>
                    <a:pt x="241" y="531"/>
                  </a:lnTo>
                  <a:lnTo>
                    <a:pt x="226" y="553"/>
                  </a:lnTo>
                  <a:lnTo>
                    <a:pt x="170" y="595"/>
                  </a:lnTo>
                  <a:lnTo>
                    <a:pt x="156" y="588"/>
                  </a:lnTo>
                  <a:lnTo>
                    <a:pt x="113" y="553"/>
                  </a:lnTo>
                  <a:lnTo>
                    <a:pt x="78" y="482"/>
                  </a:lnTo>
                  <a:lnTo>
                    <a:pt x="49" y="482"/>
                  </a:lnTo>
                  <a:close/>
                </a:path>
              </a:pathLst>
            </a:custGeom>
            <a:solidFill>
              <a:srgbClr val="CCFF66"/>
            </a:solidFill>
            <a:ln w="9525" cap="flat" cmpd="sng">
              <a:solidFill>
                <a:schemeClr val="bg1"/>
              </a:solidFill>
              <a:prstDash val="solid"/>
              <a:round/>
              <a:headEnd type="none" w="med" len="med"/>
              <a:tailEnd type="none" w="med" len="med"/>
            </a:ln>
          </p:spPr>
          <p:txBody>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GB" dirty="0"/>
            </a:p>
          </p:txBody>
        </p:sp>
        <p:sp>
          <p:nvSpPr>
            <p:cNvPr id="49" name="Freeform 48"/>
            <p:cNvSpPr>
              <a:spLocks noChangeAspect="1"/>
            </p:cNvSpPr>
            <p:nvPr/>
          </p:nvSpPr>
          <p:spPr bwMode="gray">
            <a:xfrm>
              <a:off x="3626931" y="3204011"/>
              <a:ext cx="1080421" cy="1059750"/>
            </a:xfrm>
            <a:custGeom>
              <a:avLst/>
              <a:gdLst>
                <a:gd name="T0" fmla="*/ 19 w 794"/>
                <a:gd name="T1" fmla="*/ 127 h 779"/>
                <a:gd name="T2" fmla="*/ 12 w 794"/>
                <a:gd name="T3" fmla="*/ 114 h 779"/>
                <a:gd name="T4" fmla="*/ 29 w 794"/>
                <a:gd name="T5" fmla="*/ 99 h 779"/>
                <a:gd name="T6" fmla="*/ 26 w 794"/>
                <a:gd name="T7" fmla="*/ 71 h 779"/>
                <a:gd name="T8" fmla="*/ 23 w 794"/>
                <a:gd name="T9" fmla="*/ 60 h 779"/>
                <a:gd name="T10" fmla="*/ 10 w 794"/>
                <a:gd name="T11" fmla="*/ 51 h 779"/>
                <a:gd name="T12" fmla="*/ 0 w 794"/>
                <a:gd name="T13" fmla="*/ 45 h 779"/>
                <a:gd name="T14" fmla="*/ 5 w 794"/>
                <a:gd name="T15" fmla="*/ 22 h 779"/>
                <a:gd name="T16" fmla="*/ 13 w 794"/>
                <a:gd name="T17" fmla="*/ 8 h 779"/>
                <a:gd name="T18" fmla="*/ 14 w 794"/>
                <a:gd name="T19" fmla="*/ 0 h 779"/>
                <a:gd name="T20" fmla="*/ 20 w 794"/>
                <a:gd name="T21" fmla="*/ 0 h 779"/>
                <a:gd name="T22" fmla="*/ 27 w 794"/>
                <a:gd name="T23" fmla="*/ 14 h 779"/>
                <a:gd name="T24" fmla="*/ 37 w 794"/>
                <a:gd name="T25" fmla="*/ 22 h 779"/>
                <a:gd name="T26" fmla="*/ 38 w 794"/>
                <a:gd name="T27" fmla="*/ 22 h 779"/>
                <a:gd name="T28" fmla="*/ 50 w 794"/>
                <a:gd name="T29" fmla="*/ 14 h 779"/>
                <a:gd name="T30" fmla="*/ 53 w 794"/>
                <a:gd name="T31" fmla="*/ 10 h 779"/>
                <a:gd name="T32" fmla="*/ 56 w 794"/>
                <a:gd name="T33" fmla="*/ 14 h 779"/>
                <a:gd name="T34" fmla="*/ 61 w 794"/>
                <a:gd name="T35" fmla="*/ 12 h 779"/>
                <a:gd name="T36" fmla="*/ 63 w 794"/>
                <a:gd name="T37" fmla="*/ 16 h 779"/>
                <a:gd name="T38" fmla="*/ 73 w 794"/>
                <a:gd name="T39" fmla="*/ 12 h 779"/>
                <a:gd name="T40" fmla="*/ 79 w 794"/>
                <a:gd name="T41" fmla="*/ 19 h 779"/>
                <a:gd name="T42" fmla="*/ 99 w 794"/>
                <a:gd name="T43" fmla="*/ 6 h 779"/>
                <a:gd name="T44" fmla="*/ 106 w 794"/>
                <a:gd name="T45" fmla="*/ 10 h 779"/>
                <a:gd name="T46" fmla="*/ 109 w 794"/>
                <a:gd name="T47" fmla="*/ 16 h 779"/>
                <a:gd name="T48" fmla="*/ 115 w 794"/>
                <a:gd name="T49" fmla="*/ 19 h 779"/>
                <a:gd name="T50" fmla="*/ 127 w 794"/>
                <a:gd name="T51" fmla="*/ 16 h 779"/>
                <a:gd name="T52" fmla="*/ 140 w 794"/>
                <a:gd name="T53" fmla="*/ 19 h 779"/>
                <a:gd name="T54" fmla="*/ 148 w 794"/>
                <a:gd name="T55" fmla="*/ 19 h 779"/>
                <a:gd name="T56" fmla="*/ 155 w 794"/>
                <a:gd name="T57" fmla="*/ 22 h 779"/>
                <a:gd name="T58" fmla="*/ 160 w 794"/>
                <a:gd name="T59" fmla="*/ 60 h 779"/>
                <a:gd name="T60" fmla="*/ 160 w 794"/>
                <a:gd name="T61" fmla="*/ 71 h 779"/>
                <a:gd name="T62" fmla="*/ 157 w 794"/>
                <a:gd name="T63" fmla="*/ 71 h 779"/>
                <a:gd name="T64" fmla="*/ 161 w 794"/>
                <a:gd name="T65" fmla="*/ 77 h 779"/>
                <a:gd name="T66" fmla="*/ 160 w 794"/>
                <a:gd name="T67" fmla="*/ 104 h 779"/>
                <a:gd name="T68" fmla="*/ 161 w 794"/>
                <a:gd name="T69" fmla="*/ 114 h 779"/>
                <a:gd name="T70" fmla="*/ 147 w 794"/>
                <a:gd name="T71" fmla="*/ 111 h 779"/>
                <a:gd name="T72" fmla="*/ 147 w 794"/>
                <a:gd name="T73" fmla="*/ 110 h 779"/>
                <a:gd name="T74" fmla="*/ 138 w 794"/>
                <a:gd name="T75" fmla="*/ 114 h 779"/>
                <a:gd name="T76" fmla="*/ 136 w 794"/>
                <a:gd name="T77" fmla="*/ 111 h 779"/>
                <a:gd name="T78" fmla="*/ 122 w 794"/>
                <a:gd name="T79" fmla="*/ 114 h 779"/>
                <a:gd name="T80" fmla="*/ 119 w 794"/>
                <a:gd name="T81" fmla="*/ 151 h 779"/>
                <a:gd name="T82" fmla="*/ 111 w 794"/>
                <a:gd name="T83" fmla="*/ 154 h 779"/>
                <a:gd name="T84" fmla="*/ 99 w 794"/>
                <a:gd name="T85" fmla="*/ 155 h 779"/>
                <a:gd name="T86" fmla="*/ 94 w 794"/>
                <a:gd name="T87" fmla="*/ 146 h 779"/>
                <a:gd name="T88" fmla="*/ 94 w 794"/>
                <a:gd name="T89" fmla="*/ 137 h 779"/>
                <a:gd name="T90" fmla="*/ 82 w 794"/>
                <a:gd name="T91" fmla="*/ 135 h 779"/>
                <a:gd name="T92" fmla="*/ 69 w 794"/>
                <a:gd name="T93" fmla="*/ 111 h 779"/>
                <a:gd name="T94" fmla="*/ 56 w 794"/>
                <a:gd name="T95" fmla="*/ 106 h 779"/>
                <a:gd name="T96" fmla="*/ 46 w 794"/>
                <a:gd name="T97" fmla="*/ 111 h 779"/>
                <a:gd name="T98" fmla="*/ 32 w 794"/>
                <a:gd name="T99" fmla="*/ 115 h 779"/>
                <a:gd name="T100" fmla="*/ 27 w 794"/>
                <a:gd name="T101" fmla="*/ 129 h 779"/>
                <a:gd name="T102" fmla="*/ 19 w 794"/>
                <a:gd name="T103" fmla="*/ 127 h 77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94"/>
                <a:gd name="T157" fmla="*/ 0 h 779"/>
                <a:gd name="T158" fmla="*/ 794 w 794"/>
                <a:gd name="T159" fmla="*/ 779 h 77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94" h="779">
                  <a:moveTo>
                    <a:pt x="93" y="638"/>
                  </a:moveTo>
                  <a:lnTo>
                    <a:pt x="57" y="567"/>
                  </a:lnTo>
                  <a:lnTo>
                    <a:pt x="142" y="496"/>
                  </a:lnTo>
                  <a:lnTo>
                    <a:pt x="128" y="354"/>
                  </a:lnTo>
                  <a:lnTo>
                    <a:pt x="114" y="305"/>
                  </a:lnTo>
                  <a:lnTo>
                    <a:pt x="50" y="255"/>
                  </a:lnTo>
                  <a:lnTo>
                    <a:pt x="0" y="227"/>
                  </a:lnTo>
                  <a:lnTo>
                    <a:pt x="22" y="106"/>
                  </a:lnTo>
                  <a:lnTo>
                    <a:pt x="64" y="35"/>
                  </a:lnTo>
                  <a:lnTo>
                    <a:pt x="71" y="0"/>
                  </a:lnTo>
                  <a:lnTo>
                    <a:pt x="100" y="0"/>
                  </a:lnTo>
                  <a:lnTo>
                    <a:pt x="135" y="71"/>
                  </a:lnTo>
                  <a:lnTo>
                    <a:pt x="178" y="106"/>
                  </a:lnTo>
                  <a:lnTo>
                    <a:pt x="192" y="113"/>
                  </a:lnTo>
                  <a:lnTo>
                    <a:pt x="248" y="71"/>
                  </a:lnTo>
                  <a:lnTo>
                    <a:pt x="263" y="49"/>
                  </a:lnTo>
                  <a:lnTo>
                    <a:pt x="277" y="71"/>
                  </a:lnTo>
                  <a:lnTo>
                    <a:pt x="298" y="64"/>
                  </a:lnTo>
                  <a:lnTo>
                    <a:pt x="312" y="85"/>
                  </a:lnTo>
                  <a:lnTo>
                    <a:pt x="362" y="64"/>
                  </a:lnTo>
                  <a:lnTo>
                    <a:pt x="390" y="92"/>
                  </a:lnTo>
                  <a:lnTo>
                    <a:pt x="489" y="28"/>
                  </a:lnTo>
                  <a:lnTo>
                    <a:pt x="518" y="49"/>
                  </a:lnTo>
                  <a:lnTo>
                    <a:pt x="539" y="78"/>
                  </a:lnTo>
                  <a:lnTo>
                    <a:pt x="567" y="99"/>
                  </a:lnTo>
                  <a:lnTo>
                    <a:pt x="624" y="78"/>
                  </a:lnTo>
                  <a:lnTo>
                    <a:pt x="688" y="99"/>
                  </a:lnTo>
                  <a:lnTo>
                    <a:pt x="730" y="92"/>
                  </a:lnTo>
                  <a:lnTo>
                    <a:pt x="766" y="106"/>
                  </a:lnTo>
                  <a:lnTo>
                    <a:pt x="787" y="305"/>
                  </a:lnTo>
                  <a:lnTo>
                    <a:pt x="787" y="354"/>
                  </a:lnTo>
                  <a:lnTo>
                    <a:pt x="773" y="354"/>
                  </a:lnTo>
                  <a:lnTo>
                    <a:pt x="794" y="383"/>
                  </a:lnTo>
                  <a:lnTo>
                    <a:pt x="787" y="517"/>
                  </a:lnTo>
                  <a:lnTo>
                    <a:pt x="794" y="567"/>
                  </a:lnTo>
                  <a:lnTo>
                    <a:pt x="723" y="560"/>
                  </a:lnTo>
                  <a:lnTo>
                    <a:pt x="723" y="546"/>
                  </a:lnTo>
                  <a:lnTo>
                    <a:pt x="681" y="567"/>
                  </a:lnTo>
                  <a:lnTo>
                    <a:pt x="667" y="560"/>
                  </a:lnTo>
                  <a:lnTo>
                    <a:pt x="603" y="574"/>
                  </a:lnTo>
                  <a:lnTo>
                    <a:pt x="582" y="758"/>
                  </a:lnTo>
                  <a:lnTo>
                    <a:pt x="546" y="772"/>
                  </a:lnTo>
                  <a:lnTo>
                    <a:pt x="489" y="779"/>
                  </a:lnTo>
                  <a:lnTo>
                    <a:pt x="461" y="730"/>
                  </a:lnTo>
                  <a:lnTo>
                    <a:pt x="461" y="687"/>
                  </a:lnTo>
                  <a:lnTo>
                    <a:pt x="404" y="680"/>
                  </a:lnTo>
                  <a:lnTo>
                    <a:pt x="341" y="560"/>
                  </a:lnTo>
                  <a:lnTo>
                    <a:pt x="277" y="531"/>
                  </a:lnTo>
                  <a:lnTo>
                    <a:pt x="227" y="560"/>
                  </a:lnTo>
                  <a:lnTo>
                    <a:pt x="156" y="581"/>
                  </a:lnTo>
                  <a:lnTo>
                    <a:pt x="135" y="645"/>
                  </a:lnTo>
                  <a:lnTo>
                    <a:pt x="93" y="638"/>
                  </a:lnTo>
                  <a:close/>
                </a:path>
              </a:pathLst>
            </a:custGeom>
            <a:solidFill>
              <a:srgbClr val="CCFF66"/>
            </a:solidFill>
            <a:ln w="9525" cap="flat" cmpd="sng">
              <a:solidFill>
                <a:schemeClr val="bg1"/>
              </a:solidFill>
              <a:prstDash val="solid"/>
              <a:round/>
              <a:headEnd type="none" w="med" len="med"/>
              <a:tailEnd type="none" w="med" len="med"/>
            </a:ln>
          </p:spPr>
          <p:txBody>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GB" dirty="0"/>
            </a:p>
          </p:txBody>
        </p:sp>
        <p:sp>
          <p:nvSpPr>
            <p:cNvPr id="101" name="Freeform 100"/>
            <p:cNvSpPr>
              <a:spLocks/>
            </p:cNvSpPr>
            <p:nvPr/>
          </p:nvSpPr>
          <p:spPr bwMode="gray">
            <a:xfrm>
              <a:off x="4261768" y="2908026"/>
              <a:ext cx="1466851" cy="1889126"/>
            </a:xfrm>
            <a:custGeom>
              <a:avLst/>
              <a:gdLst>
                <a:gd name="T0" fmla="*/ 3 w 1084"/>
                <a:gd name="T1" fmla="*/ 20 h 1396"/>
                <a:gd name="T2" fmla="*/ 3 w 1084"/>
                <a:gd name="T3" fmla="*/ 18 h 1396"/>
                <a:gd name="T4" fmla="*/ 3 w 1084"/>
                <a:gd name="T5" fmla="*/ 16 h 1396"/>
                <a:gd name="T6" fmla="*/ 3 w 1084"/>
                <a:gd name="T7" fmla="*/ 16 h 1396"/>
                <a:gd name="T8" fmla="*/ 3 w 1084"/>
                <a:gd name="T9" fmla="*/ 12 h 1396"/>
                <a:gd name="T10" fmla="*/ 4 w 1084"/>
                <a:gd name="T11" fmla="*/ 12 h 1396"/>
                <a:gd name="T12" fmla="*/ 6 w 1084"/>
                <a:gd name="T13" fmla="*/ 12 h 1396"/>
                <a:gd name="T14" fmla="*/ 6 w 1084"/>
                <a:gd name="T15" fmla="*/ 9 h 1396"/>
                <a:gd name="T16" fmla="*/ 6 w 1084"/>
                <a:gd name="T17" fmla="*/ 9 h 1396"/>
                <a:gd name="T18" fmla="*/ 5 w 1084"/>
                <a:gd name="T19" fmla="*/ 6 h 1396"/>
                <a:gd name="T20" fmla="*/ 5 w 1084"/>
                <a:gd name="T21" fmla="*/ 5 h 1396"/>
                <a:gd name="T22" fmla="*/ 6 w 1084"/>
                <a:gd name="T23" fmla="*/ 3 h 1396"/>
                <a:gd name="T24" fmla="*/ 6 w 1084"/>
                <a:gd name="T25" fmla="*/ 3 h 1396"/>
                <a:gd name="T26" fmla="*/ 6 w 1084"/>
                <a:gd name="T27" fmla="*/ 3 h 1396"/>
                <a:gd name="T28" fmla="*/ 8 w 1084"/>
                <a:gd name="T29" fmla="*/ 0 h 1396"/>
                <a:gd name="T30" fmla="*/ 10 w 1084"/>
                <a:gd name="T31" fmla="*/ 3 h 1396"/>
                <a:gd name="T32" fmla="*/ 10 w 1084"/>
                <a:gd name="T33" fmla="*/ 3 h 1396"/>
                <a:gd name="T34" fmla="*/ 10 w 1084"/>
                <a:gd name="T35" fmla="*/ 3 h 1396"/>
                <a:gd name="T36" fmla="*/ 12 w 1084"/>
                <a:gd name="T37" fmla="*/ 4 h 1396"/>
                <a:gd name="T38" fmla="*/ 12 w 1084"/>
                <a:gd name="T39" fmla="*/ 5 h 1396"/>
                <a:gd name="T40" fmla="*/ 12 w 1084"/>
                <a:gd name="T41" fmla="*/ 5 h 1396"/>
                <a:gd name="T42" fmla="*/ 13 w 1084"/>
                <a:gd name="T43" fmla="*/ 6 h 1396"/>
                <a:gd name="T44" fmla="*/ 14 w 1084"/>
                <a:gd name="T45" fmla="*/ 7 h 1396"/>
                <a:gd name="T46" fmla="*/ 14 w 1084"/>
                <a:gd name="T47" fmla="*/ 9 h 1396"/>
                <a:gd name="T48" fmla="*/ 14 w 1084"/>
                <a:gd name="T49" fmla="*/ 9 h 1396"/>
                <a:gd name="T50" fmla="*/ 14 w 1084"/>
                <a:gd name="T51" fmla="*/ 10 h 1396"/>
                <a:gd name="T52" fmla="*/ 16 w 1084"/>
                <a:gd name="T53" fmla="*/ 12 h 1396"/>
                <a:gd name="T54" fmla="*/ 17 w 1084"/>
                <a:gd name="T55" fmla="*/ 14 h 1396"/>
                <a:gd name="T56" fmla="*/ 17 w 1084"/>
                <a:gd name="T57" fmla="*/ 17 h 1396"/>
                <a:gd name="T58" fmla="*/ 17 w 1084"/>
                <a:gd name="T59" fmla="*/ 17 h 1396"/>
                <a:gd name="T60" fmla="*/ 14 w 1084"/>
                <a:gd name="T61" fmla="*/ 17 h 1396"/>
                <a:gd name="T62" fmla="*/ 14 w 1084"/>
                <a:gd name="T63" fmla="*/ 14 h 1396"/>
                <a:gd name="T64" fmla="*/ 12 w 1084"/>
                <a:gd name="T65" fmla="*/ 16 h 1396"/>
                <a:gd name="T66" fmla="*/ 12 w 1084"/>
                <a:gd name="T67" fmla="*/ 17 h 1396"/>
                <a:gd name="T68" fmla="*/ 10 w 1084"/>
                <a:gd name="T69" fmla="*/ 17 h 1396"/>
                <a:gd name="T70" fmla="*/ 9 w 1084"/>
                <a:gd name="T71" fmla="*/ 17 h 1396"/>
                <a:gd name="T72" fmla="*/ 8 w 1084"/>
                <a:gd name="T73" fmla="*/ 19 h 1396"/>
                <a:gd name="T74" fmla="*/ 7 w 1084"/>
                <a:gd name="T75" fmla="*/ 20 h 1396"/>
                <a:gd name="T76" fmla="*/ 3 w 1084"/>
                <a:gd name="T77" fmla="*/ 22 h 139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4"/>
                <a:gd name="T118" fmla="*/ 0 h 1396"/>
                <a:gd name="T119" fmla="*/ 1084 w 1084"/>
                <a:gd name="T120" fmla="*/ 1396 h 139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4" h="1396">
                  <a:moveTo>
                    <a:pt x="184" y="1389"/>
                  </a:moveTo>
                  <a:lnTo>
                    <a:pt x="135" y="1240"/>
                  </a:lnTo>
                  <a:lnTo>
                    <a:pt x="14" y="1212"/>
                  </a:lnTo>
                  <a:lnTo>
                    <a:pt x="28" y="1134"/>
                  </a:lnTo>
                  <a:lnTo>
                    <a:pt x="0" y="1028"/>
                  </a:lnTo>
                  <a:lnTo>
                    <a:pt x="28" y="999"/>
                  </a:lnTo>
                  <a:lnTo>
                    <a:pt x="85" y="992"/>
                  </a:lnTo>
                  <a:lnTo>
                    <a:pt x="121" y="978"/>
                  </a:lnTo>
                  <a:lnTo>
                    <a:pt x="142" y="794"/>
                  </a:lnTo>
                  <a:lnTo>
                    <a:pt x="206" y="780"/>
                  </a:lnTo>
                  <a:lnTo>
                    <a:pt x="220" y="787"/>
                  </a:lnTo>
                  <a:lnTo>
                    <a:pt x="262" y="766"/>
                  </a:lnTo>
                  <a:lnTo>
                    <a:pt x="262" y="780"/>
                  </a:lnTo>
                  <a:lnTo>
                    <a:pt x="333" y="787"/>
                  </a:lnTo>
                  <a:lnTo>
                    <a:pt x="326" y="737"/>
                  </a:lnTo>
                  <a:lnTo>
                    <a:pt x="333" y="603"/>
                  </a:lnTo>
                  <a:lnTo>
                    <a:pt x="312" y="574"/>
                  </a:lnTo>
                  <a:lnTo>
                    <a:pt x="326" y="574"/>
                  </a:lnTo>
                  <a:lnTo>
                    <a:pt x="326" y="525"/>
                  </a:lnTo>
                  <a:lnTo>
                    <a:pt x="305" y="326"/>
                  </a:lnTo>
                  <a:lnTo>
                    <a:pt x="269" y="312"/>
                  </a:lnTo>
                  <a:lnTo>
                    <a:pt x="298" y="298"/>
                  </a:lnTo>
                  <a:lnTo>
                    <a:pt x="340" y="248"/>
                  </a:lnTo>
                  <a:lnTo>
                    <a:pt x="347" y="227"/>
                  </a:lnTo>
                  <a:lnTo>
                    <a:pt x="319" y="170"/>
                  </a:lnTo>
                  <a:lnTo>
                    <a:pt x="326" y="128"/>
                  </a:lnTo>
                  <a:lnTo>
                    <a:pt x="340" y="121"/>
                  </a:lnTo>
                  <a:lnTo>
                    <a:pt x="354" y="99"/>
                  </a:lnTo>
                  <a:lnTo>
                    <a:pt x="425" y="28"/>
                  </a:lnTo>
                  <a:lnTo>
                    <a:pt x="468" y="0"/>
                  </a:lnTo>
                  <a:lnTo>
                    <a:pt x="567" y="7"/>
                  </a:lnTo>
                  <a:lnTo>
                    <a:pt x="666" y="71"/>
                  </a:lnTo>
                  <a:lnTo>
                    <a:pt x="652" y="99"/>
                  </a:lnTo>
                  <a:lnTo>
                    <a:pt x="702" y="128"/>
                  </a:lnTo>
                  <a:lnTo>
                    <a:pt x="687" y="163"/>
                  </a:lnTo>
                  <a:lnTo>
                    <a:pt x="687" y="191"/>
                  </a:lnTo>
                  <a:lnTo>
                    <a:pt x="716" y="241"/>
                  </a:lnTo>
                  <a:lnTo>
                    <a:pt x="723" y="255"/>
                  </a:lnTo>
                  <a:lnTo>
                    <a:pt x="758" y="269"/>
                  </a:lnTo>
                  <a:lnTo>
                    <a:pt x="765" y="284"/>
                  </a:lnTo>
                  <a:lnTo>
                    <a:pt x="815" y="277"/>
                  </a:lnTo>
                  <a:lnTo>
                    <a:pt x="815" y="312"/>
                  </a:lnTo>
                  <a:lnTo>
                    <a:pt x="787" y="340"/>
                  </a:lnTo>
                  <a:lnTo>
                    <a:pt x="829" y="369"/>
                  </a:lnTo>
                  <a:lnTo>
                    <a:pt x="843" y="411"/>
                  </a:lnTo>
                  <a:lnTo>
                    <a:pt x="886" y="425"/>
                  </a:lnTo>
                  <a:lnTo>
                    <a:pt x="872" y="518"/>
                  </a:lnTo>
                  <a:lnTo>
                    <a:pt x="879" y="525"/>
                  </a:lnTo>
                  <a:lnTo>
                    <a:pt x="957" y="525"/>
                  </a:lnTo>
                  <a:lnTo>
                    <a:pt x="957" y="546"/>
                  </a:lnTo>
                  <a:lnTo>
                    <a:pt x="935" y="652"/>
                  </a:lnTo>
                  <a:lnTo>
                    <a:pt x="950" y="673"/>
                  </a:lnTo>
                  <a:lnTo>
                    <a:pt x="964" y="688"/>
                  </a:lnTo>
                  <a:lnTo>
                    <a:pt x="985" y="723"/>
                  </a:lnTo>
                  <a:lnTo>
                    <a:pt x="1035" y="787"/>
                  </a:lnTo>
                  <a:lnTo>
                    <a:pt x="1056" y="836"/>
                  </a:lnTo>
                  <a:lnTo>
                    <a:pt x="1063" y="929"/>
                  </a:lnTo>
                  <a:lnTo>
                    <a:pt x="1063" y="1035"/>
                  </a:lnTo>
                  <a:lnTo>
                    <a:pt x="1084" y="1035"/>
                  </a:lnTo>
                  <a:lnTo>
                    <a:pt x="1070" y="1077"/>
                  </a:lnTo>
                  <a:lnTo>
                    <a:pt x="1020" y="1014"/>
                  </a:lnTo>
                  <a:lnTo>
                    <a:pt x="957" y="1028"/>
                  </a:lnTo>
                  <a:lnTo>
                    <a:pt x="921" y="957"/>
                  </a:lnTo>
                  <a:lnTo>
                    <a:pt x="865" y="950"/>
                  </a:lnTo>
                  <a:lnTo>
                    <a:pt x="822" y="929"/>
                  </a:lnTo>
                  <a:lnTo>
                    <a:pt x="787" y="985"/>
                  </a:lnTo>
                  <a:lnTo>
                    <a:pt x="730" y="999"/>
                  </a:lnTo>
                  <a:lnTo>
                    <a:pt x="737" y="1049"/>
                  </a:lnTo>
                  <a:lnTo>
                    <a:pt x="709" y="1099"/>
                  </a:lnTo>
                  <a:lnTo>
                    <a:pt x="631" y="1120"/>
                  </a:lnTo>
                  <a:lnTo>
                    <a:pt x="588" y="1113"/>
                  </a:lnTo>
                  <a:lnTo>
                    <a:pt x="581" y="1084"/>
                  </a:lnTo>
                  <a:lnTo>
                    <a:pt x="503" y="1127"/>
                  </a:lnTo>
                  <a:lnTo>
                    <a:pt x="489" y="1191"/>
                  </a:lnTo>
                  <a:lnTo>
                    <a:pt x="454" y="1219"/>
                  </a:lnTo>
                  <a:lnTo>
                    <a:pt x="411" y="1297"/>
                  </a:lnTo>
                  <a:lnTo>
                    <a:pt x="283" y="1340"/>
                  </a:lnTo>
                  <a:lnTo>
                    <a:pt x="227" y="1396"/>
                  </a:lnTo>
                  <a:lnTo>
                    <a:pt x="184" y="1389"/>
                  </a:lnTo>
                  <a:close/>
                </a:path>
              </a:pathLst>
            </a:custGeom>
            <a:solidFill>
              <a:srgbClr val="33CC33"/>
            </a:solidFill>
            <a:ln w="9525">
              <a:solidFill>
                <a:schemeClr val="bg1"/>
              </a:solidFill>
              <a:round/>
              <a:headEnd/>
              <a:tailEnd/>
            </a:ln>
          </p:spPr>
          <p:txBody>
            <a:bodyPr/>
            <a:lstStyle>
              <a:defPPr>
                <a:defRPr lang="en-GB"/>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R="0" lvl="0" indent="0" defTabSz="914109" fontAlgn="base">
                <a:lnSpc>
                  <a:spcPct val="100000"/>
                </a:lnSpc>
                <a:spcBef>
                  <a:spcPct val="0"/>
                </a:spcBef>
                <a:spcAft>
                  <a:spcPct val="0"/>
                </a:spcAft>
                <a:buClrTx/>
                <a:buSzTx/>
                <a:buFontTx/>
                <a:buNone/>
                <a:tabLst/>
                <a:defRPr/>
              </a:pPr>
              <a:endParaRPr lang="en-GB" sz="2000">
                <a:solidFill>
                  <a:prstClr val="black"/>
                </a:solidFill>
                <a:latin typeface="+mn-lt"/>
                <a:cs typeface="Arial" pitchFamily="34" charset="0"/>
              </a:endParaRPr>
            </a:p>
          </p:txBody>
        </p:sp>
        <p:sp>
          <p:nvSpPr>
            <p:cNvPr id="102" name="Freeform 101"/>
            <p:cNvSpPr>
              <a:spLocks/>
            </p:cNvSpPr>
            <p:nvPr/>
          </p:nvSpPr>
          <p:spPr bwMode="gray">
            <a:xfrm>
              <a:off x="2801268" y="2523851"/>
              <a:ext cx="930275" cy="1447801"/>
            </a:xfrm>
            <a:custGeom>
              <a:avLst/>
              <a:gdLst>
                <a:gd name="T0" fmla="*/ 0 w 687"/>
                <a:gd name="T1" fmla="*/ 17 h 1070"/>
                <a:gd name="T2" fmla="*/ 3 w 687"/>
                <a:gd name="T3" fmla="*/ 14 h 1070"/>
                <a:gd name="T4" fmla="*/ 3 w 687"/>
                <a:gd name="T5" fmla="*/ 14 h 1070"/>
                <a:gd name="T6" fmla="*/ 3 w 687"/>
                <a:gd name="T7" fmla="*/ 10 h 1070"/>
                <a:gd name="T8" fmla="*/ 3 w 687"/>
                <a:gd name="T9" fmla="*/ 9 h 1070"/>
                <a:gd name="T10" fmla="*/ 3 w 687"/>
                <a:gd name="T11" fmla="*/ 9 h 1070"/>
                <a:gd name="T12" fmla="*/ 3 w 687"/>
                <a:gd name="T13" fmla="*/ 9 h 1070"/>
                <a:gd name="T14" fmla="*/ 3 w 687"/>
                <a:gd name="T15" fmla="*/ 8 h 1070"/>
                <a:gd name="T16" fmla="*/ 3 w 687"/>
                <a:gd name="T17" fmla="*/ 7 h 1070"/>
                <a:gd name="T18" fmla="*/ 3 w 687"/>
                <a:gd name="T19" fmla="*/ 6 h 1070"/>
                <a:gd name="T20" fmla="*/ 4 w 687"/>
                <a:gd name="T21" fmla="*/ 5 h 1070"/>
                <a:gd name="T22" fmla="*/ 4 w 687"/>
                <a:gd name="T23" fmla="*/ 3 h 1070"/>
                <a:gd name="T24" fmla="*/ 5 w 687"/>
                <a:gd name="T25" fmla="*/ 3 h 1070"/>
                <a:gd name="T26" fmla="*/ 5 w 687"/>
                <a:gd name="T27" fmla="*/ 3 h 1070"/>
                <a:gd name="T28" fmla="*/ 5 w 687"/>
                <a:gd name="T29" fmla="*/ 3 h 1070"/>
                <a:gd name="T30" fmla="*/ 5 w 687"/>
                <a:gd name="T31" fmla="*/ 3 h 1070"/>
                <a:gd name="T32" fmla="*/ 4 w 687"/>
                <a:gd name="T33" fmla="*/ 3 h 1070"/>
                <a:gd name="T34" fmla="*/ 5 w 687"/>
                <a:gd name="T35" fmla="*/ 3 h 1070"/>
                <a:gd name="T36" fmla="*/ 7 w 687"/>
                <a:gd name="T37" fmla="*/ 3 h 1070"/>
                <a:gd name="T38" fmla="*/ 7 w 687"/>
                <a:gd name="T39" fmla="*/ 3 h 1070"/>
                <a:gd name="T40" fmla="*/ 8 w 687"/>
                <a:gd name="T41" fmla="*/ 3 h 1070"/>
                <a:gd name="T42" fmla="*/ 9 w 687"/>
                <a:gd name="T43" fmla="*/ 3 h 1070"/>
                <a:gd name="T44" fmla="*/ 11 w 687"/>
                <a:gd name="T45" fmla="*/ 0 h 1070"/>
                <a:gd name="T46" fmla="*/ 11 w 687"/>
                <a:gd name="T47" fmla="*/ 3 h 1070"/>
                <a:gd name="T48" fmla="*/ 11 w 687"/>
                <a:gd name="T49" fmla="*/ 3 h 1070"/>
                <a:gd name="T50" fmla="*/ 11 w 687"/>
                <a:gd name="T51" fmla="*/ 3 h 1070"/>
                <a:gd name="T52" fmla="*/ 11 w 687"/>
                <a:gd name="T53" fmla="*/ 3 h 1070"/>
                <a:gd name="T54" fmla="*/ 11 w 687"/>
                <a:gd name="T55" fmla="*/ 3 h 1070"/>
                <a:gd name="T56" fmla="*/ 11 w 687"/>
                <a:gd name="T57" fmla="*/ 4 h 1070"/>
                <a:gd name="T58" fmla="*/ 11 w 687"/>
                <a:gd name="T59" fmla="*/ 5 h 1070"/>
                <a:gd name="T60" fmla="*/ 11 w 687"/>
                <a:gd name="T61" fmla="*/ 6 h 1070"/>
                <a:gd name="T62" fmla="*/ 11 w 687"/>
                <a:gd name="T63" fmla="*/ 7 h 1070"/>
                <a:gd name="T64" fmla="*/ 11 w 687"/>
                <a:gd name="T65" fmla="*/ 8 h 1070"/>
                <a:gd name="T66" fmla="*/ 11 w 687"/>
                <a:gd name="T67" fmla="*/ 8 h 1070"/>
                <a:gd name="T68" fmla="*/ 11 w 687"/>
                <a:gd name="T69" fmla="*/ 8 h 1070"/>
                <a:gd name="T70" fmla="*/ 11 w 687"/>
                <a:gd name="T71" fmla="*/ 9 h 1070"/>
                <a:gd name="T72" fmla="*/ 11 w 687"/>
                <a:gd name="T73" fmla="*/ 10 h 1070"/>
                <a:gd name="T74" fmla="*/ 9 w 687"/>
                <a:gd name="T75" fmla="*/ 10 h 1070"/>
                <a:gd name="T76" fmla="*/ 9 w 687"/>
                <a:gd name="T77" fmla="*/ 9 h 1070"/>
                <a:gd name="T78" fmla="*/ 8 w 687"/>
                <a:gd name="T79" fmla="*/ 10 h 1070"/>
                <a:gd name="T80" fmla="*/ 7 w 687"/>
                <a:gd name="T81" fmla="*/ 10 h 1070"/>
                <a:gd name="T82" fmla="*/ 6 w 687"/>
                <a:gd name="T83" fmla="*/ 12 h 1070"/>
                <a:gd name="T84" fmla="*/ 6 w 687"/>
                <a:gd name="T85" fmla="*/ 12 h 1070"/>
                <a:gd name="T86" fmla="*/ 5 w 687"/>
                <a:gd name="T87" fmla="*/ 12 h 1070"/>
                <a:gd name="T88" fmla="*/ 4 w 687"/>
                <a:gd name="T89" fmla="*/ 14 h 1070"/>
                <a:gd name="T90" fmla="*/ 3 w 687"/>
                <a:gd name="T91" fmla="*/ 14 h 1070"/>
                <a:gd name="T92" fmla="*/ 3 w 687"/>
                <a:gd name="T93" fmla="*/ 16 h 1070"/>
                <a:gd name="T94" fmla="*/ 3 w 687"/>
                <a:gd name="T95" fmla="*/ 16 h 1070"/>
                <a:gd name="T96" fmla="*/ 3 w 687"/>
                <a:gd name="T97" fmla="*/ 17 h 1070"/>
                <a:gd name="T98" fmla="*/ 3 w 687"/>
                <a:gd name="T99" fmla="*/ 17 h 1070"/>
                <a:gd name="T100" fmla="*/ 3 w 687"/>
                <a:gd name="T101" fmla="*/ 17 h 1070"/>
                <a:gd name="T102" fmla="*/ 0 w 687"/>
                <a:gd name="T103" fmla="*/ 17 h 107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87"/>
                <a:gd name="T157" fmla="*/ 0 h 1070"/>
                <a:gd name="T158" fmla="*/ 687 w 687"/>
                <a:gd name="T159" fmla="*/ 1070 h 107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87" h="1070">
                  <a:moveTo>
                    <a:pt x="0" y="1049"/>
                  </a:moveTo>
                  <a:lnTo>
                    <a:pt x="35" y="886"/>
                  </a:lnTo>
                  <a:lnTo>
                    <a:pt x="28" y="836"/>
                  </a:lnTo>
                  <a:lnTo>
                    <a:pt x="128" y="701"/>
                  </a:lnTo>
                  <a:lnTo>
                    <a:pt x="163" y="602"/>
                  </a:lnTo>
                  <a:lnTo>
                    <a:pt x="213" y="595"/>
                  </a:lnTo>
                  <a:lnTo>
                    <a:pt x="227" y="560"/>
                  </a:lnTo>
                  <a:lnTo>
                    <a:pt x="220" y="482"/>
                  </a:lnTo>
                  <a:lnTo>
                    <a:pt x="191" y="382"/>
                  </a:lnTo>
                  <a:lnTo>
                    <a:pt x="227" y="347"/>
                  </a:lnTo>
                  <a:lnTo>
                    <a:pt x="248" y="283"/>
                  </a:lnTo>
                  <a:lnTo>
                    <a:pt x="269" y="219"/>
                  </a:lnTo>
                  <a:lnTo>
                    <a:pt x="290" y="205"/>
                  </a:lnTo>
                  <a:lnTo>
                    <a:pt x="298" y="177"/>
                  </a:lnTo>
                  <a:lnTo>
                    <a:pt x="298" y="163"/>
                  </a:lnTo>
                  <a:lnTo>
                    <a:pt x="305" y="113"/>
                  </a:lnTo>
                  <a:lnTo>
                    <a:pt x="269" y="35"/>
                  </a:lnTo>
                  <a:lnTo>
                    <a:pt x="298" y="7"/>
                  </a:lnTo>
                  <a:lnTo>
                    <a:pt x="425" y="71"/>
                  </a:lnTo>
                  <a:lnTo>
                    <a:pt x="418" y="141"/>
                  </a:lnTo>
                  <a:lnTo>
                    <a:pt x="446" y="127"/>
                  </a:lnTo>
                  <a:lnTo>
                    <a:pt x="567" y="35"/>
                  </a:lnTo>
                  <a:lnTo>
                    <a:pt x="652" y="0"/>
                  </a:lnTo>
                  <a:lnTo>
                    <a:pt x="666" y="49"/>
                  </a:lnTo>
                  <a:lnTo>
                    <a:pt x="659" y="63"/>
                  </a:lnTo>
                  <a:lnTo>
                    <a:pt x="638" y="78"/>
                  </a:lnTo>
                  <a:lnTo>
                    <a:pt x="645" y="134"/>
                  </a:lnTo>
                  <a:lnTo>
                    <a:pt x="666" y="198"/>
                  </a:lnTo>
                  <a:lnTo>
                    <a:pt x="659" y="262"/>
                  </a:lnTo>
                  <a:lnTo>
                    <a:pt x="673" y="319"/>
                  </a:lnTo>
                  <a:lnTo>
                    <a:pt x="680" y="354"/>
                  </a:lnTo>
                  <a:lnTo>
                    <a:pt x="652" y="411"/>
                  </a:lnTo>
                  <a:lnTo>
                    <a:pt x="680" y="460"/>
                  </a:lnTo>
                  <a:lnTo>
                    <a:pt x="680" y="489"/>
                  </a:lnTo>
                  <a:lnTo>
                    <a:pt x="687" y="503"/>
                  </a:lnTo>
                  <a:lnTo>
                    <a:pt x="680" y="538"/>
                  </a:lnTo>
                  <a:lnTo>
                    <a:pt x="638" y="609"/>
                  </a:lnTo>
                  <a:lnTo>
                    <a:pt x="574" y="609"/>
                  </a:lnTo>
                  <a:lnTo>
                    <a:pt x="524" y="595"/>
                  </a:lnTo>
                  <a:lnTo>
                    <a:pt x="503" y="638"/>
                  </a:lnTo>
                  <a:lnTo>
                    <a:pt x="425" y="673"/>
                  </a:lnTo>
                  <a:lnTo>
                    <a:pt x="340" y="744"/>
                  </a:lnTo>
                  <a:lnTo>
                    <a:pt x="319" y="765"/>
                  </a:lnTo>
                  <a:lnTo>
                    <a:pt x="283" y="801"/>
                  </a:lnTo>
                  <a:lnTo>
                    <a:pt x="269" y="843"/>
                  </a:lnTo>
                  <a:lnTo>
                    <a:pt x="227" y="871"/>
                  </a:lnTo>
                  <a:lnTo>
                    <a:pt x="184" y="978"/>
                  </a:lnTo>
                  <a:lnTo>
                    <a:pt x="163" y="999"/>
                  </a:lnTo>
                  <a:lnTo>
                    <a:pt x="99" y="1041"/>
                  </a:lnTo>
                  <a:lnTo>
                    <a:pt x="78" y="1063"/>
                  </a:lnTo>
                  <a:lnTo>
                    <a:pt x="21" y="1070"/>
                  </a:lnTo>
                  <a:lnTo>
                    <a:pt x="0" y="1049"/>
                  </a:lnTo>
                  <a:close/>
                </a:path>
              </a:pathLst>
            </a:custGeom>
            <a:solidFill>
              <a:srgbClr val="CCFF66"/>
            </a:solidFill>
            <a:ln w="9525">
              <a:solidFill>
                <a:schemeClr val="bg1"/>
              </a:solidFill>
              <a:round/>
              <a:headEnd/>
              <a:tailEnd/>
            </a:ln>
          </p:spPr>
          <p:txBody>
            <a:bodyPr/>
            <a:lstStyle>
              <a:defPPr>
                <a:defRPr lang="en-GB"/>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R="0" lvl="0" indent="0" defTabSz="914109" fontAlgn="base">
                <a:lnSpc>
                  <a:spcPct val="100000"/>
                </a:lnSpc>
                <a:spcBef>
                  <a:spcPct val="0"/>
                </a:spcBef>
                <a:spcAft>
                  <a:spcPct val="0"/>
                </a:spcAft>
                <a:buClrTx/>
                <a:buSzTx/>
                <a:buFontTx/>
                <a:buNone/>
                <a:tabLst/>
                <a:defRPr/>
              </a:pPr>
              <a:endParaRPr lang="en-GB" sz="2000">
                <a:solidFill>
                  <a:prstClr val="black"/>
                </a:solidFill>
                <a:latin typeface="+mn-lt"/>
                <a:cs typeface="Arial" pitchFamily="34" charset="0"/>
              </a:endParaRPr>
            </a:p>
          </p:txBody>
        </p:sp>
        <p:sp>
          <p:nvSpPr>
            <p:cNvPr id="103" name="Freeform 102"/>
            <p:cNvSpPr>
              <a:spLocks/>
            </p:cNvSpPr>
            <p:nvPr/>
          </p:nvSpPr>
          <p:spPr bwMode="gray">
            <a:xfrm>
              <a:off x="2483768" y="1795188"/>
              <a:ext cx="1555751" cy="1276351"/>
            </a:xfrm>
            <a:custGeom>
              <a:avLst/>
              <a:gdLst>
                <a:gd name="T0" fmla="*/ 3 w 1148"/>
                <a:gd name="T1" fmla="*/ 10 h 943"/>
                <a:gd name="T2" fmla="*/ 3 w 1148"/>
                <a:gd name="T3" fmla="*/ 9 h 943"/>
                <a:gd name="T4" fmla="*/ 3 w 1148"/>
                <a:gd name="T5" fmla="*/ 8 h 943"/>
                <a:gd name="T6" fmla="*/ 3 w 1148"/>
                <a:gd name="T7" fmla="*/ 8 h 943"/>
                <a:gd name="T8" fmla="*/ 3 w 1148"/>
                <a:gd name="T9" fmla="*/ 7 h 943"/>
                <a:gd name="T10" fmla="*/ 3 w 1148"/>
                <a:gd name="T11" fmla="*/ 6 h 943"/>
                <a:gd name="T12" fmla="*/ 3 w 1148"/>
                <a:gd name="T13" fmla="*/ 5 h 943"/>
                <a:gd name="T14" fmla="*/ 3 w 1148"/>
                <a:gd name="T15" fmla="*/ 3 h 943"/>
                <a:gd name="T16" fmla="*/ 5 w 1148"/>
                <a:gd name="T17" fmla="*/ 4 h 943"/>
                <a:gd name="T18" fmla="*/ 6 w 1148"/>
                <a:gd name="T19" fmla="*/ 4 h 943"/>
                <a:gd name="T20" fmla="*/ 7 w 1148"/>
                <a:gd name="T21" fmla="*/ 5 h 943"/>
                <a:gd name="T22" fmla="*/ 8 w 1148"/>
                <a:gd name="T23" fmla="*/ 4 h 943"/>
                <a:gd name="T24" fmla="*/ 8 w 1148"/>
                <a:gd name="T25" fmla="*/ 3 h 943"/>
                <a:gd name="T26" fmla="*/ 9 w 1148"/>
                <a:gd name="T27" fmla="*/ 3 h 943"/>
                <a:gd name="T28" fmla="*/ 9 w 1148"/>
                <a:gd name="T29" fmla="*/ 3 h 943"/>
                <a:gd name="T30" fmla="*/ 11 w 1148"/>
                <a:gd name="T31" fmla="*/ 3 h 943"/>
                <a:gd name="T32" fmla="*/ 13 w 1148"/>
                <a:gd name="T33" fmla="*/ 0 h 943"/>
                <a:gd name="T34" fmla="*/ 13 w 1148"/>
                <a:gd name="T35" fmla="*/ 3 h 943"/>
                <a:gd name="T36" fmla="*/ 14 w 1148"/>
                <a:gd name="T37" fmla="*/ 3 h 943"/>
                <a:gd name="T38" fmla="*/ 15 w 1148"/>
                <a:gd name="T39" fmla="*/ 3 h 943"/>
                <a:gd name="T40" fmla="*/ 15 w 1148"/>
                <a:gd name="T41" fmla="*/ 3 h 943"/>
                <a:gd name="T42" fmla="*/ 17 w 1148"/>
                <a:gd name="T43" fmla="*/ 3 h 943"/>
                <a:gd name="T44" fmla="*/ 18 w 1148"/>
                <a:gd name="T45" fmla="*/ 3 h 943"/>
                <a:gd name="T46" fmla="*/ 19 w 1148"/>
                <a:gd name="T47" fmla="*/ 3 h 943"/>
                <a:gd name="T48" fmla="*/ 19 w 1148"/>
                <a:gd name="T49" fmla="*/ 3 h 943"/>
                <a:gd name="T50" fmla="*/ 18 w 1148"/>
                <a:gd name="T51" fmla="*/ 3 h 943"/>
                <a:gd name="T52" fmla="*/ 17 w 1148"/>
                <a:gd name="T53" fmla="*/ 4 h 943"/>
                <a:gd name="T54" fmla="*/ 17 w 1148"/>
                <a:gd name="T55" fmla="*/ 4 h 943"/>
                <a:gd name="T56" fmla="*/ 15 w 1148"/>
                <a:gd name="T57" fmla="*/ 5 h 943"/>
                <a:gd name="T58" fmla="*/ 15 w 1148"/>
                <a:gd name="T59" fmla="*/ 7 h 943"/>
                <a:gd name="T60" fmla="*/ 15 w 1148"/>
                <a:gd name="T61" fmla="*/ 9 h 943"/>
                <a:gd name="T62" fmla="*/ 11 w 1148"/>
                <a:gd name="T63" fmla="*/ 10 h 943"/>
                <a:gd name="T64" fmla="*/ 11 w 1148"/>
                <a:gd name="T65" fmla="*/ 10 h 943"/>
                <a:gd name="T66" fmla="*/ 8 w 1148"/>
                <a:gd name="T67" fmla="*/ 9 h 943"/>
                <a:gd name="T68" fmla="*/ 9 w 1148"/>
                <a:gd name="T69" fmla="*/ 11 h 943"/>
                <a:gd name="T70" fmla="*/ 9 w 1148"/>
                <a:gd name="T71" fmla="*/ 12 h 943"/>
                <a:gd name="T72" fmla="*/ 8 w 1148"/>
                <a:gd name="T73" fmla="*/ 13 h 943"/>
                <a:gd name="T74" fmla="*/ 7 w 1148"/>
                <a:gd name="T75" fmla="*/ 14 h 943"/>
                <a:gd name="T76" fmla="*/ 6 w 1148"/>
                <a:gd name="T77" fmla="*/ 14 h 943"/>
                <a:gd name="T78" fmla="*/ 5 w 1148"/>
                <a:gd name="T79" fmla="*/ 14 h 943"/>
                <a:gd name="T80" fmla="*/ 3 w 1148"/>
                <a:gd name="T81" fmla="*/ 12 h 943"/>
                <a:gd name="T82" fmla="*/ 3 w 1148"/>
                <a:gd name="T83" fmla="*/ 11 h 943"/>
                <a:gd name="T84" fmla="*/ 3 w 1148"/>
                <a:gd name="T85" fmla="*/ 12 h 9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48"/>
                <a:gd name="T130" fmla="*/ 0 h 943"/>
                <a:gd name="T131" fmla="*/ 1148 w 1148"/>
                <a:gd name="T132" fmla="*/ 943 h 94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48" h="943">
                  <a:moveTo>
                    <a:pt x="0" y="709"/>
                  </a:moveTo>
                  <a:lnTo>
                    <a:pt x="7" y="617"/>
                  </a:lnTo>
                  <a:lnTo>
                    <a:pt x="14" y="617"/>
                  </a:lnTo>
                  <a:lnTo>
                    <a:pt x="43" y="595"/>
                  </a:lnTo>
                  <a:lnTo>
                    <a:pt x="21" y="510"/>
                  </a:lnTo>
                  <a:lnTo>
                    <a:pt x="78" y="475"/>
                  </a:lnTo>
                  <a:lnTo>
                    <a:pt x="113" y="461"/>
                  </a:lnTo>
                  <a:lnTo>
                    <a:pt x="106" y="439"/>
                  </a:lnTo>
                  <a:lnTo>
                    <a:pt x="170" y="404"/>
                  </a:lnTo>
                  <a:lnTo>
                    <a:pt x="163" y="383"/>
                  </a:lnTo>
                  <a:lnTo>
                    <a:pt x="99" y="376"/>
                  </a:lnTo>
                  <a:lnTo>
                    <a:pt x="92" y="354"/>
                  </a:lnTo>
                  <a:lnTo>
                    <a:pt x="78" y="340"/>
                  </a:lnTo>
                  <a:lnTo>
                    <a:pt x="57" y="305"/>
                  </a:lnTo>
                  <a:lnTo>
                    <a:pt x="85" y="298"/>
                  </a:lnTo>
                  <a:lnTo>
                    <a:pt x="177" y="227"/>
                  </a:lnTo>
                  <a:lnTo>
                    <a:pt x="184" y="234"/>
                  </a:lnTo>
                  <a:lnTo>
                    <a:pt x="276" y="234"/>
                  </a:lnTo>
                  <a:lnTo>
                    <a:pt x="298" y="255"/>
                  </a:lnTo>
                  <a:lnTo>
                    <a:pt x="354" y="262"/>
                  </a:lnTo>
                  <a:lnTo>
                    <a:pt x="369" y="248"/>
                  </a:lnTo>
                  <a:lnTo>
                    <a:pt x="390" y="276"/>
                  </a:lnTo>
                  <a:lnTo>
                    <a:pt x="425" y="284"/>
                  </a:lnTo>
                  <a:lnTo>
                    <a:pt x="439" y="269"/>
                  </a:lnTo>
                  <a:lnTo>
                    <a:pt x="461" y="276"/>
                  </a:lnTo>
                  <a:lnTo>
                    <a:pt x="482" y="206"/>
                  </a:lnTo>
                  <a:lnTo>
                    <a:pt x="503" y="206"/>
                  </a:lnTo>
                  <a:lnTo>
                    <a:pt x="532" y="135"/>
                  </a:lnTo>
                  <a:lnTo>
                    <a:pt x="539" y="128"/>
                  </a:lnTo>
                  <a:lnTo>
                    <a:pt x="581" y="120"/>
                  </a:lnTo>
                  <a:lnTo>
                    <a:pt x="659" y="35"/>
                  </a:lnTo>
                  <a:lnTo>
                    <a:pt x="673" y="28"/>
                  </a:lnTo>
                  <a:lnTo>
                    <a:pt x="709" y="7"/>
                  </a:lnTo>
                  <a:lnTo>
                    <a:pt x="744" y="0"/>
                  </a:lnTo>
                  <a:lnTo>
                    <a:pt x="794" y="43"/>
                  </a:lnTo>
                  <a:lnTo>
                    <a:pt x="815" y="71"/>
                  </a:lnTo>
                  <a:lnTo>
                    <a:pt x="815" y="128"/>
                  </a:lnTo>
                  <a:lnTo>
                    <a:pt x="836" y="163"/>
                  </a:lnTo>
                  <a:lnTo>
                    <a:pt x="865" y="177"/>
                  </a:lnTo>
                  <a:lnTo>
                    <a:pt x="893" y="198"/>
                  </a:lnTo>
                  <a:lnTo>
                    <a:pt x="928" y="191"/>
                  </a:lnTo>
                  <a:lnTo>
                    <a:pt x="950" y="177"/>
                  </a:lnTo>
                  <a:lnTo>
                    <a:pt x="992" y="71"/>
                  </a:lnTo>
                  <a:lnTo>
                    <a:pt x="1028" y="28"/>
                  </a:lnTo>
                  <a:lnTo>
                    <a:pt x="1070" y="28"/>
                  </a:lnTo>
                  <a:lnTo>
                    <a:pt x="1113" y="43"/>
                  </a:lnTo>
                  <a:lnTo>
                    <a:pt x="1141" y="92"/>
                  </a:lnTo>
                  <a:lnTo>
                    <a:pt x="1148" y="120"/>
                  </a:lnTo>
                  <a:lnTo>
                    <a:pt x="1134" y="170"/>
                  </a:lnTo>
                  <a:lnTo>
                    <a:pt x="1134" y="191"/>
                  </a:lnTo>
                  <a:lnTo>
                    <a:pt x="1148" y="213"/>
                  </a:lnTo>
                  <a:lnTo>
                    <a:pt x="1127" y="227"/>
                  </a:lnTo>
                  <a:lnTo>
                    <a:pt x="1091" y="206"/>
                  </a:lnTo>
                  <a:lnTo>
                    <a:pt x="1070" y="255"/>
                  </a:lnTo>
                  <a:lnTo>
                    <a:pt x="1070" y="276"/>
                  </a:lnTo>
                  <a:lnTo>
                    <a:pt x="1013" y="269"/>
                  </a:lnTo>
                  <a:lnTo>
                    <a:pt x="950" y="262"/>
                  </a:lnTo>
                  <a:lnTo>
                    <a:pt x="907" y="298"/>
                  </a:lnTo>
                  <a:lnTo>
                    <a:pt x="893" y="347"/>
                  </a:lnTo>
                  <a:lnTo>
                    <a:pt x="957" y="425"/>
                  </a:lnTo>
                  <a:lnTo>
                    <a:pt x="985" y="496"/>
                  </a:lnTo>
                  <a:lnTo>
                    <a:pt x="886" y="539"/>
                  </a:lnTo>
                  <a:lnTo>
                    <a:pt x="801" y="574"/>
                  </a:lnTo>
                  <a:lnTo>
                    <a:pt x="680" y="666"/>
                  </a:lnTo>
                  <a:lnTo>
                    <a:pt x="652" y="680"/>
                  </a:lnTo>
                  <a:lnTo>
                    <a:pt x="659" y="610"/>
                  </a:lnTo>
                  <a:lnTo>
                    <a:pt x="532" y="546"/>
                  </a:lnTo>
                  <a:lnTo>
                    <a:pt x="503" y="574"/>
                  </a:lnTo>
                  <a:lnTo>
                    <a:pt x="539" y="652"/>
                  </a:lnTo>
                  <a:lnTo>
                    <a:pt x="532" y="702"/>
                  </a:lnTo>
                  <a:lnTo>
                    <a:pt x="532" y="716"/>
                  </a:lnTo>
                  <a:lnTo>
                    <a:pt x="524" y="744"/>
                  </a:lnTo>
                  <a:lnTo>
                    <a:pt x="503" y="758"/>
                  </a:lnTo>
                  <a:lnTo>
                    <a:pt x="482" y="822"/>
                  </a:lnTo>
                  <a:lnTo>
                    <a:pt x="461" y="886"/>
                  </a:lnTo>
                  <a:lnTo>
                    <a:pt x="425" y="921"/>
                  </a:lnTo>
                  <a:lnTo>
                    <a:pt x="376" y="943"/>
                  </a:lnTo>
                  <a:lnTo>
                    <a:pt x="347" y="936"/>
                  </a:lnTo>
                  <a:lnTo>
                    <a:pt x="319" y="893"/>
                  </a:lnTo>
                  <a:lnTo>
                    <a:pt x="298" y="836"/>
                  </a:lnTo>
                  <a:lnTo>
                    <a:pt x="284" y="808"/>
                  </a:lnTo>
                  <a:lnTo>
                    <a:pt x="213" y="744"/>
                  </a:lnTo>
                  <a:lnTo>
                    <a:pt x="191" y="723"/>
                  </a:lnTo>
                  <a:lnTo>
                    <a:pt x="163" y="702"/>
                  </a:lnTo>
                  <a:lnTo>
                    <a:pt x="78" y="723"/>
                  </a:lnTo>
                  <a:lnTo>
                    <a:pt x="50" y="730"/>
                  </a:lnTo>
                  <a:lnTo>
                    <a:pt x="0" y="709"/>
                  </a:lnTo>
                  <a:close/>
                </a:path>
              </a:pathLst>
            </a:custGeom>
            <a:solidFill>
              <a:srgbClr val="CCFF66"/>
            </a:solidFill>
            <a:ln w="9525">
              <a:solidFill>
                <a:schemeClr val="bg1"/>
              </a:solidFill>
              <a:round/>
              <a:headEnd/>
              <a:tailEnd/>
            </a:ln>
          </p:spPr>
          <p:txBody>
            <a:bodyPr/>
            <a:lstStyle>
              <a:defPPr>
                <a:defRPr lang="en-GB"/>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R="0" lvl="0" indent="0" defTabSz="914109" fontAlgn="base">
                <a:lnSpc>
                  <a:spcPct val="100000"/>
                </a:lnSpc>
                <a:spcBef>
                  <a:spcPct val="0"/>
                </a:spcBef>
                <a:spcAft>
                  <a:spcPct val="0"/>
                </a:spcAft>
                <a:buClrTx/>
                <a:buSzTx/>
                <a:buFontTx/>
                <a:buNone/>
                <a:tabLst/>
                <a:defRPr/>
              </a:pPr>
              <a:endParaRPr lang="en-GB" sz="2000">
                <a:solidFill>
                  <a:prstClr val="black"/>
                </a:solidFill>
                <a:latin typeface="+mn-lt"/>
                <a:cs typeface="Arial" pitchFamily="34" charset="0"/>
              </a:endParaRPr>
            </a:p>
          </p:txBody>
        </p:sp>
        <p:sp>
          <p:nvSpPr>
            <p:cNvPr id="104" name="Freeform 103"/>
            <p:cNvSpPr>
              <a:spLocks/>
            </p:cNvSpPr>
            <p:nvPr/>
          </p:nvSpPr>
          <p:spPr bwMode="gray">
            <a:xfrm>
              <a:off x="3683918" y="1998388"/>
              <a:ext cx="1211263" cy="946151"/>
            </a:xfrm>
            <a:custGeom>
              <a:avLst/>
              <a:gdLst>
                <a:gd name="T0" fmla="*/ 3 w 893"/>
                <a:gd name="T1" fmla="*/ 6 h 701"/>
                <a:gd name="T2" fmla="*/ 3 w 893"/>
                <a:gd name="T3" fmla="*/ 3 h 701"/>
                <a:gd name="T4" fmla="*/ 3 w 893"/>
                <a:gd name="T5" fmla="*/ 3 h 701"/>
                <a:gd name="T6" fmla="*/ 3 w 893"/>
                <a:gd name="T7" fmla="*/ 3 h 701"/>
                <a:gd name="T8" fmla="*/ 3 w 893"/>
                <a:gd name="T9" fmla="*/ 3 h 701"/>
                <a:gd name="T10" fmla="*/ 4 w 893"/>
                <a:gd name="T11" fmla="*/ 3 h 701"/>
                <a:gd name="T12" fmla="*/ 5 w 893"/>
                <a:gd name="T13" fmla="*/ 3 h 701"/>
                <a:gd name="T14" fmla="*/ 6 w 893"/>
                <a:gd name="T15" fmla="*/ 3 h 701"/>
                <a:gd name="T16" fmla="*/ 7 w 893"/>
                <a:gd name="T17" fmla="*/ 3 h 701"/>
                <a:gd name="T18" fmla="*/ 8 w 893"/>
                <a:gd name="T19" fmla="*/ 3 h 701"/>
                <a:gd name="T20" fmla="*/ 9 w 893"/>
                <a:gd name="T21" fmla="*/ 3 h 701"/>
                <a:gd name="T22" fmla="*/ 10 w 893"/>
                <a:gd name="T23" fmla="*/ 3 h 701"/>
                <a:gd name="T24" fmla="*/ 13 w 893"/>
                <a:gd name="T25" fmla="*/ 3 h 701"/>
                <a:gd name="T26" fmla="*/ 14 w 893"/>
                <a:gd name="T27" fmla="*/ 3 h 701"/>
                <a:gd name="T28" fmla="*/ 15 w 893"/>
                <a:gd name="T29" fmla="*/ 3 h 701"/>
                <a:gd name="T30" fmla="*/ 15 w 893"/>
                <a:gd name="T31" fmla="*/ 3 h 701"/>
                <a:gd name="T32" fmla="*/ 14 w 893"/>
                <a:gd name="T33" fmla="*/ 3 h 701"/>
                <a:gd name="T34" fmla="*/ 12 w 893"/>
                <a:gd name="T35" fmla="*/ 3 h 701"/>
                <a:gd name="T36" fmla="*/ 12 w 893"/>
                <a:gd name="T37" fmla="*/ 4 h 701"/>
                <a:gd name="T38" fmla="*/ 12 w 893"/>
                <a:gd name="T39" fmla="*/ 5 h 701"/>
                <a:gd name="T40" fmla="*/ 12 w 893"/>
                <a:gd name="T41" fmla="*/ 7 h 701"/>
                <a:gd name="T42" fmla="*/ 13 w 893"/>
                <a:gd name="T43" fmla="*/ 7 h 701"/>
                <a:gd name="T44" fmla="*/ 13 w 893"/>
                <a:gd name="T45" fmla="*/ 8 h 701"/>
                <a:gd name="T46" fmla="*/ 13 w 893"/>
                <a:gd name="T47" fmla="*/ 9 h 701"/>
                <a:gd name="T48" fmla="*/ 13 w 893"/>
                <a:gd name="T49" fmla="*/ 10 h 701"/>
                <a:gd name="T50" fmla="*/ 12 w 893"/>
                <a:gd name="T51" fmla="*/ 10 h 701"/>
                <a:gd name="T52" fmla="*/ 10 w 893"/>
                <a:gd name="T53" fmla="*/ 9 h 701"/>
                <a:gd name="T54" fmla="*/ 9 w 893"/>
                <a:gd name="T55" fmla="*/ 10 h 701"/>
                <a:gd name="T56" fmla="*/ 8 w 893"/>
                <a:gd name="T57" fmla="*/ 9 h 701"/>
                <a:gd name="T58" fmla="*/ 8 w 893"/>
                <a:gd name="T59" fmla="*/ 8 h 701"/>
                <a:gd name="T60" fmla="*/ 8 w 893"/>
                <a:gd name="T61" fmla="*/ 7 h 701"/>
                <a:gd name="T62" fmla="*/ 6 w 893"/>
                <a:gd name="T63" fmla="*/ 7 h 701"/>
                <a:gd name="T64" fmla="*/ 4 w 893"/>
                <a:gd name="T65" fmla="*/ 7 h 701"/>
                <a:gd name="T66" fmla="*/ 3 w 893"/>
                <a:gd name="T67" fmla="*/ 7 h 701"/>
                <a:gd name="T68" fmla="*/ 0 w 893"/>
                <a:gd name="T69" fmla="*/ 6 h 7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93"/>
                <a:gd name="T106" fmla="*/ 0 h 701"/>
                <a:gd name="T107" fmla="*/ 893 w 893"/>
                <a:gd name="T108" fmla="*/ 701 h 70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93" h="701">
                  <a:moveTo>
                    <a:pt x="0" y="390"/>
                  </a:moveTo>
                  <a:lnTo>
                    <a:pt x="99" y="347"/>
                  </a:lnTo>
                  <a:lnTo>
                    <a:pt x="71" y="276"/>
                  </a:lnTo>
                  <a:lnTo>
                    <a:pt x="7" y="198"/>
                  </a:lnTo>
                  <a:lnTo>
                    <a:pt x="21" y="149"/>
                  </a:lnTo>
                  <a:lnTo>
                    <a:pt x="64" y="113"/>
                  </a:lnTo>
                  <a:lnTo>
                    <a:pt x="127" y="120"/>
                  </a:lnTo>
                  <a:lnTo>
                    <a:pt x="184" y="127"/>
                  </a:lnTo>
                  <a:lnTo>
                    <a:pt x="184" y="106"/>
                  </a:lnTo>
                  <a:lnTo>
                    <a:pt x="205" y="57"/>
                  </a:lnTo>
                  <a:lnTo>
                    <a:pt x="241" y="78"/>
                  </a:lnTo>
                  <a:lnTo>
                    <a:pt x="262" y="64"/>
                  </a:lnTo>
                  <a:lnTo>
                    <a:pt x="283" y="99"/>
                  </a:lnTo>
                  <a:lnTo>
                    <a:pt x="283" y="106"/>
                  </a:lnTo>
                  <a:lnTo>
                    <a:pt x="305" y="127"/>
                  </a:lnTo>
                  <a:lnTo>
                    <a:pt x="340" y="156"/>
                  </a:lnTo>
                  <a:lnTo>
                    <a:pt x="368" y="170"/>
                  </a:lnTo>
                  <a:lnTo>
                    <a:pt x="425" y="177"/>
                  </a:lnTo>
                  <a:lnTo>
                    <a:pt x="460" y="170"/>
                  </a:lnTo>
                  <a:lnTo>
                    <a:pt x="489" y="163"/>
                  </a:lnTo>
                  <a:lnTo>
                    <a:pt x="517" y="149"/>
                  </a:lnTo>
                  <a:lnTo>
                    <a:pt x="538" y="99"/>
                  </a:lnTo>
                  <a:lnTo>
                    <a:pt x="553" y="57"/>
                  </a:lnTo>
                  <a:lnTo>
                    <a:pt x="616" y="14"/>
                  </a:lnTo>
                  <a:lnTo>
                    <a:pt x="631" y="14"/>
                  </a:lnTo>
                  <a:lnTo>
                    <a:pt x="730" y="7"/>
                  </a:lnTo>
                  <a:lnTo>
                    <a:pt x="744" y="0"/>
                  </a:lnTo>
                  <a:lnTo>
                    <a:pt x="815" y="28"/>
                  </a:lnTo>
                  <a:lnTo>
                    <a:pt x="822" y="14"/>
                  </a:lnTo>
                  <a:lnTo>
                    <a:pt x="850" y="14"/>
                  </a:lnTo>
                  <a:lnTo>
                    <a:pt x="879" y="7"/>
                  </a:lnTo>
                  <a:lnTo>
                    <a:pt x="893" y="35"/>
                  </a:lnTo>
                  <a:lnTo>
                    <a:pt x="857" y="71"/>
                  </a:lnTo>
                  <a:lnTo>
                    <a:pt x="836" y="113"/>
                  </a:lnTo>
                  <a:lnTo>
                    <a:pt x="786" y="156"/>
                  </a:lnTo>
                  <a:lnTo>
                    <a:pt x="716" y="184"/>
                  </a:lnTo>
                  <a:lnTo>
                    <a:pt x="708" y="227"/>
                  </a:lnTo>
                  <a:lnTo>
                    <a:pt x="716" y="248"/>
                  </a:lnTo>
                  <a:lnTo>
                    <a:pt x="716" y="283"/>
                  </a:lnTo>
                  <a:lnTo>
                    <a:pt x="708" y="333"/>
                  </a:lnTo>
                  <a:lnTo>
                    <a:pt x="737" y="354"/>
                  </a:lnTo>
                  <a:lnTo>
                    <a:pt x="723" y="411"/>
                  </a:lnTo>
                  <a:lnTo>
                    <a:pt x="723" y="453"/>
                  </a:lnTo>
                  <a:lnTo>
                    <a:pt x="765" y="453"/>
                  </a:lnTo>
                  <a:lnTo>
                    <a:pt x="765" y="468"/>
                  </a:lnTo>
                  <a:lnTo>
                    <a:pt x="737" y="503"/>
                  </a:lnTo>
                  <a:lnTo>
                    <a:pt x="758" y="546"/>
                  </a:lnTo>
                  <a:lnTo>
                    <a:pt x="758" y="567"/>
                  </a:lnTo>
                  <a:lnTo>
                    <a:pt x="744" y="574"/>
                  </a:lnTo>
                  <a:lnTo>
                    <a:pt x="730" y="652"/>
                  </a:lnTo>
                  <a:lnTo>
                    <a:pt x="730" y="673"/>
                  </a:lnTo>
                  <a:lnTo>
                    <a:pt x="694" y="701"/>
                  </a:lnTo>
                  <a:lnTo>
                    <a:pt x="673" y="687"/>
                  </a:lnTo>
                  <a:lnTo>
                    <a:pt x="595" y="638"/>
                  </a:lnTo>
                  <a:lnTo>
                    <a:pt x="581" y="652"/>
                  </a:lnTo>
                  <a:lnTo>
                    <a:pt x="553" y="652"/>
                  </a:lnTo>
                  <a:lnTo>
                    <a:pt x="510" y="616"/>
                  </a:lnTo>
                  <a:lnTo>
                    <a:pt x="453" y="595"/>
                  </a:lnTo>
                  <a:lnTo>
                    <a:pt x="439" y="553"/>
                  </a:lnTo>
                  <a:lnTo>
                    <a:pt x="446" y="524"/>
                  </a:lnTo>
                  <a:lnTo>
                    <a:pt x="432" y="468"/>
                  </a:lnTo>
                  <a:lnTo>
                    <a:pt x="432" y="411"/>
                  </a:lnTo>
                  <a:lnTo>
                    <a:pt x="368" y="425"/>
                  </a:lnTo>
                  <a:lnTo>
                    <a:pt x="319" y="425"/>
                  </a:lnTo>
                  <a:lnTo>
                    <a:pt x="262" y="432"/>
                  </a:lnTo>
                  <a:lnTo>
                    <a:pt x="248" y="432"/>
                  </a:lnTo>
                  <a:lnTo>
                    <a:pt x="241" y="425"/>
                  </a:lnTo>
                  <a:lnTo>
                    <a:pt x="191" y="411"/>
                  </a:lnTo>
                  <a:lnTo>
                    <a:pt x="14" y="439"/>
                  </a:lnTo>
                  <a:lnTo>
                    <a:pt x="0" y="390"/>
                  </a:lnTo>
                  <a:close/>
                </a:path>
              </a:pathLst>
            </a:custGeom>
            <a:solidFill>
              <a:srgbClr val="33CC33"/>
            </a:solidFill>
            <a:ln w="9525">
              <a:solidFill>
                <a:schemeClr val="bg1"/>
              </a:solidFill>
              <a:round/>
              <a:headEnd/>
              <a:tailEnd/>
            </a:ln>
          </p:spPr>
          <p:txBody>
            <a:bodyPr/>
            <a:lstStyle>
              <a:defPPr>
                <a:defRPr lang="en-GB"/>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R="0" lvl="0" indent="0" defTabSz="914109" fontAlgn="base">
                <a:lnSpc>
                  <a:spcPct val="100000"/>
                </a:lnSpc>
                <a:spcBef>
                  <a:spcPct val="0"/>
                </a:spcBef>
                <a:spcAft>
                  <a:spcPct val="0"/>
                </a:spcAft>
                <a:buClrTx/>
                <a:buSzTx/>
                <a:buFontTx/>
                <a:buNone/>
                <a:tabLst/>
                <a:defRPr/>
              </a:pPr>
              <a:endParaRPr lang="en-GB" sz="2000">
                <a:solidFill>
                  <a:prstClr val="black"/>
                </a:solidFill>
                <a:latin typeface="+mn-lt"/>
                <a:cs typeface="Arial" pitchFamily="34" charset="0"/>
              </a:endParaRPr>
            </a:p>
          </p:txBody>
        </p:sp>
        <p:sp>
          <p:nvSpPr>
            <p:cNvPr id="42" name="TextBox 41"/>
            <p:cNvSpPr txBox="1"/>
            <p:nvPr/>
          </p:nvSpPr>
          <p:spPr>
            <a:xfrm>
              <a:off x="2606350" y="2301890"/>
              <a:ext cx="823682" cy="369304"/>
            </a:xfrm>
            <a:prstGeom prst="rect">
              <a:avLst/>
            </a:prstGeom>
            <a:noFill/>
          </p:spPr>
          <p:txBody>
            <a:bodyPr wrap="square" lIns="35988" tIns="45706" rIns="35988" bIns="45706" rtlCol="0">
              <a:spAutoFit/>
            </a:bodyPr>
            <a:lstStyle/>
            <a:p>
              <a:pPr defTabSz="914012"/>
              <a:r>
                <a:rPr lang="en-GB" sz="900" b="1" dirty="0" smtClean="0">
                  <a:cs typeface="Arial" pitchFamily="34" charset="0"/>
                </a:rPr>
                <a:t>RICHMOND &amp; TWICKENHAM</a:t>
              </a:r>
              <a:endParaRPr lang="en-GB" sz="900" b="1" dirty="0">
                <a:cs typeface="Arial" pitchFamily="34" charset="0"/>
              </a:endParaRPr>
            </a:p>
          </p:txBody>
        </p:sp>
        <p:sp>
          <p:nvSpPr>
            <p:cNvPr id="43" name="TextBox 42"/>
            <p:cNvSpPr txBox="1"/>
            <p:nvPr/>
          </p:nvSpPr>
          <p:spPr>
            <a:xfrm>
              <a:off x="3707904" y="2276872"/>
              <a:ext cx="864866"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WANDSWORTH</a:t>
              </a:r>
              <a:endParaRPr lang="en-GB" sz="900" b="1" dirty="0">
                <a:cs typeface="Arial" pitchFamily="34" charset="0"/>
              </a:endParaRPr>
            </a:p>
          </p:txBody>
        </p:sp>
        <p:sp>
          <p:nvSpPr>
            <p:cNvPr id="44" name="TextBox 43"/>
            <p:cNvSpPr txBox="1"/>
            <p:nvPr/>
          </p:nvSpPr>
          <p:spPr>
            <a:xfrm>
              <a:off x="4177869" y="3573016"/>
              <a:ext cx="742324"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SUTTON</a:t>
              </a:r>
              <a:endParaRPr lang="en-GB" sz="900" b="1" dirty="0">
                <a:cs typeface="Arial" pitchFamily="34" charset="0"/>
              </a:endParaRPr>
            </a:p>
          </p:txBody>
        </p:sp>
        <p:sp>
          <p:nvSpPr>
            <p:cNvPr id="45" name="TextBox 44"/>
            <p:cNvSpPr txBox="1"/>
            <p:nvPr/>
          </p:nvSpPr>
          <p:spPr>
            <a:xfrm>
              <a:off x="3131840" y="3068960"/>
              <a:ext cx="742324"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KINGSTON</a:t>
              </a:r>
              <a:endParaRPr lang="en-GB" sz="900" b="1" dirty="0">
                <a:cs typeface="Arial" pitchFamily="34" charset="0"/>
              </a:endParaRPr>
            </a:p>
          </p:txBody>
        </p:sp>
        <p:sp>
          <p:nvSpPr>
            <p:cNvPr id="46" name="TextBox 45"/>
            <p:cNvSpPr txBox="1"/>
            <p:nvPr/>
          </p:nvSpPr>
          <p:spPr>
            <a:xfrm>
              <a:off x="4981804" y="3861048"/>
              <a:ext cx="742324"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CROYDON</a:t>
              </a:r>
              <a:endParaRPr lang="en-GB" sz="900" b="1" dirty="0">
                <a:cs typeface="Arial" pitchFamily="34" charset="0"/>
              </a:endParaRPr>
            </a:p>
          </p:txBody>
        </p:sp>
        <p:sp>
          <p:nvSpPr>
            <p:cNvPr id="47" name="TextBox 46"/>
            <p:cNvSpPr txBox="1"/>
            <p:nvPr/>
          </p:nvSpPr>
          <p:spPr>
            <a:xfrm>
              <a:off x="3973692" y="2996952"/>
              <a:ext cx="742324" cy="230804"/>
            </a:xfrm>
            <a:prstGeom prst="rect">
              <a:avLst/>
            </a:prstGeom>
            <a:noFill/>
          </p:spPr>
          <p:txBody>
            <a:bodyPr wrap="square" lIns="35988" tIns="45706" rIns="35988" bIns="45706" rtlCol="0">
              <a:spAutoFit/>
            </a:bodyPr>
            <a:lstStyle/>
            <a:p>
              <a:pPr defTabSz="914012"/>
              <a:r>
                <a:rPr lang="en-GB" sz="900" b="1" dirty="0" smtClean="0">
                  <a:cs typeface="Arial" pitchFamily="34" charset="0"/>
                </a:rPr>
                <a:t>MERTON</a:t>
              </a:r>
              <a:endParaRPr lang="en-GB" sz="900" b="1" dirty="0">
                <a:cs typeface="Arial" pitchFamily="34" charset="0"/>
              </a:endParaRPr>
            </a:p>
          </p:txBody>
        </p:sp>
      </p:grpSp>
      <p:grpSp>
        <p:nvGrpSpPr>
          <p:cNvPr id="3" name="Group 56"/>
          <p:cNvGrpSpPr/>
          <p:nvPr/>
        </p:nvGrpSpPr>
        <p:grpSpPr>
          <a:xfrm>
            <a:off x="7279768" y="8048"/>
            <a:ext cx="1304593" cy="744032"/>
            <a:chOff x="7279768" y="8048"/>
            <a:chExt cx="1304593" cy="744032"/>
          </a:xfrm>
        </p:grpSpPr>
        <p:sp>
          <p:nvSpPr>
            <p:cNvPr id="58" name="Rectangle 57"/>
            <p:cNvSpPr/>
            <p:nvPr/>
          </p:nvSpPr>
          <p:spPr>
            <a:xfrm>
              <a:off x="7452320" y="181784"/>
              <a:ext cx="987771" cy="230832"/>
            </a:xfrm>
            <a:prstGeom prst="rect">
              <a:avLst/>
            </a:prstGeom>
          </p:spPr>
          <p:txBody>
            <a:bodyPr wrap="none">
              <a:spAutoFit/>
            </a:bodyPr>
            <a:lstStyle/>
            <a:p>
              <a:r>
                <a:rPr lang="en-GB" sz="900" b="1" dirty="0" smtClean="0"/>
                <a:t>High deprivation</a:t>
              </a:r>
              <a:endParaRPr lang="en-GB" sz="900" b="1" dirty="0"/>
            </a:p>
          </p:txBody>
        </p:sp>
        <p:sp>
          <p:nvSpPr>
            <p:cNvPr id="59" name="Rectangle 58"/>
            <p:cNvSpPr/>
            <p:nvPr/>
          </p:nvSpPr>
          <p:spPr>
            <a:xfrm>
              <a:off x="7452320" y="355568"/>
              <a:ext cx="966931" cy="230832"/>
            </a:xfrm>
            <a:prstGeom prst="rect">
              <a:avLst/>
            </a:prstGeom>
          </p:spPr>
          <p:txBody>
            <a:bodyPr wrap="none">
              <a:spAutoFit/>
            </a:bodyPr>
            <a:lstStyle/>
            <a:p>
              <a:r>
                <a:rPr lang="en-GB" sz="900" b="1" dirty="0" smtClean="0"/>
                <a:t>Low deprivation</a:t>
              </a:r>
              <a:endParaRPr lang="en-GB" sz="900" b="1" dirty="0"/>
            </a:p>
          </p:txBody>
        </p:sp>
        <p:sp>
          <p:nvSpPr>
            <p:cNvPr id="60" name="Rectangle 59"/>
            <p:cNvSpPr/>
            <p:nvPr/>
          </p:nvSpPr>
          <p:spPr>
            <a:xfrm>
              <a:off x="7280872" y="243200"/>
              <a:ext cx="144016" cy="108000"/>
            </a:xfrm>
            <a:prstGeom prst="rect">
              <a:avLst/>
            </a:prstGeom>
            <a:solidFill>
              <a:srgbClr val="009900"/>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61" name="Rectangle 60"/>
            <p:cNvSpPr/>
            <p:nvPr/>
          </p:nvSpPr>
          <p:spPr>
            <a:xfrm>
              <a:off x="7280872" y="416984"/>
              <a:ext cx="144016" cy="108000"/>
            </a:xfrm>
            <a:prstGeom prst="rect">
              <a:avLst/>
            </a:prstGeom>
            <a:solidFill>
              <a:srgbClr val="33CC33"/>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62" name="Rectangle 61"/>
            <p:cNvSpPr/>
            <p:nvPr/>
          </p:nvSpPr>
          <p:spPr>
            <a:xfrm>
              <a:off x="7452320" y="8048"/>
              <a:ext cx="1132041" cy="230832"/>
            </a:xfrm>
            <a:prstGeom prst="rect">
              <a:avLst/>
            </a:prstGeom>
          </p:spPr>
          <p:txBody>
            <a:bodyPr wrap="none">
              <a:spAutoFit/>
            </a:bodyPr>
            <a:lstStyle/>
            <a:p>
              <a:r>
                <a:rPr lang="en-GB" sz="900" b="1" dirty="0" smtClean="0"/>
                <a:t>Highest deprivation</a:t>
              </a:r>
              <a:endParaRPr lang="en-GB" sz="900" b="1" dirty="0"/>
            </a:p>
          </p:txBody>
        </p:sp>
        <p:sp>
          <p:nvSpPr>
            <p:cNvPr id="63" name="Rectangle 62"/>
            <p:cNvSpPr/>
            <p:nvPr/>
          </p:nvSpPr>
          <p:spPr>
            <a:xfrm>
              <a:off x="7280872" y="69464"/>
              <a:ext cx="144016" cy="108000"/>
            </a:xfrm>
            <a:prstGeom prst="rect">
              <a:avLst/>
            </a:prstGeom>
            <a:solidFill>
              <a:srgbClr val="006600"/>
            </a:solidFill>
            <a:ln w="9525">
              <a:solidFill>
                <a:schemeClr val="bg1"/>
              </a:solidFill>
              <a:round/>
              <a:headEnd/>
              <a:tailEnd/>
            </a:ln>
          </p:spPr>
          <p:txBody>
            <a:bodyPr/>
            <a:lstStyle/>
            <a:p>
              <a:pPr defTabSz="914109"/>
              <a:endParaRPr lang="en-GB" sz="1600" dirty="0">
                <a:solidFill>
                  <a:prstClr val="black"/>
                </a:solidFill>
                <a:cs typeface="Arial" pitchFamily="34" charset="0"/>
              </a:endParaRPr>
            </a:p>
          </p:txBody>
        </p:sp>
        <p:sp>
          <p:nvSpPr>
            <p:cNvPr id="64" name="Rectangle 63"/>
            <p:cNvSpPr/>
            <p:nvPr/>
          </p:nvSpPr>
          <p:spPr>
            <a:xfrm>
              <a:off x="7279768" y="576072"/>
              <a:ext cx="144016" cy="108000"/>
            </a:xfrm>
            <a:prstGeom prst="rect">
              <a:avLst/>
            </a:prstGeom>
            <a:solidFill>
              <a:srgbClr val="CCFF66"/>
            </a:solidFill>
            <a:ln w="9525" cap="flat" cmpd="sng">
              <a:solidFill>
                <a:schemeClr val="bg1"/>
              </a:solidFill>
              <a:prstDash val="solid"/>
              <a:round/>
              <a:headEnd type="none" w="med" len="med"/>
              <a:tailEnd type="none" w="med" len="med"/>
            </a:ln>
          </p:spPr>
          <p:txBody>
            <a:bodyPr/>
            <a:lstStyle/>
            <a:p>
              <a:pPr defTabSz="914109"/>
              <a:endParaRPr lang="en-GB" sz="1600" dirty="0">
                <a:solidFill>
                  <a:prstClr val="black"/>
                </a:solidFill>
                <a:cs typeface="Arial" pitchFamily="34" charset="0"/>
              </a:endParaRPr>
            </a:p>
          </p:txBody>
        </p:sp>
        <p:sp>
          <p:nvSpPr>
            <p:cNvPr id="65" name="Rectangle 64"/>
            <p:cNvSpPr/>
            <p:nvPr/>
          </p:nvSpPr>
          <p:spPr>
            <a:xfrm>
              <a:off x="7443176" y="521248"/>
              <a:ext cx="1111202" cy="230832"/>
            </a:xfrm>
            <a:prstGeom prst="rect">
              <a:avLst/>
            </a:prstGeom>
          </p:spPr>
          <p:txBody>
            <a:bodyPr wrap="none">
              <a:spAutoFit/>
            </a:bodyPr>
            <a:lstStyle/>
            <a:p>
              <a:r>
                <a:rPr lang="en-GB" sz="900" b="1" dirty="0" smtClean="0"/>
                <a:t>Lowest deprivation</a:t>
              </a:r>
              <a:endParaRPr lang="en-GB" sz="900" b="1" dirty="0"/>
            </a:p>
          </p:txBody>
        </p:sp>
      </p:grpSp>
      <p:sp>
        <p:nvSpPr>
          <p:cNvPr id="37" name="TextBox 36"/>
          <p:cNvSpPr txBox="1"/>
          <p:nvPr/>
        </p:nvSpPr>
        <p:spPr>
          <a:xfrm>
            <a:off x="323528" y="836712"/>
            <a:ext cx="5184576" cy="2462213"/>
          </a:xfrm>
          <a:prstGeom prst="rect">
            <a:avLst/>
          </a:prstGeom>
          <a:noFill/>
        </p:spPr>
        <p:txBody>
          <a:bodyPr wrap="square" rtlCol="0">
            <a:spAutoFit/>
          </a:bodyPr>
          <a:lstStyle/>
          <a:p>
            <a:r>
              <a:rPr lang="en-GB" sz="1600" u="sng" dirty="0" smtClean="0">
                <a:latin typeface="Arial" pitchFamily="34" charset="0"/>
                <a:cs typeface="Arial" pitchFamily="34" charset="0"/>
              </a:rPr>
              <a:t>Headlines</a:t>
            </a:r>
          </a:p>
          <a:p>
            <a:endParaRPr lang="en-GB" sz="800" b="1" u="sng" dirty="0" smtClean="0">
              <a:latin typeface="Arial" pitchFamily="34" charset="0"/>
              <a:cs typeface="Arial" pitchFamily="34" charset="0"/>
            </a:endParaRP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This is the Cluster with lowest deprivation in London</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There is no correlation between practice achievement and the index of deprivation</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There is no correlation between achievement and the total number of principled GPs or list size</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Taking a snapshot of three standards there is a weak correlation between deprivation and practice achievement for childhood immunisations and no correlation with deprivation and identifying patients with diabetes or A&amp;E attendances</a:t>
            </a:r>
          </a:p>
          <a:p>
            <a:pPr marL="179369" lvl="1" indent="-179369" defTabSz="911396" fontAlgn="base">
              <a:spcBef>
                <a:spcPct val="0"/>
              </a:spcBef>
              <a:spcAft>
                <a:spcPct val="0"/>
              </a:spcAft>
              <a:buClr>
                <a:srgbClr val="002960"/>
              </a:buClr>
              <a:buSzPct val="100000"/>
              <a:buFont typeface="Wingdings" pitchFamily="2" charset="2"/>
              <a:buChar char="§"/>
              <a:defRPr/>
            </a:pPr>
            <a:r>
              <a:rPr lang="en-GB" sz="1300" dirty="0" smtClean="0">
                <a:solidFill>
                  <a:schemeClr val="dk1"/>
                </a:solidFill>
                <a:latin typeface="Arial" pitchFamily="34" charset="0"/>
                <a:cs typeface="Arial" pitchFamily="34" charset="0"/>
              </a:rPr>
              <a:t>Practices in more deprived areas are not more likely to be failing</a:t>
            </a:r>
          </a:p>
        </p:txBody>
      </p:sp>
      <p:graphicFrame>
        <p:nvGraphicFramePr>
          <p:cNvPr id="39" name="Table 38"/>
          <p:cNvGraphicFramePr>
            <a:graphicFrameLocks noGrp="1"/>
          </p:cNvGraphicFramePr>
          <p:nvPr/>
        </p:nvGraphicFramePr>
        <p:xfrm>
          <a:off x="251520" y="3717032"/>
          <a:ext cx="7128793" cy="2520280"/>
        </p:xfrm>
        <a:graphic>
          <a:graphicData uri="http://schemas.openxmlformats.org/drawingml/2006/table">
            <a:tbl>
              <a:tblPr/>
              <a:tblGrid>
                <a:gridCol w="1732397"/>
                <a:gridCol w="883639"/>
                <a:gridCol w="883639"/>
                <a:gridCol w="1098347"/>
                <a:gridCol w="883639"/>
                <a:gridCol w="1647132"/>
              </a:tblGrid>
              <a:tr h="840094">
                <a:tc>
                  <a:txBody>
                    <a:bodyPr/>
                    <a:lstStyle/>
                    <a:p>
                      <a:pPr algn="l">
                        <a:lnSpc>
                          <a:spcPct val="115000"/>
                        </a:lnSpc>
                        <a:spcAft>
                          <a:spcPts val="0"/>
                        </a:spcAft>
                      </a:pPr>
                      <a:r>
                        <a:rPr lang="en-GB" sz="1100" dirty="0">
                          <a:latin typeface="Calibri"/>
                          <a:ea typeface="Calibri"/>
                          <a:cs typeface="Times New Roman"/>
                        </a:rPr>
                        <a:t>       Percentage           </a:t>
                      </a:r>
                    </a:p>
                    <a:p>
                      <a:pPr algn="l">
                        <a:lnSpc>
                          <a:spcPct val="115000"/>
                        </a:lnSpc>
                        <a:spcAft>
                          <a:spcPts val="0"/>
                        </a:spcAft>
                      </a:pPr>
                      <a:r>
                        <a:rPr lang="en-GB" sz="1100" dirty="0">
                          <a:latin typeface="Calibri"/>
                          <a:ea typeface="Calibri"/>
                          <a:cs typeface="Times New Roman"/>
                        </a:rPr>
                        <a:t>                       and (No.)</a:t>
                      </a:r>
                    </a:p>
                    <a:p>
                      <a:pPr algn="l">
                        <a:lnSpc>
                          <a:spcPct val="115000"/>
                        </a:lnSpc>
                        <a:spcAft>
                          <a:spcPts val="0"/>
                        </a:spcAft>
                      </a:pPr>
                      <a:r>
                        <a:rPr lang="en-GB" sz="1100" dirty="0">
                          <a:latin typeface="Calibri"/>
                          <a:ea typeface="Calibri"/>
                          <a:cs typeface="Times New Roman"/>
                        </a:rPr>
                        <a:t>              PCT </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ctr">
                        <a:lnSpc>
                          <a:spcPct val="115000"/>
                        </a:lnSpc>
                        <a:spcAft>
                          <a:spcPts val="0"/>
                        </a:spcAft>
                      </a:pPr>
                      <a:r>
                        <a:rPr lang="en-GB" sz="1100">
                          <a:latin typeface="Calibri"/>
                          <a:ea typeface="Calibri"/>
                          <a:cs typeface="Times New Roman"/>
                        </a:rPr>
                        <a:t>Higher Achieving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Achieving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Approaching review</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Review Identified</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PCO Average 2010 </a:t>
                      </a:r>
                    </a:p>
                    <a:p>
                      <a:pPr algn="ctr">
                        <a:lnSpc>
                          <a:spcPct val="115000"/>
                        </a:lnSpc>
                        <a:spcAft>
                          <a:spcPts val="0"/>
                        </a:spcAft>
                      </a:pPr>
                      <a:r>
                        <a:rPr lang="en-GB" sz="1100">
                          <a:latin typeface="Calibri"/>
                          <a:ea typeface="Calibri"/>
                          <a:cs typeface="Times New Roman"/>
                        </a:rPr>
                        <a:t>IMD score</a:t>
                      </a:r>
                      <a:r>
                        <a:rPr lang="en-GB" sz="1100" baseline="30000">
                          <a:latin typeface="Calibri"/>
                          <a:ea typeface="Calibri"/>
                          <a:cs typeface="Times New Roman"/>
                        </a:rPr>
                        <a:t>1</a:t>
                      </a:r>
                      <a:endParaRPr lang="en-GB" sz="1100">
                        <a:latin typeface="Calibri"/>
                        <a:ea typeface="Calibri"/>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280031">
                <a:tc>
                  <a:txBody>
                    <a:bodyPr/>
                    <a:lstStyle/>
                    <a:p>
                      <a:pPr algn="l">
                        <a:lnSpc>
                          <a:spcPct val="115000"/>
                        </a:lnSpc>
                        <a:spcAft>
                          <a:spcPts val="0"/>
                        </a:spcAft>
                      </a:pPr>
                      <a:r>
                        <a:rPr lang="en-GB" sz="1100">
                          <a:latin typeface="Calibri"/>
                          <a:ea typeface="Calibri"/>
                          <a:cs typeface="Times New Roman"/>
                        </a:rPr>
                        <a:t>Croydon</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4.76 (3)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47.62 (30)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26.98 (17)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20.63 (13)</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22.76</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031">
                <a:tc>
                  <a:txBody>
                    <a:bodyPr/>
                    <a:lstStyle/>
                    <a:p>
                      <a:pPr algn="l">
                        <a:lnSpc>
                          <a:spcPct val="115000"/>
                        </a:lnSpc>
                        <a:spcAft>
                          <a:spcPts val="0"/>
                        </a:spcAft>
                      </a:pPr>
                      <a:r>
                        <a:rPr lang="en-GB" sz="1100">
                          <a:latin typeface="Calibri"/>
                          <a:ea typeface="Calibri"/>
                          <a:cs typeface="Times New Roman"/>
                        </a:rPr>
                        <a:t>Wandsworth</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6.82 (3)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43.18 (19)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31.82 (14)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18.18 (8)</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21.46</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031">
                <a:tc>
                  <a:txBody>
                    <a:bodyPr/>
                    <a:lstStyle/>
                    <a:p>
                      <a:pPr algn="l">
                        <a:lnSpc>
                          <a:spcPct val="115000"/>
                        </a:lnSpc>
                        <a:spcAft>
                          <a:spcPts val="0"/>
                        </a:spcAft>
                      </a:pPr>
                      <a:r>
                        <a:rPr lang="en-GB" sz="1100">
                          <a:latin typeface="Calibri"/>
                          <a:ea typeface="Calibri"/>
                          <a:cs typeface="Times New Roman"/>
                        </a:rPr>
                        <a:t>Sutton and Merton</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14.81 (8)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55.56 (30)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25.93 (14)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3.7 (2)</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14.98</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031">
                <a:tc>
                  <a:txBody>
                    <a:bodyPr/>
                    <a:lstStyle/>
                    <a:p>
                      <a:pPr algn="l">
                        <a:lnSpc>
                          <a:spcPct val="115000"/>
                        </a:lnSpc>
                        <a:spcAft>
                          <a:spcPts val="0"/>
                        </a:spcAft>
                      </a:pPr>
                      <a:r>
                        <a:rPr lang="en-GB" sz="1100">
                          <a:latin typeface="Calibri"/>
                          <a:ea typeface="Calibri"/>
                          <a:cs typeface="Times New Roman"/>
                        </a:rPr>
                        <a:t>Kingston</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14.29 (4)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46.43 (13)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28.57 (8)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10.71 (3)</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11.66</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0062">
                <a:tc>
                  <a:txBody>
                    <a:bodyPr/>
                    <a:lstStyle/>
                    <a:p>
                      <a:pPr algn="l">
                        <a:lnSpc>
                          <a:spcPct val="115000"/>
                        </a:lnSpc>
                        <a:spcAft>
                          <a:spcPts val="0"/>
                        </a:spcAft>
                      </a:pPr>
                      <a:r>
                        <a:rPr lang="en-GB" sz="1100">
                          <a:latin typeface="Calibri"/>
                          <a:ea typeface="Calibri"/>
                          <a:cs typeface="Times New Roman"/>
                        </a:rPr>
                        <a:t>Richmond and Twickenham</a:t>
                      </a: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25 (8)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46.88 (15)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25 (8)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latin typeface="Calibri"/>
                          <a:ea typeface="Calibri"/>
                          <a:cs typeface="Times New Roman"/>
                        </a:rPr>
                        <a:t>3.13 (1)</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a:latin typeface="Calibri"/>
                          <a:ea typeface="Calibri"/>
                          <a:cs typeface="Times New Roman"/>
                        </a:rPr>
                        <a:t>10.12</a:t>
                      </a: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mc="http://schemas.openxmlformats.org/markup-compatibility/2006" xmlns:mv="urn:schemas-microsoft-com:mac:vml" xmlns="" xmlns:p14="http://schemas.microsoft.com/office/powerpoint/2010/main" val="37403043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f.SFDACbDU2Pkr5o8xh6EA"/>
</p:tagLst>
</file>

<file path=ppt/tags/tag2.xml><?xml version="1.0" encoding="utf-8"?>
<p:tagLst xmlns:a="http://schemas.openxmlformats.org/drawingml/2006/main" xmlns:r="http://schemas.openxmlformats.org/officeDocument/2006/relationships" xmlns:p="http://schemas.openxmlformats.org/presentationml/2006/main">
  <p:tag name="RESIZE" val="Yes"/>
  <p:tag name="THINKCELLSHAPEDONOTDELETE" val="p8vsIlTDUdk6pmgK0edT23g"/>
</p:tagLst>
</file>

<file path=ppt/tags/tag3.xml><?xml version="1.0" encoding="utf-8"?>
<p:tagLst xmlns:a="http://schemas.openxmlformats.org/drawingml/2006/main" xmlns:r="http://schemas.openxmlformats.org/officeDocument/2006/relationships" xmlns:p="http://schemas.openxmlformats.org/presentationml/2006/main">
  <p:tag name="RESIZE" val="Yes"/>
  <p:tag name="THINKCELLSHAPEDONOTDELETE" val="p8vsIlTDUdk6pmgK0edT23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f.SFDACbDU2Pkr5o8xh6EA"/>
</p:tagLst>
</file>

<file path=ppt/tags/tag5.xml><?xml version="1.0" encoding="utf-8"?>
<p:tagLst xmlns:a="http://schemas.openxmlformats.org/drawingml/2006/main" xmlns:r="http://schemas.openxmlformats.org/officeDocument/2006/relationships" xmlns:p="http://schemas.openxmlformats.org/presentationml/2006/main">
  <p:tag name="RESIZE" val="Yes"/>
  <p:tag name="THINKCELLSHAPEDONOTDELETE" val="p8vsIlTDUdk6pmgK0edT23g"/>
</p:tagLst>
</file>

<file path=ppt/tags/tag6.xml><?xml version="1.0" encoding="utf-8"?>
<p:tagLst xmlns:a="http://schemas.openxmlformats.org/drawingml/2006/main" xmlns:r="http://schemas.openxmlformats.org/officeDocument/2006/relationships" xmlns:p="http://schemas.openxmlformats.org/presentationml/2006/main">
  <p:tag name="RESIZE" val="Yes"/>
  <p:tag name="THINKCELLSHAPEDONOTDELETE" val="p8vsIlTDUdk6pmgK0edT23g"/>
</p:tagLst>
</file>

<file path=ppt/tags/tag7.xml><?xml version="1.0" encoding="utf-8"?>
<p:tagLst xmlns:a="http://schemas.openxmlformats.org/drawingml/2006/main" xmlns:r="http://schemas.openxmlformats.org/officeDocument/2006/relationships" xmlns:p="http://schemas.openxmlformats.org/presentationml/2006/main">
  <p:tag name="RESIZE" val="Yes"/>
  <p:tag name="THINKCELLSHAPEDONOTDELETE" val="p8vsIlTDUdk6pmgK0edT23g"/>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2454</TotalTime>
  <Words>1959</Words>
  <Application>Microsoft Office PowerPoint</Application>
  <PresentationFormat>On-screen Show (4:3)</PresentationFormat>
  <Paragraphs>536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A Cluster view of quality using the General Practice Outcome Standards and Framework</vt:lpstr>
      <vt:lpstr>Purpose of this report</vt:lpstr>
      <vt:lpstr>Principles</vt:lpstr>
      <vt:lpstr>Cluster achievement: percentage of GP practices in each achievement category  </vt:lpstr>
      <vt:lpstr>Number and percentage of GP practices in each achievement category for each Cluster</vt:lpstr>
      <vt:lpstr>Slide 6</vt:lpstr>
      <vt:lpstr>Slide 7</vt:lpstr>
      <vt:lpstr>Slide 8</vt:lpstr>
      <vt:lpstr>Slide 9</vt:lpstr>
      <vt:lpstr>Slide 10</vt:lpstr>
      <vt:lpstr>Slide 11</vt:lpstr>
    </vt:vector>
  </TitlesOfParts>
  <Company>NHS London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jmurphy</dc:creator>
  <cp:lastModifiedBy>rebecca.wood</cp:lastModifiedBy>
  <cp:revision>222</cp:revision>
  <dcterms:created xsi:type="dcterms:W3CDTF">2012-04-02T15:42:10Z</dcterms:created>
  <dcterms:modified xsi:type="dcterms:W3CDTF">2012-06-29T11:40:56Z</dcterms:modified>
</cp:coreProperties>
</file>