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3"/>
  </p:notesMasterIdLst>
  <p:sldIdLst>
    <p:sldId id="265" r:id="rId3"/>
    <p:sldId id="263" r:id="rId4"/>
    <p:sldId id="303" r:id="rId5"/>
    <p:sldId id="288" r:id="rId6"/>
    <p:sldId id="307" r:id="rId7"/>
    <p:sldId id="311" r:id="rId8"/>
    <p:sldId id="258" r:id="rId9"/>
    <p:sldId id="308" r:id="rId10"/>
    <p:sldId id="312" r:id="rId11"/>
    <p:sldId id="310" r:id="rId12"/>
  </p:sldIdLst>
  <p:sldSz cx="9144000" cy="6858000" type="screen4x3"/>
  <p:notesSz cx="6797675" cy="98567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eter Skinner" initials="P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95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5620"/>
    <p:restoredTop sz="94660"/>
  </p:normalViewPr>
  <p:slideViewPr>
    <p:cSldViewPr>
      <p:cViewPr>
        <p:scale>
          <a:sx n="82" d="100"/>
          <a:sy n="82" d="100"/>
        </p:scale>
        <p:origin x="-954" y="-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2945659" cy="492839"/>
          </a:xfrm>
          <a:prstGeom prst="rect">
            <a:avLst/>
          </a:prstGeom>
        </p:spPr>
        <p:txBody>
          <a:bodyPr vert="horz" lIns="91424" tIns="45713" rIns="91424" bIns="45713" rtlCol="0"/>
          <a:lstStyle>
            <a:lvl1pPr algn="l">
              <a:defRPr sz="1200"/>
            </a:lvl1pPr>
          </a:lstStyle>
          <a:p>
            <a:endParaRPr lang="en-GB"/>
          </a:p>
        </p:txBody>
      </p:sp>
      <p:sp>
        <p:nvSpPr>
          <p:cNvPr id="3" name="Date Placeholder 2"/>
          <p:cNvSpPr>
            <a:spLocks noGrp="1"/>
          </p:cNvSpPr>
          <p:nvPr>
            <p:ph type="dt" idx="1"/>
          </p:nvPr>
        </p:nvSpPr>
        <p:spPr>
          <a:xfrm>
            <a:off x="3850446" y="3"/>
            <a:ext cx="2945659" cy="492839"/>
          </a:xfrm>
          <a:prstGeom prst="rect">
            <a:avLst/>
          </a:prstGeom>
        </p:spPr>
        <p:txBody>
          <a:bodyPr vert="horz" lIns="91424" tIns="45713" rIns="91424" bIns="45713" rtlCol="0"/>
          <a:lstStyle>
            <a:lvl1pPr algn="r">
              <a:defRPr sz="1200"/>
            </a:lvl1pPr>
          </a:lstStyle>
          <a:p>
            <a:fld id="{A74986BB-4662-4FEB-9A82-67ADB7323CCF}" type="datetimeFigureOut">
              <a:rPr lang="en-GB" smtClean="0"/>
              <a:t>15/10/2013</a:t>
            </a:fld>
            <a:endParaRPr lang="en-GB"/>
          </a:p>
        </p:txBody>
      </p:sp>
      <p:sp>
        <p:nvSpPr>
          <p:cNvPr id="4" name="Slide Image Placeholder 3"/>
          <p:cNvSpPr>
            <a:spLocks noGrp="1" noRot="1" noChangeAspect="1"/>
          </p:cNvSpPr>
          <p:nvPr>
            <p:ph type="sldImg" idx="2"/>
          </p:nvPr>
        </p:nvSpPr>
        <p:spPr>
          <a:xfrm>
            <a:off x="935038" y="739775"/>
            <a:ext cx="4927600" cy="3695700"/>
          </a:xfrm>
          <a:prstGeom prst="rect">
            <a:avLst/>
          </a:prstGeom>
          <a:noFill/>
          <a:ln w="12700">
            <a:solidFill>
              <a:prstClr val="black"/>
            </a:solidFill>
          </a:ln>
        </p:spPr>
        <p:txBody>
          <a:bodyPr vert="horz" lIns="91424" tIns="45713" rIns="91424" bIns="45713" rtlCol="0" anchor="ctr"/>
          <a:lstStyle/>
          <a:p>
            <a:endParaRPr lang="en-GB"/>
          </a:p>
        </p:txBody>
      </p:sp>
      <p:sp>
        <p:nvSpPr>
          <p:cNvPr id="5" name="Notes Placeholder 4"/>
          <p:cNvSpPr>
            <a:spLocks noGrp="1"/>
          </p:cNvSpPr>
          <p:nvPr>
            <p:ph type="body" sz="quarter" idx="3"/>
          </p:nvPr>
        </p:nvSpPr>
        <p:spPr>
          <a:xfrm>
            <a:off x="679768" y="4681974"/>
            <a:ext cx="5438140" cy="4435555"/>
          </a:xfrm>
          <a:prstGeom prst="rect">
            <a:avLst/>
          </a:prstGeom>
        </p:spPr>
        <p:txBody>
          <a:bodyPr vert="horz" lIns="91424" tIns="45713" rIns="91424" bIns="4571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2" y="9362241"/>
            <a:ext cx="2945659" cy="492839"/>
          </a:xfrm>
          <a:prstGeom prst="rect">
            <a:avLst/>
          </a:prstGeom>
        </p:spPr>
        <p:txBody>
          <a:bodyPr vert="horz" lIns="91424" tIns="45713" rIns="91424" bIns="45713" rtlCol="0" anchor="b"/>
          <a:lstStyle>
            <a:lvl1pPr algn="l">
              <a:defRPr sz="1200"/>
            </a:lvl1pPr>
          </a:lstStyle>
          <a:p>
            <a:endParaRPr lang="en-GB"/>
          </a:p>
        </p:txBody>
      </p:sp>
      <p:sp>
        <p:nvSpPr>
          <p:cNvPr id="7" name="Slide Number Placeholder 6"/>
          <p:cNvSpPr>
            <a:spLocks noGrp="1"/>
          </p:cNvSpPr>
          <p:nvPr>
            <p:ph type="sldNum" sz="quarter" idx="5"/>
          </p:nvPr>
        </p:nvSpPr>
        <p:spPr>
          <a:xfrm>
            <a:off x="3850446" y="9362241"/>
            <a:ext cx="2945659" cy="492839"/>
          </a:xfrm>
          <a:prstGeom prst="rect">
            <a:avLst/>
          </a:prstGeom>
        </p:spPr>
        <p:txBody>
          <a:bodyPr vert="horz" lIns="91424" tIns="45713" rIns="91424" bIns="45713" rtlCol="0" anchor="b"/>
          <a:lstStyle>
            <a:lvl1pPr algn="r">
              <a:defRPr sz="1200"/>
            </a:lvl1pPr>
          </a:lstStyle>
          <a:p>
            <a:fld id="{BCFBBF16-CEC4-41A8-A103-DA8D781431E6}" type="slidenum">
              <a:rPr lang="en-GB" smtClean="0"/>
              <a:t>‹#›</a:t>
            </a:fld>
            <a:endParaRPr lang="en-GB"/>
          </a:p>
        </p:txBody>
      </p:sp>
    </p:spTree>
    <p:extLst>
      <p:ext uri="{BB962C8B-B14F-4D97-AF65-F5344CB8AC3E}">
        <p14:creationId xmlns:p14="http://schemas.microsoft.com/office/powerpoint/2010/main" val="3517397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gif"/><Relationship Id="rId4" Type="http://schemas.openxmlformats.org/officeDocument/2006/relationships/image" Target="../media/image4.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9.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47C1BDD-2E72-4700-AF0C-D23CB32EC3AF}" type="datetimeFigureOut">
              <a:rPr lang="en-GB" smtClean="0"/>
              <a:t>15/10/2013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5532AF-CAB9-403B-9626-DCD354662F6C}" type="slidenum">
              <a:rPr lang="en-GB" smtClean="0"/>
              <a:t>‹#›</a:t>
            </a:fld>
            <a:endParaRPr lang="en-GB"/>
          </a:p>
        </p:txBody>
      </p:sp>
      <p:pic>
        <p:nvPicPr>
          <p:cNvPr id="7" name="Picture 7" descr="J:\NHS CB\Communication\Branding\Logos\NHS England\NHS England col.jpg"/>
          <p:cNvPicPr>
            <a:picLocks noChangeAspect="1" noChangeArrowheads="1"/>
          </p:cNvPicPr>
          <p:nvPr userDrawn="1"/>
        </p:nvPicPr>
        <p:blipFill>
          <a:blip r:embed="rId2"/>
          <a:srcRect/>
          <a:stretch>
            <a:fillRect/>
          </a:stretch>
        </p:blipFill>
        <p:spPr bwMode="auto">
          <a:xfrm>
            <a:off x="8058596" y="116632"/>
            <a:ext cx="977900" cy="609600"/>
          </a:xfrm>
          <a:prstGeom prst="rect">
            <a:avLst/>
          </a:prstGeom>
          <a:noFill/>
          <a:ln w="9525">
            <a:noFill/>
            <a:miter lim="800000"/>
            <a:headEnd/>
            <a:tailEnd/>
          </a:ln>
        </p:spPr>
      </p:pic>
    </p:spTree>
    <p:extLst>
      <p:ext uri="{BB962C8B-B14F-4D97-AF65-F5344CB8AC3E}">
        <p14:creationId xmlns:p14="http://schemas.microsoft.com/office/powerpoint/2010/main" val="229590117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7C1BDD-2E72-4700-AF0C-D23CB32EC3AF}" type="datetimeFigureOut">
              <a:rPr lang="en-GB" smtClean="0"/>
              <a:t>15/10/2013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5532AF-CAB9-403B-9626-DCD354662F6C}" type="slidenum">
              <a:rPr lang="en-GB" smtClean="0"/>
              <a:t>‹#›</a:t>
            </a:fld>
            <a:endParaRPr lang="en-GB"/>
          </a:p>
        </p:txBody>
      </p:sp>
    </p:spTree>
    <p:extLst>
      <p:ext uri="{BB962C8B-B14F-4D97-AF65-F5344CB8AC3E}">
        <p14:creationId xmlns:p14="http://schemas.microsoft.com/office/powerpoint/2010/main" val="220953509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7C1BDD-2E72-4700-AF0C-D23CB32EC3AF}" type="datetimeFigureOut">
              <a:rPr lang="en-GB" smtClean="0"/>
              <a:t>15/10/2013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5532AF-CAB9-403B-9626-DCD354662F6C}" type="slidenum">
              <a:rPr lang="en-GB" smtClean="0"/>
              <a:t>‹#›</a:t>
            </a:fld>
            <a:endParaRPr lang="en-GB"/>
          </a:p>
        </p:txBody>
      </p:sp>
    </p:spTree>
    <p:extLst>
      <p:ext uri="{BB962C8B-B14F-4D97-AF65-F5344CB8AC3E}">
        <p14:creationId xmlns:p14="http://schemas.microsoft.com/office/powerpoint/2010/main" val="1956559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47C1BDD-2E72-4700-AF0C-D23CB32EC3AF}" type="datetimeFigureOut">
              <a:rPr lang="en-GB" smtClean="0"/>
              <a:t>15/10/2013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5532AF-CAB9-403B-9626-DCD354662F6C}" type="slidenum">
              <a:rPr lang="en-GB" smtClean="0"/>
              <a:t>‹#›</a:t>
            </a:fld>
            <a:endParaRPr lang="en-GB"/>
          </a:p>
        </p:txBody>
      </p:sp>
    </p:spTree>
    <p:extLst>
      <p:ext uri="{BB962C8B-B14F-4D97-AF65-F5344CB8AC3E}">
        <p14:creationId xmlns:p14="http://schemas.microsoft.com/office/powerpoint/2010/main" val="3531771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47C1BDD-2E72-4700-AF0C-D23CB32EC3AF}" type="datetimeFigureOut">
              <a:rPr lang="en-GB" smtClean="0"/>
              <a:t>15/10/2013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D5532AF-CAB9-403B-9626-DCD354662F6C}" type="slidenum">
              <a:rPr lang="en-GB" smtClean="0"/>
              <a:t>‹#›</a:t>
            </a:fld>
            <a:endParaRPr lang="en-GB"/>
          </a:p>
        </p:txBody>
      </p:sp>
    </p:spTree>
    <p:extLst>
      <p:ext uri="{BB962C8B-B14F-4D97-AF65-F5344CB8AC3E}">
        <p14:creationId xmlns:p14="http://schemas.microsoft.com/office/powerpoint/2010/main" val="1076719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47C1BDD-2E72-4700-AF0C-D23CB32EC3AF}" type="datetimeFigureOut">
              <a:rPr lang="en-GB" smtClean="0"/>
              <a:t>15/10/2013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D5532AF-CAB9-403B-9626-DCD354662F6C}" type="slidenum">
              <a:rPr lang="en-GB" smtClean="0"/>
              <a:t>‹#›</a:t>
            </a:fld>
            <a:endParaRPr lang="en-GB"/>
          </a:p>
        </p:txBody>
      </p:sp>
    </p:spTree>
    <p:extLst>
      <p:ext uri="{BB962C8B-B14F-4D97-AF65-F5344CB8AC3E}">
        <p14:creationId xmlns:p14="http://schemas.microsoft.com/office/powerpoint/2010/main" val="21380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7C1BDD-2E72-4700-AF0C-D23CB32EC3AF}" type="datetimeFigureOut">
              <a:rPr lang="en-GB" smtClean="0"/>
              <a:t>15/10/2013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D5532AF-CAB9-403B-9626-DCD354662F6C}" type="slidenum">
              <a:rPr lang="en-GB" smtClean="0"/>
              <a:t>‹#›</a:t>
            </a:fld>
            <a:endParaRPr lang="en-GB"/>
          </a:p>
        </p:txBody>
      </p:sp>
    </p:spTree>
    <p:extLst>
      <p:ext uri="{BB962C8B-B14F-4D97-AF65-F5344CB8AC3E}">
        <p14:creationId xmlns:p14="http://schemas.microsoft.com/office/powerpoint/2010/main" val="3159970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7C1BDD-2E72-4700-AF0C-D23CB32EC3AF}" type="datetimeFigureOut">
              <a:rPr lang="en-GB" smtClean="0"/>
              <a:t>15/10/2013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5532AF-CAB9-403B-9626-DCD354662F6C}" type="slidenum">
              <a:rPr lang="en-GB" smtClean="0"/>
              <a:t>‹#›</a:t>
            </a:fld>
            <a:endParaRPr lang="en-GB"/>
          </a:p>
        </p:txBody>
      </p:sp>
    </p:spTree>
    <p:extLst>
      <p:ext uri="{BB962C8B-B14F-4D97-AF65-F5344CB8AC3E}">
        <p14:creationId xmlns:p14="http://schemas.microsoft.com/office/powerpoint/2010/main" val="1023666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7C1BDD-2E72-4700-AF0C-D23CB32EC3AF}" type="datetimeFigureOut">
              <a:rPr lang="en-GB" smtClean="0"/>
              <a:t>15/10/2013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5532AF-CAB9-403B-9626-DCD354662F6C}" type="slidenum">
              <a:rPr lang="en-GB" smtClean="0"/>
              <a:t>‹#›</a:t>
            </a:fld>
            <a:endParaRPr lang="en-GB"/>
          </a:p>
        </p:txBody>
      </p:sp>
    </p:spTree>
    <p:extLst>
      <p:ext uri="{BB962C8B-B14F-4D97-AF65-F5344CB8AC3E}">
        <p14:creationId xmlns:p14="http://schemas.microsoft.com/office/powerpoint/2010/main" val="4152779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7C1BDD-2E72-4700-AF0C-D23CB32EC3AF}" type="datetimeFigureOut">
              <a:rPr lang="en-GB" smtClean="0"/>
              <a:t>15/10/2013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5532AF-CAB9-403B-9626-DCD354662F6C}" type="slidenum">
              <a:rPr lang="en-GB" smtClean="0"/>
              <a:t>‹#›</a:t>
            </a:fld>
            <a:endParaRPr lang="en-GB"/>
          </a:p>
        </p:txBody>
      </p:sp>
    </p:spTree>
    <p:extLst>
      <p:ext uri="{BB962C8B-B14F-4D97-AF65-F5344CB8AC3E}">
        <p14:creationId xmlns:p14="http://schemas.microsoft.com/office/powerpoint/2010/main" val="324556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7C1BDD-2E72-4700-AF0C-D23CB32EC3AF}" type="datetimeFigureOut">
              <a:rPr lang="en-GB" smtClean="0"/>
              <a:t>15/10/2013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5532AF-CAB9-403B-9626-DCD354662F6C}" type="slidenum">
              <a:rPr lang="en-GB" smtClean="0"/>
              <a:t>‹#›</a:t>
            </a:fld>
            <a:endParaRPr lang="en-GB"/>
          </a:p>
        </p:txBody>
      </p:sp>
    </p:spTree>
    <p:extLst>
      <p:ext uri="{BB962C8B-B14F-4D97-AF65-F5344CB8AC3E}">
        <p14:creationId xmlns:p14="http://schemas.microsoft.com/office/powerpoint/2010/main" val="2033664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7" descr="J:\NHS CB\Communication\Branding\Templates\Template photos\Elderly lady in chair.JPG"/>
          <p:cNvPicPr>
            <a:picLocks noChangeAspect="1" noChangeArrowheads="1"/>
          </p:cNvPicPr>
          <p:nvPr userDrawn="1"/>
        </p:nvPicPr>
        <p:blipFill>
          <a:blip r:embed="rId2"/>
          <a:srcRect/>
          <a:stretch>
            <a:fillRect/>
          </a:stretch>
        </p:blipFill>
        <p:spPr bwMode="auto">
          <a:xfrm>
            <a:off x="6048375" y="4902200"/>
            <a:ext cx="1314450" cy="1587500"/>
          </a:xfrm>
          <a:prstGeom prst="rect">
            <a:avLst/>
          </a:prstGeom>
          <a:noFill/>
          <a:ln w="9525">
            <a:noFill/>
            <a:miter lim="800000"/>
            <a:headEnd/>
            <a:tailEnd/>
          </a:ln>
        </p:spPr>
      </p:pic>
      <p:pic>
        <p:nvPicPr>
          <p:cNvPr id="6" name="Picture 6" descr="J:\NHS CB\Communication\Branding\Templates\Template photos\Patient in bed.JPG"/>
          <p:cNvPicPr>
            <a:picLocks noChangeAspect="1" noChangeArrowheads="1"/>
          </p:cNvPicPr>
          <p:nvPr userDrawn="1"/>
        </p:nvPicPr>
        <p:blipFill>
          <a:blip r:embed="rId3"/>
          <a:srcRect t="-3" b="-3"/>
          <a:stretch>
            <a:fillRect/>
          </a:stretch>
        </p:blipFill>
        <p:spPr bwMode="auto">
          <a:xfrm>
            <a:off x="7481888" y="3194050"/>
            <a:ext cx="1314450" cy="1587500"/>
          </a:xfrm>
          <a:prstGeom prst="rect">
            <a:avLst/>
          </a:prstGeom>
          <a:noFill/>
          <a:ln w="9525">
            <a:noFill/>
            <a:miter lim="800000"/>
            <a:headEnd/>
            <a:tailEnd/>
          </a:ln>
        </p:spPr>
      </p:pic>
      <p:pic>
        <p:nvPicPr>
          <p:cNvPr id="7" name="Picture 3" descr="J:\NHS CB\Communication\Branding\Templates\Template photos\3 elderly ladies.JPG"/>
          <p:cNvPicPr>
            <a:picLocks noChangeAspect="1" noChangeArrowheads="1"/>
          </p:cNvPicPr>
          <p:nvPr userDrawn="1"/>
        </p:nvPicPr>
        <p:blipFill>
          <a:blip r:embed="rId4"/>
          <a:srcRect/>
          <a:stretch>
            <a:fillRect/>
          </a:stretch>
        </p:blipFill>
        <p:spPr bwMode="auto">
          <a:xfrm>
            <a:off x="3203575" y="3198813"/>
            <a:ext cx="2735263" cy="1587500"/>
          </a:xfrm>
          <a:prstGeom prst="rect">
            <a:avLst/>
          </a:prstGeom>
          <a:noFill/>
          <a:ln w="9525">
            <a:noFill/>
            <a:miter lim="800000"/>
            <a:headEnd/>
            <a:tailEnd/>
          </a:ln>
        </p:spPr>
      </p:pic>
      <p:sp>
        <p:nvSpPr>
          <p:cNvPr id="8" name="Rectangle 6"/>
          <p:cNvSpPr/>
          <p:nvPr userDrawn="1"/>
        </p:nvSpPr>
        <p:spPr>
          <a:xfrm>
            <a:off x="7470775" y="1493838"/>
            <a:ext cx="1314450" cy="1587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 name="Rectangle 7"/>
          <p:cNvSpPr/>
          <p:nvPr userDrawn="1"/>
        </p:nvSpPr>
        <p:spPr>
          <a:xfrm>
            <a:off x="6048375" y="3198813"/>
            <a:ext cx="1314450" cy="15890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0" name="Rectangle 9"/>
          <p:cNvSpPr/>
          <p:nvPr userDrawn="1"/>
        </p:nvSpPr>
        <p:spPr>
          <a:xfrm>
            <a:off x="3203575" y="4902200"/>
            <a:ext cx="1314450" cy="1587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11" name="Picture 15" descr="NHS_Constitution_RGB.gif"/>
          <p:cNvPicPr>
            <a:picLocks noChangeAspect="1"/>
          </p:cNvPicPr>
          <p:nvPr userDrawn="1"/>
        </p:nvPicPr>
        <p:blipFill>
          <a:blip r:embed="rId5"/>
          <a:srcRect/>
          <a:stretch>
            <a:fillRect/>
          </a:stretch>
        </p:blipFill>
        <p:spPr bwMode="auto">
          <a:xfrm>
            <a:off x="7715250" y="5427663"/>
            <a:ext cx="1108075" cy="1062037"/>
          </a:xfrm>
          <a:prstGeom prst="rect">
            <a:avLst/>
          </a:prstGeom>
          <a:noFill/>
          <a:ln w="9525">
            <a:noFill/>
            <a:miter lim="800000"/>
            <a:headEnd/>
            <a:tailEnd/>
          </a:ln>
        </p:spPr>
      </p:pic>
      <p:sp>
        <p:nvSpPr>
          <p:cNvPr id="12" name="Rectangle 17"/>
          <p:cNvSpPr/>
          <p:nvPr userDrawn="1"/>
        </p:nvSpPr>
        <p:spPr>
          <a:xfrm>
            <a:off x="358775" y="4902200"/>
            <a:ext cx="2736850" cy="1587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13" name="Picture 3" descr="J:\NHS CB\Communication\Branding\Templates\Template photos\Running child.JPG"/>
          <p:cNvPicPr>
            <a:picLocks noChangeAspect="1" noChangeArrowheads="1"/>
          </p:cNvPicPr>
          <p:nvPr userDrawn="1"/>
        </p:nvPicPr>
        <p:blipFill>
          <a:blip r:embed="rId6"/>
          <a:srcRect/>
          <a:stretch>
            <a:fillRect/>
          </a:stretch>
        </p:blipFill>
        <p:spPr bwMode="auto">
          <a:xfrm>
            <a:off x="358775" y="3173413"/>
            <a:ext cx="1314450" cy="1587500"/>
          </a:xfrm>
          <a:prstGeom prst="rect">
            <a:avLst/>
          </a:prstGeom>
          <a:noFill/>
          <a:ln w="9525">
            <a:noFill/>
            <a:miter lim="800000"/>
            <a:headEnd/>
            <a:tailEnd/>
          </a:ln>
        </p:spPr>
      </p:pic>
      <p:sp>
        <p:nvSpPr>
          <p:cNvPr id="2" name="Title 1"/>
          <p:cNvSpPr>
            <a:spLocks noGrp="1"/>
          </p:cNvSpPr>
          <p:nvPr>
            <p:ph type="ctrTitle"/>
          </p:nvPr>
        </p:nvSpPr>
        <p:spPr>
          <a:xfrm>
            <a:off x="358775" y="1494000"/>
            <a:ext cx="5580000" cy="1587600"/>
          </a:xfrm>
        </p:spPr>
        <p:txBody>
          <a:bodyPr lIns="108000" tIns="72000"/>
          <a:lstStyle>
            <a:lvl1pPr>
              <a:lnSpc>
                <a:spcPts val="4800"/>
              </a:lnSpc>
              <a:defRPr sz="4000"/>
            </a:lvl1pPr>
          </a:lstStyle>
          <a:p>
            <a:r>
              <a:rPr lang="en-US" noProof="0" smtClean="0"/>
              <a:t>Click to edit Master title style</a:t>
            </a:r>
            <a:endParaRPr lang="en-GB" noProof="0"/>
          </a:p>
        </p:txBody>
      </p:sp>
      <p:sp>
        <p:nvSpPr>
          <p:cNvPr id="3" name="Subtitle 2"/>
          <p:cNvSpPr>
            <a:spLocks noGrp="1"/>
          </p:cNvSpPr>
          <p:nvPr>
            <p:ph type="subTitle" idx="1"/>
          </p:nvPr>
        </p:nvSpPr>
        <p:spPr>
          <a:xfrm>
            <a:off x="358775" y="2160000"/>
            <a:ext cx="5580000" cy="921600"/>
          </a:xfrm>
          <a:noFill/>
        </p:spPr>
        <p:txBody>
          <a:bodyPr lIns="108000"/>
          <a:lstStyle>
            <a:lvl1pPr marL="0" indent="0" algn="l">
              <a:lnSpc>
                <a:spcPts val="3000"/>
              </a:lnSpc>
              <a:spcBef>
                <a:spcPts val="0"/>
              </a:spcBef>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GB" noProof="0"/>
          </a:p>
        </p:txBody>
      </p:sp>
      <p:sp>
        <p:nvSpPr>
          <p:cNvPr id="20" name="Text Placeholder 19"/>
          <p:cNvSpPr>
            <a:spLocks noGrp="1"/>
          </p:cNvSpPr>
          <p:nvPr>
            <p:ph type="body" sz="quarter" idx="13"/>
          </p:nvPr>
        </p:nvSpPr>
        <p:spPr>
          <a:xfrm>
            <a:off x="358775" y="6019201"/>
            <a:ext cx="2736850" cy="470500"/>
          </a:xfrm>
        </p:spPr>
        <p:txBody>
          <a:bodyPr lIns="108000"/>
          <a:lstStyle>
            <a:lvl1pPr marL="0" indent="0">
              <a:lnSpc>
                <a:spcPts val="1600"/>
              </a:lnSpc>
              <a:spcBef>
                <a:spcPts val="800"/>
              </a:spcBef>
              <a:buFontTx/>
              <a:buNone/>
              <a:defRPr sz="1400">
                <a:solidFill>
                  <a:schemeClr val="bg1"/>
                </a:solidFill>
              </a:defRPr>
            </a:lvl1pPr>
            <a:lvl2pPr marL="0" indent="0">
              <a:lnSpc>
                <a:spcPts val="1600"/>
              </a:lnSpc>
              <a:spcBef>
                <a:spcPts val="800"/>
              </a:spcBef>
              <a:buFontTx/>
              <a:buNone/>
              <a:defRPr sz="1400">
                <a:solidFill>
                  <a:schemeClr val="bg1"/>
                </a:solidFill>
              </a:defRPr>
            </a:lvl2pPr>
            <a:lvl3pPr marL="0" indent="0">
              <a:lnSpc>
                <a:spcPts val="1600"/>
              </a:lnSpc>
              <a:spcBef>
                <a:spcPts val="800"/>
              </a:spcBef>
              <a:buFontTx/>
              <a:buNone/>
              <a:defRPr sz="1400">
                <a:solidFill>
                  <a:schemeClr val="bg1"/>
                </a:solidFill>
              </a:defRPr>
            </a:lvl3pPr>
            <a:lvl4pPr marL="0" indent="0">
              <a:lnSpc>
                <a:spcPts val="1600"/>
              </a:lnSpc>
              <a:spcBef>
                <a:spcPts val="800"/>
              </a:spcBef>
              <a:buFontTx/>
              <a:buNone/>
              <a:defRPr sz="1400">
                <a:solidFill>
                  <a:schemeClr val="bg1"/>
                </a:solidFill>
              </a:defRPr>
            </a:lvl4pPr>
            <a:lvl5pPr marL="0" indent="0">
              <a:lnSpc>
                <a:spcPts val="1600"/>
              </a:lnSpc>
              <a:spcBef>
                <a:spcPts val="800"/>
              </a:spcBef>
              <a:buFontTx/>
              <a:buNone/>
              <a:defRPr sz="1400">
                <a:solidFill>
                  <a:schemeClr val="bg1"/>
                </a:solidFill>
              </a:defRPr>
            </a:lvl5pPr>
          </a:lstStyle>
          <a:p>
            <a:pPr lvl="0"/>
            <a:r>
              <a:rPr lang="en-US" noProof="0" dirty="0" smtClean="0"/>
              <a:t>Click to edit Master text styles</a:t>
            </a:r>
          </a:p>
        </p:txBody>
      </p:sp>
      <p:sp>
        <p:nvSpPr>
          <p:cNvPr id="14" name="Date Placeholder 3"/>
          <p:cNvSpPr>
            <a:spLocks noGrp="1"/>
          </p:cNvSpPr>
          <p:nvPr>
            <p:ph type="dt" sz="half" idx="14"/>
          </p:nvPr>
        </p:nvSpPr>
        <p:spPr>
          <a:xfrm>
            <a:off x="7896225" y="6678613"/>
            <a:ext cx="900113" cy="179387"/>
          </a:xfrm>
        </p:spPr>
        <p:txBody>
          <a:bodyPr/>
          <a:lstStyle>
            <a:lvl1pPr>
              <a:defRPr/>
            </a:lvl1pPr>
          </a:lstStyle>
          <a:p>
            <a:pPr>
              <a:defRPr/>
            </a:pPr>
            <a:fld id="{E9F42608-7A07-4BFB-890F-77349D411544}" type="datetime1">
              <a:rPr lang="en-GB"/>
              <a:pPr>
                <a:defRPr/>
              </a:pPr>
              <a:t>15/10/2013</a:t>
            </a:fld>
            <a:endParaRPr lang="en-GB"/>
          </a:p>
        </p:txBody>
      </p:sp>
      <p:sp>
        <p:nvSpPr>
          <p:cNvPr id="15" name="Footer Placeholder 4"/>
          <p:cNvSpPr>
            <a:spLocks noGrp="1"/>
          </p:cNvSpPr>
          <p:nvPr>
            <p:ph type="ftr" sz="quarter" idx="15"/>
          </p:nvPr>
        </p:nvSpPr>
        <p:spPr>
          <a:xfrm>
            <a:off x="655638" y="6678613"/>
            <a:ext cx="7240587" cy="179387"/>
          </a:xfrm>
        </p:spPr>
        <p:txBody>
          <a:bodyPr/>
          <a:lstStyle>
            <a:lvl1pPr>
              <a:defRPr smtClean="0">
                <a:solidFill>
                  <a:schemeClr val="bg1"/>
                </a:solidFill>
              </a:defRPr>
            </a:lvl1pPr>
          </a:lstStyle>
          <a:p>
            <a:pPr>
              <a:defRPr/>
            </a:pPr>
            <a:r>
              <a:rPr lang="en-GB"/>
              <a:t>Restricted - Policy</a:t>
            </a:r>
          </a:p>
        </p:txBody>
      </p:sp>
      <p:sp>
        <p:nvSpPr>
          <p:cNvPr id="16" name="Slide Number Placeholder 5"/>
          <p:cNvSpPr>
            <a:spLocks noGrp="1"/>
          </p:cNvSpPr>
          <p:nvPr>
            <p:ph type="sldNum" sz="quarter" idx="16"/>
          </p:nvPr>
        </p:nvSpPr>
        <p:spPr>
          <a:xfrm>
            <a:off x="238125" y="6678613"/>
            <a:ext cx="300038" cy="179387"/>
          </a:xfrm>
        </p:spPr>
        <p:txBody>
          <a:bodyPr/>
          <a:lstStyle>
            <a:lvl1pPr>
              <a:defRPr smtClean="0">
                <a:solidFill>
                  <a:schemeClr val="bg1"/>
                </a:solidFill>
              </a:defRPr>
            </a:lvl1pPr>
          </a:lstStyle>
          <a:p>
            <a:pPr>
              <a:defRPr/>
            </a:pPr>
            <a:fld id="{C95AFAC7-FCEE-460A-B50F-7C52BE64A209}" type="slidenum">
              <a:rPr lang="en-GB"/>
              <a:pPr>
                <a:defRPr/>
              </a:pPr>
              <a:t>‹#›</a:t>
            </a:fld>
            <a:endParaRPr lang="en-GB"/>
          </a:p>
        </p:txBody>
      </p:sp>
    </p:spTree>
    <p:extLst>
      <p:ext uri="{BB962C8B-B14F-4D97-AF65-F5344CB8AC3E}">
        <p14:creationId xmlns:p14="http://schemas.microsoft.com/office/powerpoint/2010/main" val="3771667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5" name="Picture 4" descr="J:\NHS CB\Communication\Branding\Templates\Template photos\3 elderly people.JPG"/>
          <p:cNvPicPr>
            <a:picLocks noChangeAspect="1" noChangeArrowheads="1"/>
          </p:cNvPicPr>
          <p:nvPr userDrawn="1"/>
        </p:nvPicPr>
        <p:blipFill>
          <a:blip r:embed="rId2"/>
          <a:srcRect/>
          <a:stretch>
            <a:fillRect/>
          </a:stretch>
        </p:blipFill>
        <p:spPr bwMode="auto">
          <a:xfrm>
            <a:off x="6046788" y="4902200"/>
            <a:ext cx="1314450" cy="1587500"/>
          </a:xfrm>
          <a:prstGeom prst="rect">
            <a:avLst/>
          </a:prstGeom>
          <a:noFill/>
          <a:ln w="9525">
            <a:noFill/>
            <a:miter lim="800000"/>
            <a:headEnd/>
            <a:tailEnd/>
          </a:ln>
        </p:spPr>
      </p:pic>
      <p:pic>
        <p:nvPicPr>
          <p:cNvPr id="6" name="Picture 3" descr="J:\NHS CB\Communication\Branding\Templates\Template photos\Child patient.JPG"/>
          <p:cNvPicPr>
            <a:picLocks noChangeAspect="1" noChangeArrowheads="1"/>
          </p:cNvPicPr>
          <p:nvPr userDrawn="1"/>
        </p:nvPicPr>
        <p:blipFill>
          <a:blip r:embed="rId3"/>
          <a:srcRect/>
          <a:stretch>
            <a:fillRect/>
          </a:stretch>
        </p:blipFill>
        <p:spPr bwMode="auto">
          <a:xfrm>
            <a:off x="3206750" y="4900613"/>
            <a:ext cx="1312863" cy="1587500"/>
          </a:xfrm>
          <a:prstGeom prst="rect">
            <a:avLst/>
          </a:prstGeom>
          <a:noFill/>
          <a:ln w="9525">
            <a:noFill/>
            <a:miter lim="800000"/>
            <a:headEnd/>
            <a:tailEnd/>
          </a:ln>
        </p:spPr>
      </p:pic>
      <p:pic>
        <p:nvPicPr>
          <p:cNvPr id="7" name="Picture 2" descr="J:\NHS CB\Communication\Branding\Templates\Template photos\Nurse reading to patient.JPG"/>
          <p:cNvPicPr>
            <a:picLocks noChangeAspect="1" noChangeArrowheads="1"/>
          </p:cNvPicPr>
          <p:nvPr userDrawn="1"/>
        </p:nvPicPr>
        <p:blipFill>
          <a:blip r:embed="rId4"/>
          <a:srcRect/>
          <a:stretch>
            <a:fillRect/>
          </a:stretch>
        </p:blipFill>
        <p:spPr bwMode="auto">
          <a:xfrm>
            <a:off x="7470775" y="3205163"/>
            <a:ext cx="1314450" cy="1587500"/>
          </a:xfrm>
          <a:prstGeom prst="rect">
            <a:avLst/>
          </a:prstGeom>
          <a:noFill/>
          <a:ln w="9525">
            <a:noFill/>
            <a:miter lim="800000"/>
            <a:headEnd/>
            <a:tailEnd/>
          </a:ln>
        </p:spPr>
      </p:pic>
      <p:sp>
        <p:nvSpPr>
          <p:cNvPr id="8" name="Rectangle 11"/>
          <p:cNvSpPr/>
          <p:nvPr userDrawn="1"/>
        </p:nvSpPr>
        <p:spPr>
          <a:xfrm>
            <a:off x="7470775" y="1493838"/>
            <a:ext cx="1314450" cy="1587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 name="Rectangle 19"/>
          <p:cNvSpPr/>
          <p:nvPr userDrawn="1"/>
        </p:nvSpPr>
        <p:spPr>
          <a:xfrm>
            <a:off x="358775" y="4902200"/>
            <a:ext cx="2736850" cy="1587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0" name="Title 1"/>
          <p:cNvSpPr>
            <a:spLocks noGrp="1"/>
          </p:cNvSpPr>
          <p:nvPr>
            <p:ph type="ctrTitle"/>
          </p:nvPr>
        </p:nvSpPr>
        <p:spPr>
          <a:xfrm>
            <a:off x="358774" y="1493999"/>
            <a:ext cx="7002463" cy="3293491"/>
          </a:xfrm>
        </p:spPr>
        <p:txBody>
          <a:bodyPr lIns="108000" tIns="72000"/>
          <a:lstStyle>
            <a:lvl1pPr>
              <a:lnSpc>
                <a:spcPts val="4800"/>
              </a:lnSpc>
              <a:defRPr sz="4000"/>
            </a:lvl1pPr>
          </a:lstStyle>
          <a:p>
            <a:r>
              <a:rPr lang="en-US" noProof="0" dirty="0" smtClean="0"/>
              <a:t>Click to edit Master title style</a:t>
            </a:r>
            <a:endParaRPr lang="en-GB" noProof="0" dirty="0"/>
          </a:p>
        </p:txBody>
      </p:sp>
      <p:sp>
        <p:nvSpPr>
          <p:cNvPr id="11" name="Subtitle 2"/>
          <p:cNvSpPr>
            <a:spLocks noGrp="1"/>
          </p:cNvSpPr>
          <p:nvPr>
            <p:ph type="subTitle" idx="1"/>
          </p:nvPr>
        </p:nvSpPr>
        <p:spPr>
          <a:xfrm>
            <a:off x="358775" y="2160000"/>
            <a:ext cx="5580000" cy="921600"/>
          </a:xfrm>
          <a:noFill/>
        </p:spPr>
        <p:txBody>
          <a:bodyPr lIns="108000"/>
          <a:lstStyle>
            <a:lvl1pPr marL="0" indent="0" algn="l">
              <a:lnSpc>
                <a:spcPts val="3000"/>
              </a:lnSpc>
              <a:spcBef>
                <a:spcPts val="0"/>
              </a:spcBef>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endParaRPr lang="en-GB" noProof="0" dirty="0"/>
          </a:p>
        </p:txBody>
      </p:sp>
      <p:sp>
        <p:nvSpPr>
          <p:cNvPr id="21" name="Text Placeholder 19"/>
          <p:cNvSpPr>
            <a:spLocks noGrp="1"/>
          </p:cNvSpPr>
          <p:nvPr>
            <p:ph type="body" sz="quarter" idx="13"/>
          </p:nvPr>
        </p:nvSpPr>
        <p:spPr>
          <a:xfrm>
            <a:off x="358775" y="6019201"/>
            <a:ext cx="2736850" cy="470500"/>
          </a:xfrm>
        </p:spPr>
        <p:txBody>
          <a:bodyPr lIns="108000"/>
          <a:lstStyle>
            <a:lvl1pPr marL="0" indent="0">
              <a:lnSpc>
                <a:spcPts val="1600"/>
              </a:lnSpc>
              <a:spcBef>
                <a:spcPts val="800"/>
              </a:spcBef>
              <a:buFontTx/>
              <a:buNone/>
              <a:defRPr sz="1400">
                <a:solidFill>
                  <a:schemeClr val="bg1"/>
                </a:solidFill>
              </a:defRPr>
            </a:lvl1pPr>
            <a:lvl2pPr marL="0" indent="0">
              <a:lnSpc>
                <a:spcPts val="1600"/>
              </a:lnSpc>
              <a:spcBef>
                <a:spcPts val="800"/>
              </a:spcBef>
              <a:buFontTx/>
              <a:buNone/>
              <a:defRPr sz="1400">
                <a:solidFill>
                  <a:schemeClr val="bg1"/>
                </a:solidFill>
              </a:defRPr>
            </a:lvl2pPr>
            <a:lvl3pPr marL="0" indent="0">
              <a:lnSpc>
                <a:spcPts val="1600"/>
              </a:lnSpc>
              <a:spcBef>
                <a:spcPts val="800"/>
              </a:spcBef>
              <a:buFontTx/>
              <a:buNone/>
              <a:defRPr sz="1400">
                <a:solidFill>
                  <a:schemeClr val="bg1"/>
                </a:solidFill>
              </a:defRPr>
            </a:lvl3pPr>
            <a:lvl4pPr marL="0" indent="0">
              <a:lnSpc>
                <a:spcPts val="1600"/>
              </a:lnSpc>
              <a:spcBef>
                <a:spcPts val="800"/>
              </a:spcBef>
              <a:buFontTx/>
              <a:buNone/>
              <a:defRPr sz="1400">
                <a:solidFill>
                  <a:schemeClr val="bg1"/>
                </a:solidFill>
              </a:defRPr>
            </a:lvl4pPr>
            <a:lvl5pPr marL="0" indent="0">
              <a:lnSpc>
                <a:spcPts val="1600"/>
              </a:lnSpc>
              <a:spcBef>
                <a:spcPts val="800"/>
              </a:spcBef>
              <a:buFontTx/>
              <a:buNone/>
              <a:defRPr sz="1400">
                <a:solidFill>
                  <a:schemeClr val="bg1"/>
                </a:solidFill>
              </a:defRPr>
            </a:lvl5pPr>
          </a:lstStyle>
          <a:p>
            <a:pPr lvl="0"/>
            <a:r>
              <a:rPr lang="en-US" noProof="0" dirty="0" smtClean="0"/>
              <a:t>Click to edit Master text styles</a:t>
            </a:r>
          </a:p>
        </p:txBody>
      </p:sp>
      <p:sp>
        <p:nvSpPr>
          <p:cNvPr id="12" name="Date Placeholder 3"/>
          <p:cNvSpPr>
            <a:spLocks noGrp="1"/>
          </p:cNvSpPr>
          <p:nvPr>
            <p:ph type="dt" sz="half" idx="14"/>
          </p:nvPr>
        </p:nvSpPr>
        <p:spPr>
          <a:xfrm>
            <a:off x="7896225" y="6678613"/>
            <a:ext cx="900113" cy="179387"/>
          </a:xfrm>
        </p:spPr>
        <p:txBody>
          <a:bodyPr/>
          <a:lstStyle>
            <a:lvl1pPr>
              <a:defRPr/>
            </a:lvl1pPr>
          </a:lstStyle>
          <a:p>
            <a:pPr>
              <a:defRPr/>
            </a:pPr>
            <a:fld id="{4414E94E-0B98-4488-9690-EB684E77C45B}" type="datetime1">
              <a:rPr lang="en-GB"/>
              <a:pPr>
                <a:defRPr/>
              </a:pPr>
              <a:t>15/10/2013</a:t>
            </a:fld>
            <a:endParaRPr lang="en-GB"/>
          </a:p>
        </p:txBody>
      </p:sp>
      <p:sp>
        <p:nvSpPr>
          <p:cNvPr id="13" name="Footer Placeholder 4"/>
          <p:cNvSpPr>
            <a:spLocks noGrp="1"/>
          </p:cNvSpPr>
          <p:nvPr>
            <p:ph type="ftr" sz="quarter" idx="15"/>
          </p:nvPr>
        </p:nvSpPr>
        <p:spPr>
          <a:xfrm>
            <a:off x="655638" y="6678613"/>
            <a:ext cx="7240587" cy="179387"/>
          </a:xfrm>
        </p:spPr>
        <p:txBody>
          <a:bodyPr/>
          <a:lstStyle>
            <a:lvl1pPr>
              <a:defRPr smtClean="0">
                <a:solidFill>
                  <a:schemeClr val="bg1"/>
                </a:solidFill>
              </a:defRPr>
            </a:lvl1pPr>
          </a:lstStyle>
          <a:p>
            <a:pPr>
              <a:defRPr/>
            </a:pPr>
            <a:r>
              <a:rPr lang="en-GB"/>
              <a:t>Restricted - Policy</a:t>
            </a:r>
          </a:p>
        </p:txBody>
      </p:sp>
      <p:sp>
        <p:nvSpPr>
          <p:cNvPr id="14" name="Slide Number Placeholder 5"/>
          <p:cNvSpPr>
            <a:spLocks noGrp="1"/>
          </p:cNvSpPr>
          <p:nvPr>
            <p:ph type="sldNum" sz="quarter" idx="16"/>
          </p:nvPr>
        </p:nvSpPr>
        <p:spPr>
          <a:xfrm>
            <a:off x="238125" y="6678613"/>
            <a:ext cx="300038" cy="179387"/>
          </a:xfrm>
        </p:spPr>
        <p:txBody>
          <a:bodyPr/>
          <a:lstStyle>
            <a:lvl1pPr>
              <a:defRPr smtClean="0">
                <a:solidFill>
                  <a:schemeClr val="bg1"/>
                </a:solidFill>
              </a:defRPr>
            </a:lvl1pPr>
          </a:lstStyle>
          <a:p>
            <a:pPr>
              <a:defRPr/>
            </a:pPr>
            <a:fld id="{19C7A462-933A-4D19-AAC1-1C739093E635}" type="slidenum">
              <a:rPr lang="en-GB"/>
              <a:pPr>
                <a:defRPr/>
              </a:pPr>
              <a:t>‹#›</a:t>
            </a:fld>
            <a:endParaRPr lang="en-GB"/>
          </a:p>
        </p:txBody>
      </p:sp>
    </p:spTree>
    <p:extLst>
      <p:ext uri="{BB962C8B-B14F-4D97-AF65-F5344CB8AC3E}">
        <p14:creationId xmlns:p14="http://schemas.microsoft.com/office/powerpoint/2010/main" val="2248869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4" name="Date Placeholder 3"/>
          <p:cNvSpPr>
            <a:spLocks noGrp="1"/>
          </p:cNvSpPr>
          <p:nvPr>
            <p:ph type="dt" sz="half" idx="10"/>
          </p:nvPr>
        </p:nvSpPr>
        <p:spPr/>
        <p:txBody>
          <a:bodyPr/>
          <a:lstStyle>
            <a:lvl1pPr>
              <a:defRPr/>
            </a:lvl1pPr>
          </a:lstStyle>
          <a:p>
            <a:pPr>
              <a:defRPr/>
            </a:pPr>
            <a:fld id="{B5DBC718-B197-4C88-9E6E-70E6CB0218A6}" type="datetime1">
              <a:rPr lang="en-GB"/>
              <a:pPr>
                <a:defRPr/>
              </a:pPr>
              <a:t>15/10/2013</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Restricted - Policy</a:t>
            </a:r>
          </a:p>
        </p:txBody>
      </p:sp>
      <p:sp>
        <p:nvSpPr>
          <p:cNvPr id="6" name="Slide Number Placeholder 5"/>
          <p:cNvSpPr>
            <a:spLocks noGrp="1"/>
          </p:cNvSpPr>
          <p:nvPr>
            <p:ph type="sldNum" sz="quarter" idx="12"/>
          </p:nvPr>
        </p:nvSpPr>
        <p:spPr/>
        <p:txBody>
          <a:bodyPr/>
          <a:lstStyle>
            <a:lvl1pPr>
              <a:defRPr/>
            </a:lvl1pPr>
          </a:lstStyle>
          <a:p>
            <a:pPr>
              <a:defRPr/>
            </a:pPr>
            <a:fld id="{E9AF257D-69F8-449C-B7BF-04950345BA49}" type="slidenum">
              <a:rPr lang="en-GB"/>
              <a:pPr>
                <a:defRPr/>
              </a:pPr>
              <a:t>‹#›</a:t>
            </a:fld>
            <a:endParaRPr lang="en-GB"/>
          </a:p>
        </p:txBody>
      </p:sp>
    </p:spTree>
    <p:extLst>
      <p:ext uri="{BB962C8B-B14F-4D97-AF65-F5344CB8AC3E}">
        <p14:creationId xmlns:p14="http://schemas.microsoft.com/office/powerpoint/2010/main" val="3237892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a:xfrm>
            <a:off x="358775" y="2052001"/>
            <a:ext cx="7002463" cy="208799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7" name="Picture Placeholder 21"/>
          <p:cNvSpPr>
            <a:spLocks noGrp="1"/>
          </p:cNvSpPr>
          <p:nvPr>
            <p:ph type="pic" sz="quarter" idx="14"/>
          </p:nvPr>
        </p:nvSpPr>
        <p:spPr>
          <a:xfrm>
            <a:off x="358775" y="4320000"/>
            <a:ext cx="1314450" cy="1587500"/>
          </a:xfrm>
        </p:spPr>
        <p:txBody>
          <a:bodyPr rtlCol="0">
            <a:noAutofit/>
          </a:bodyPr>
          <a:lstStyle>
            <a:lvl1pPr>
              <a:buFontTx/>
              <a:buNone/>
              <a:defRPr/>
            </a:lvl1pPr>
          </a:lstStyle>
          <a:p>
            <a:pPr lvl="0"/>
            <a:r>
              <a:rPr lang="en-US" noProof="0" smtClean="0"/>
              <a:t>Click icon to add picture</a:t>
            </a:r>
            <a:endParaRPr lang="en-GB" noProof="0"/>
          </a:p>
        </p:txBody>
      </p:sp>
      <p:sp>
        <p:nvSpPr>
          <p:cNvPr id="8" name="Picture Placeholder 21"/>
          <p:cNvSpPr>
            <a:spLocks noGrp="1"/>
          </p:cNvSpPr>
          <p:nvPr>
            <p:ph type="pic" sz="quarter" idx="15"/>
          </p:nvPr>
        </p:nvSpPr>
        <p:spPr>
          <a:xfrm>
            <a:off x="1780725" y="4320000"/>
            <a:ext cx="2736850" cy="1587500"/>
          </a:xfrm>
        </p:spPr>
        <p:txBody>
          <a:bodyPr rtlCol="0">
            <a:noAutofit/>
          </a:bodyPr>
          <a:lstStyle>
            <a:lvl1pPr>
              <a:buFontTx/>
              <a:buNone/>
              <a:defRPr/>
            </a:lvl1pPr>
          </a:lstStyle>
          <a:p>
            <a:pPr lvl="0"/>
            <a:r>
              <a:rPr lang="en-US" noProof="0" smtClean="0"/>
              <a:t>Click icon to add picture</a:t>
            </a:r>
            <a:endParaRPr lang="en-GB" noProof="0"/>
          </a:p>
        </p:txBody>
      </p:sp>
      <p:sp>
        <p:nvSpPr>
          <p:cNvPr id="9" name="Picture Placeholder 21"/>
          <p:cNvSpPr>
            <a:spLocks noGrp="1"/>
          </p:cNvSpPr>
          <p:nvPr>
            <p:ph type="pic" sz="quarter" idx="16"/>
          </p:nvPr>
        </p:nvSpPr>
        <p:spPr>
          <a:xfrm>
            <a:off x="4624326" y="4320000"/>
            <a:ext cx="1314450" cy="1587500"/>
          </a:xfrm>
        </p:spPr>
        <p:txBody>
          <a:bodyPr rtlCol="0">
            <a:noAutofit/>
          </a:bodyPr>
          <a:lstStyle>
            <a:lvl1pPr>
              <a:buFontTx/>
              <a:buNone/>
              <a:defRPr/>
            </a:lvl1pPr>
          </a:lstStyle>
          <a:p>
            <a:pPr lvl="0"/>
            <a:r>
              <a:rPr lang="en-US" noProof="0" smtClean="0"/>
              <a:t>Click icon to add picture</a:t>
            </a:r>
            <a:endParaRPr lang="en-GB" noProof="0"/>
          </a:p>
        </p:txBody>
      </p:sp>
      <p:sp>
        <p:nvSpPr>
          <p:cNvPr id="10" name="Date Placeholder 3"/>
          <p:cNvSpPr>
            <a:spLocks noGrp="1"/>
          </p:cNvSpPr>
          <p:nvPr>
            <p:ph type="dt" sz="half" idx="17"/>
          </p:nvPr>
        </p:nvSpPr>
        <p:spPr/>
        <p:txBody>
          <a:bodyPr/>
          <a:lstStyle>
            <a:lvl1pPr>
              <a:defRPr/>
            </a:lvl1pPr>
          </a:lstStyle>
          <a:p>
            <a:pPr>
              <a:defRPr/>
            </a:pPr>
            <a:fld id="{B28CFFFF-F072-4BFA-9AF4-6305ACBBF13D}" type="datetime1">
              <a:rPr lang="en-GB"/>
              <a:pPr>
                <a:defRPr/>
              </a:pPr>
              <a:t>15/10/2013</a:t>
            </a:fld>
            <a:endParaRPr lang="en-GB"/>
          </a:p>
        </p:txBody>
      </p:sp>
      <p:sp>
        <p:nvSpPr>
          <p:cNvPr id="11" name="Footer Placeholder 4"/>
          <p:cNvSpPr>
            <a:spLocks noGrp="1"/>
          </p:cNvSpPr>
          <p:nvPr>
            <p:ph type="ftr" sz="quarter" idx="18"/>
          </p:nvPr>
        </p:nvSpPr>
        <p:spPr/>
        <p:txBody>
          <a:bodyPr/>
          <a:lstStyle>
            <a:lvl1pPr>
              <a:defRPr/>
            </a:lvl1pPr>
          </a:lstStyle>
          <a:p>
            <a:pPr>
              <a:defRPr/>
            </a:pPr>
            <a:r>
              <a:rPr lang="en-GB"/>
              <a:t>Restricted - Policy</a:t>
            </a:r>
          </a:p>
        </p:txBody>
      </p:sp>
      <p:sp>
        <p:nvSpPr>
          <p:cNvPr id="12" name="Slide Number Placeholder 5"/>
          <p:cNvSpPr>
            <a:spLocks noGrp="1"/>
          </p:cNvSpPr>
          <p:nvPr>
            <p:ph type="sldNum" sz="quarter" idx="19"/>
          </p:nvPr>
        </p:nvSpPr>
        <p:spPr/>
        <p:txBody>
          <a:bodyPr/>
          <a:lstStyle>
            <a:lvl1pPr>
              <a:defRPr/>
            </a:lvl1pPr>
          </a:lstStyle>
          <a:p>
            <a:pPr>
              <a:defRPr/>
            </a:pPr>
            <a:fld id="{5BD82ED1-485E-4C2C-9525-7AF88154DACD}" type="slidenum">
              <a:rPr lang="en-GB"/>
              <a:pPr>
                <a:defRPr/>
              </a:pPr>
              <a:t>‹#›</a:t>
            </a:fld>
            <a:endParaRPr lang="en-GB"/>
          </a:p>
        </p:txBody>
      </p:sp>
    </p:spTree>
    <p:extLst>
      <p:ext uri="{BB962C8B-B14F-4D97-AF65-F5344CB8AC3E}">
        <p14:creationId xmlns:p14="http://schemas.microsoft.com/office/powerpoint/2010/main" val="32578718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Grap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Content Placeholder 2"/>
          <p:cNvSpPr>
            <a:spLocks noGrp="1"/>
          </p:cNvSpPr>
          <p:nvPr>
            <p:ph idx="1"/>
          </p:nvPr>
        </p:nvSpPr>
        <p:spPr>
          <a:xfrm>
            <a:off x="358775" y="2052001"/>
            <a:ext cx="8426449" cy="424799"/>
          </a:xfrm>
        </p:spPr>
        <p:txBody>
          <a:bodyPr/>
          <a:lstStyle>
            <a:lvl1pPr marL="216000" indent="0">
              <a:buFontTx/>
              <a:buNone/>
              <a:defRPr baseline="0"/>
            </a:lvl1pPr>
          </a:lstStyle>
          <a:p>
            <a:pPr lvl="0"/>
            <a:r>
              <a:rPr lang="en-US" noProof="0" dirty="0" smtClean="0"/>
              <a:t>Click to edit Master text styles</a:t>
            </a:r>
          </a:p>
        </p:txBody>
      </p:sp>
      <p:sp>
        <p:nvSpPr>
          <p:cNvPr id="8" name="Chart Placeholder 7"/>
          <p:cNvSpPr>
            <a:spLocks noGrp="1"/>
          </p:cNvSpPr>
          <p:nvPr>
            <p:ph type="chart" sz="quarter" idx="13"/>
          </p:nvPr>
        </p:nvSpPr>
        <p:spPr>
          <a:xfrm>
            <a:off x="179512" y="2385060"/>
            <a:ext cx="8616827" cy="3710939"/>
          </a:xfrm>
        </p:spPr>
        <p:txBody>
          <a:bodyPr rtlCol="0">
            <a:noAutofit/>
          </a:bodyPr>
          <a:lstStyle/>
          <a:p>
            <a:pPr lvl="0"/>
            <a:r>
              <a:rPr lang="en-US" noProof="0" smtClean="0"/>
              <a:t>Click icon to add chart</a:t>
            </a:r>
            <a:endParaRPr lang="en-GB" noProof="0"/>
          </a:p>
        </p:txBody>
      </p:sp>
      <p:sp>
        <p:nvSpPr>
          <p:cNvPr id="10" name="Text Placeholder 9"/>
          <p:cNvSpPr>
            <a:spLocks noGrp="1"/>
          </p:cNvSpPr>
          <p:nvPr>
            <p:ph type="body" sz="quarter" idx="14"/>
          </p:nvPr>
        </p:nvSpPr>
        <p:spPr>
          <a:xfrm>
            <a:off x="358775" y="5849937"/>
            <a:ext cx="8426450" cy="246062"/>
          </a:xfrm>
        </p:spPr>
        <p:txBody>
          <a:bodyPr anchor="b"/>
          <a:lstStyle>
            <a:lvl1pPr indent="0" algn="r">
              <a:lnSpc>
                <a:spcPct val="100000"/>
              </a:lnSpc>
              <a:buFontTx/>
              <a:buNone/>
              <a:defRPr sz="1200">
                <a:solidFill>
                  <a:schemeClr val="tx2"/>
                </a:solidFill>
              </a:defRPr>
            </a:lvl1pPr>
            <a:lvl2pPr indent="0" algn="r">
              <a:lnSpc>
                <a:spcPct val="100000"/>
              </a:lnSpc>
              <a:buFontTx/>
              <a:buNone/>
              <a:defRPr sz="1200"/>
            </a:lvl2pPr>
            <a:lvl3pPr indent="0" algn="r">
              <a:lnSpc>
                <a:spcPct val="100000"/>
              </a:lnSpc>
              <a:buFontTx/>
              <a:buNone/>
              <a:defRPr sz="1200"/>
            </a:lvl3pPr>
            <a:lvl4pPr indent="0" algn="r">
              <a:lnSpc>
                <a:spcPct val="100000"/>
              </a:lnSpc>
              <a:buFontTx/>
              <a:buNone/>
              <a:defRPr sz="1200"/>
            </a:lvl4pPr>
            <a:lvl5pPr indent="0" algn="r">
              <a:lnSpc>
                <a:spcPct val="100000"/>
              </a:lnSpc>
              <a:buFontTx/>
              <a:buNone/>
              <a:defRPr sz="1200"/>
            </a:lvl5pPr>
          </a:lstStyle>
          <a:p>
            <a:pPr lvl="0"/>
            <a:r>
              <a:rPr lang="en-US" dirty="0" smtClean="0"/>
              <a:t>Click to edit Master text styles</a:t>
            </a:r>
          </a:p>
        </p:txBody>
      </p:sp>
      <p:sp>
        <p:nvSpPr>
          <p:cNvPr id="6" name="Date Placeholder 3"/>
          <p:cNvSpPr>
            <a:spLocks noGrp="1"/>
          </p:cNvSpPr>
          <p:nvPr>
            <p:ph type="dt" sz="half" idx="15"/>
          </p:nvPr>
        </p:nvSpPr>
        <p:spPr/>
        <p:txBody>
          <a:bodyPr/>
          <a:lstStyle>
            <a:lvl1pPr>
              <a:defRPr/>
            </a:lvl1pPr>
          </a:lstStyle>
          <a:p>
            <a:pPr>
              <a:defRPr/>
            </a:pPr>
            <a:fld id="{BAEF4789-781D-4FAD-A90C-A050FA9FD738}" type="datetime1">
              <a:rPr lang="en-GB"/>
              <a:pPr>
                <a:defRPr/>
              </a:pPr>
              <a:t>15/10/2013</a:t>
            </a:fld>
            <a:endParaRPr lang="en-GB"/>
          </a:p>
        </p:txBody>
      </p:sp>
      <p:sp>
        <p:nvSpPr>
          <p:cNvPr id="7" name="Footer Placeholder 4"/>
          <p:cNvSpPr>
            <a:spLocks noGrp="1"/>
          </p:cNvSpPr>
          <p:nvPr>
            <p:ph type="ftr" sz="quarter" idx="16"/>
          </p:nvPr>
        </p:nvSpPr>
        <p:spPr/>
        <p:txBody>
          <a:bodyPr/>
          <a:lstStyle>
            <a:lvl1pPr>
              <a:defRPr/>
            </a:lvl1pPr>
          </a:lstStyle>
          <a:p>
            <a:pPr>
              <a:defRPr/>
            </a:pPr>
            <a:r>
              <a:rPr lang="en-GB"/>
              <a:t>Restricted - Policy</a:t>
            </a:r>
          </a:p>
        </p:txBody>
      </p:sp>
      <p:sp>
        <p:nvSpPr>
          <p:cNvPr id="9" name="Slide Number Placeholder 5"/>
          <p:cNvSpPr>
            <a:spLocks noGrp="1"/>
          </p:cNvSpPr>
          <p:nvPr>
            <p:ph type="sldNum" sz="quarter" idx="17"/>
          </p:nvPr>
        </p:nvSpPr>
        <p:spPr/>
        <p:txBody>
          <a:bodyPr/>
          <a:lstStyle>
            <a:lvl1pPr>
              <a:defRPr/>
            </a:lvl1pPr>
          </a:lstStyle>
          <a:p>
            <a:pPr>
              <a:defRPr/>
            </a:pPr>
            <a:fld id="{1D373647-0E5E-47D1-81FE-39FCE291DB4D}" type="slidenum">
              <a:rPr lang="en-GB"/>
              <a:pPr>
                <a:defRPr/>
              </a:pPr>
              <a:t>‹#›</a:t>
            </a:fld>
            <a:endParaRPr lang="en-GB"/>
          </a:p>
        </p:txBody>
      </p:sp>
    </p:spTree>
    <p:extLst>
      <p:ext uri="{BB962C8B-B14F-4D97-AF65-F5344CB8AC3E}">
        <p14:creationId xmlns:p14="http://schemas.microsoft.com/office/powerpoint/2010/main" val="1974020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GB" noProof="0"/>
          </a:p>
        </p:txBody>
      </p:sp>
      <p:sp>
        <p:nvSpPr>
          <p:cNvPr id="3" name="Date Placeholder 3"/>
          <p:cNvSpPr>
            <a:spLocks noGrp="1"/>
          </p:cNvSpPr>
          <p:nvPr>
            <p:ph type="dt" sz="half" idx="10"/>
          </p:nvPr>
        </p:nvSpPr>
        <p:spPr/>
        <p:txBody>
          <a:bodyPr/>
          <a:lstStyle>
            <a:lvl1pPr>
              <a:defRPr/>
            </a:lvl1pPr>
          </a:lstStyle>
          <a:p>
            <a:pPr>
              <a:defRPr/>
            </a:pPr>
            <a:fld id="{67A60090-06ED-4455-A7DD-E1D56DF8EE7B}" type="datetime1">
              <a:rPr lang="en-GB"/>
              <a:pPr>
                <a:defRPr/>
              </a:pPr>
              <a:t>15/10/2013</a:t>
            </a:fld>
            <a:endParaRPr lang="en-GB"/>
          </a:p>
        </p:txBody>
      </p:sp>
      <p:sp>
        <p:nvSpPr>
          <p:cNvPr id="4" name="Footer Placeholder 4"/>
          <p:cNvSpPr>
            <a:spLocks noGrp="1"/>
          </p:cNvSpPr>
          <p:nvPr>
            <p:ph type="ftr" sz="quarter" idx="11"/>
          </p:nvPr>
        </p:nvSpPr>
        <p:spPr/>
        <p:txBody>
          <a:bodyPr/>
          <a:lstStyle>
            <a:lvl1pPr>
              <a:defRPr/>
            </a:lvl1pPr>
          </a:lstStyle>
          <a:p>
            <a:pPr>
              <a:defRPr/>
            </a:pPr>
            <a:r>
              <a:rPr lang="en-GB"/>
              <a:t>Restricted - Policy</a:t>
            </a:r>
          </a:p>
        </p:txBody>
      </p:sp>
      <p:sp>
        <p:nvSpPr>
          <p:cNvPr id="5" name="Slide Number Placeholder 5"/>
          <p:cNvSpPr>
            <a:spLocks noGrp="1"/>
          </p:cNvSpPr>
          <p:nvPr>
            <p:ph type="sldNum" sz="quarter" idx="12"/>
          </p:nvPr>
        </p:nvSpPr>
        <p:spPr/>
        <p:txBody>
          <a:bodyPr/>
          <a:lstStyle>
            <a:lvl1pPr>
              <a:defRPr/>
            </a:lvl1pPr>
          </a:lstStyle>
          <a:p>
            <a:pPr>
              <a:defRPr/>
            </a:pPr>
            <a:fld id="{A429D9B3-8C62-43BE-935C-4879457EAF24}" type="slidenum">
              <a:rPr lang="en-GB"/>
              <a:pPr>
                <a:defRPr/>
              </a:pPr>
              <a:t>‹#›</a:t>
            </a:fld>
            <a:endParaRPr lang="en-GB"/>
          </a:p>
        </p:txBody>
      </p:sp>
    </p:spTree>
    <p:extLst>
      <p:ext uri="{BB962C8B-B14F-4D97-AF65-F5344CB8AC3E}">
        <p14:creationId xmlns:p14="http://schemas.microsoft.com/office/powerpoint/2010/main" val="2307827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AC78479-48E7-43ED-9181-A45AFA96F9BA}" type="datetime1">
              <a:rPr lang="en-GB"/>
              <a:pPr>
                <a:defRPr/>
              </a:pPr>
              <a:t>15/10/2013</a:t>
            </a:fld>
            <a:endParaRPr lang="en-GB"/>
          </a:p>
        </p:txBody>
      </p:sp>
      <p:sp>
        <p:nvSpPr>
          <p:cNvPr id="3" name="Footer Placeholder 4"/>
          <p:cNvSpPr>
            <a:spLocks noGrp="1"/>
          </p:cNvSpPr>
          <p:nvPr>
            <p:ph type="ftr" sz="quarter" idx="11"/>
          </p:nvPr>
        </p:nvSpPr>
        <p:spPr/>
        <p:txBody>
          <a:bodyPr/>
          <a:lstStyle>
            <a:lvl1pPr>
              <a:defRPr/>
            </a:lvl1pPr>
          </a:lstStyle>
          <a:p>
            <a:pPr>
              <a:defRPr/>
            </a:pPr>
            <a:r>
              <a:rPr lang="en-GB"/>
              <a:t>Restricted - Policy</a:t>
            </a:r>
          </a:p>
        </p:txBody>
      </p:sp>
      <p:sp>
        <p:nvSpPr>
          <p:cNvPr id="4" name="Slide Number Placeholder 5"/>
          <p:cNvSpPr>
            <a:spLocks noGrp="1"/>
          </p:cNvSpPr>
          <p:nvPr>
            <p:ph type="sldNum" sz="quarter" idx="12"/>
          </p:nvPr>
        </p:nvSpPr>
        <p:spPr/>
        <p:txBody>
          <a:bodyPr/>
          <a:lstStyle>
            <a:lvl1pPr>
              <a:defRPr/>
            </a:lvl1pPr>
          </a:lstStyle>
          <a:p>
            <a:pPr>
              <a:defRPr/>
            </a:pPr>
            <a:fld id="{71DA1F98-62F2-488D-80E3-AD51C760A207}" type="slidenum">
              <a:rPr lang="en-GB"/>
              <a:pPr>
                <a:defRPr/>
              </a:pPr>
              <a:t>‹#›</a:t>
            </a:fld>
            <a:endParaRPr lang="en-GB"/>
          </a:p>
        </p:txBody>
      </p:sp>
    </p:spTree>
    <p:extLst>
      <p:ext uri="{BB962C8B-B14F-4D97-AF65-F5344CB8AC3E}">
        <p14:creationId xmlns:p14="http://schemas.microsoft.com/office/powerpoint/2010/main" val="3182492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7C1BDD-2E72-4700-AF0C-D23CB32EC3AF}" type="datetimeFigureOut">
              <a:rPr lang="en-GB" smtClean="0"/>
              <a:t>15/10/2013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5532AF-CAB9-403B-9626-DCD354662F6C}" type="slidenum">
              <a:rPr lang="en-GB" smtClean="0"/>
              <a:t>‹#›</a:t>
            </a:fld>
            <a:endParaRPr lang="en-GB"/>
          </a:p>
        </p:txBody>
      </p:sp>
    </p:spTree>
    <p:extLst>
      <p:ext uri="{BB962C8B-B14F-4D97-AF65-F5344CB8AC3E}">
        <p14:creationId xmlns:p14="http://schemas.microsoft.com/office/powerpoint/2010/main" val="16254169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58775" y="1385888"/>
            <a:ext cx="8426450" cy="565150"/>
          </a:xfrm>
          <a:prstGeom prst="rect">
            <a:avLst/>
          </a:prstGeom>
          <a:solidFill>
            <a:schemeClr val="accent1"/>
          </a:solidFill>
          <a:ln w="9525">
            <a:noFill/>
            <a:miter lim="800000"/>
            <a:headEnd/>
            <a:tailEnd/>
          </a:ln>
        </p:spPr>
        <p:txBody>
          <a:bodyPr vert="horz" wrap="square" lIns="216000" tIns="0" rIns="0" bIns="0" numCol="1" anchor="t"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358775" y="2052638"/>
            <a:ext cx="7002463" cy="37798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7896225" y="6310313"/>
            <a:ext cx="900113" cy="179387"/>
          </a:xfrm>
          <a:prstGeom prst="rect">
            <a:avLst/>
          </a:prstGeom>
        </p:spPr>
        <p:txBody>
          <a:bodyPr vert="horz" lIns="0" tIns="0" rIns="0" bIns="0" rtlCol="0" anchor="b" anchorCtr="0">
            <a:noAutofit/>
          </a:bodyPr>
          <a:lstStyle>
            <a:lvl1pPr algn="r" fontAlgn="auto">
              <a:spcBef>
                <a:spcPts val="0"/>
              </a:spcBef>
              <a:spcAft>
                <a:spcPts val="0"/>
              </a:spcAft>
              <a:defRPr sz="1200" smtClean="0">
                <a:solidFill>
                  <a:schemeClr val="bg1"/>
                </a:solidFill>
                <a:latin typeface="Arial" pitchFamily="34" charset="0"/>
                <a:cs typeface="Arial" pitchFamily="34" charset="0"/>
              </a:defRPr>
            </a:lvl1pPr>
          </a:lstStyle>
          <a:p>
            <a:pPr>
              <a:defRPr/>
            </a:pPr>
            <a:fld id="{82BCF043-4512-4653-A5EA-F5A06CFE9E64}" type="datetime1">
              <a:rPr lang="en-GB"/>
              <a:pPr>
                <a:defRPr/>
              </a:pPr>
              <a:t>15/10/2013</a:t>
            </a:fld>
            <a:endParaRPr lang="en-GB"/>
          </a:p>
        </p:txBody>
      </p:sp>
      <p:sp>
        <p:nvSpPr>
          <p:cNvPr id="5" name="Footer Placeholder 4"/>
          <p:cNvSpPr>
            <a:spLocks noGrp="1"/>
          </p:cNvSpPr>
          <p:nvPr>
            <p:ph type="ftr" sz="quarter" idx="3"/>
          </p:nvPr>
        </p:nvSpPr>
        <p:spPr>
          <a:xfrm>
            <a:off x="655638" y="6310313"/>
            <a:ext cx="7240587" cy="179387"/>
          </a:xfrm>
          <a:prstGeom prst="rect">
            <a:avLst/>
          </a:prstGeom>
        </p:spPr>
        <p:txBody>
          <a:bodyPr vert="horz" lIns="0" tIns="0" rIns="0" bIns="0" rtlCol="0" anchor="b" anchorCtr="0">
            <a:noAutofit/>
          </a:bodyPr>
          <a:lstStyle>
            <a:lvl1pPr algn="l" fontAlgn="auto">
              <a:spcBef>
                <a:spcPts val="0"/>
              </a:spcBef>
              <a:spcAft>
                <a:spcPts val="0"/>
              </a:spcAft>
              <a:defRPr sz="1200" smtClean="0">
                <a:solidFill>
                  <a:schemeClr val="tx1"/>
                </a:solidFill>
                <a:latin typeface="Arial" pitchFamily="34" charset="0"/>
                <a:cs typeface="Arial" pitchFamily="34" charset="0"/>
              </a:defRPr>
            </a:lvl1pPr>
          </a:lstStyle>
          <a:p>
            <a:pPr>
              <a:defRPr/>
            </a:pPr>
            <a:r>
              <a:rPr lang="en-GB"/>
              <a:t>Restricted - Policy</a:t>
            </a:r>
          </a:p>
        </p:txBody>
      </p:sp>
      <p:sp>
        <p:nvSpPr>
          <p:cNvPr id="6" name="Slide Number Placeholder 5"/>
          <p:cNvSpPr>
            <a:spLocks noGrp="1"/>
          </p:cNvSpPr>
          <p:nvPr>
            <p:ph type="sldNum" sz="quarter" idx="4"/>
          </p:nvPr>
        </p:nvSpPr>
        <p:spPr>
          <a:xfrm>
            <a:off x="238125" y="6310313"/>
            <a:ext cx="300038" cy="179387"/>
          </a:xfrm>
          <a:prstGeom prst="rect">
            <a:avLst/>
          </a:prstGeom>
        </p:spPr>
        <p:txBody>
          <a:bodyPr vert="horz" lIns="0" tIns="0" rIns="0" bIns="0" rtlCol="0" anchor="b" anchorCtr="0">
            <a:noAutofit/>
          </a:bodyPr>
          <a:lstStyle>
            <a:lvl1pPr algn="r" fontAlgn="auto">
              <a:spcBef>
                <a:spcPts val="0"/>
              </a:spcBef>
              <a:spcAft>
                <a:spcPts val="0"/>
              </a:spcAft>
              <a:defRPr sz="1200" b="1" smtClean="0">
                <a:solidFill>
                  <a:schemeClr val="tx1"/>
                </a:solidFill>
                <a:latin typeface="Arial" pitchFamily="34" charset="0"/>
                <a:cs typeface="Arial" pitchFamily="34" charset="0"/>
              </a:defRPr>
            </a:lvl1pPr>
          </a:lstStyle>
          <a:p>
            <a:pPr>
              <a:defRPr/>
            </a:pPr>
            <a:fld id="{AE3F60C5-9C55-43A0-A79D-C5BC855AA1F1}" type="slidenum">
              <a:rPr lang="en-GB"/>
              <a:pPr>
                <a:defRPr/>
              </a:pPr>
              <a:t>‹#›</a:t>
            </a:fld>
            <a:endParaRPr lang="en-GB"/>
          </a:p>
        </p:txBody>
      </p:sp>
      <p:pic>
        <p:nvPicPr>
          <p:cNvPr id="1031" name="Picture 7" descr="J:\NHS CB\Communication\Branding\Logos\NHS England\NHS England col.jpg"/>
          <p:cNvPicPr>
            <a:picLocks noChangeAspect="1" noChangeArrowheads="1"/>
          </p:cNvPicPr>
          <p:nvPr userDrawn="1"/>
        </p:nvPicPr>
        <p:blipFill>
          <a:blip r:embed="rId9"/>
          <a:srcRect/>
          <a:stretch>
            <a:fillRect/>
          </a:stretch>
        </p:blipFill>
        <p:spPr bwMode="auto">
          <a:xfrm>
            <a:off x="7818438" y="487363"/>
            <a:ext cx="977900" cy="609600"/>
          </a:xfrm>
          <a:prstGeom prst="rect">
            <a:avLst/>
          </a:prstGeom>
          <a:noFill/>
          <a:ln w="9525">
            <a:noFill/>
            <a:miter lim="800000"/>
            <a:headEnd/>
            <a:tailEnd/>
          </a:ln>
        </p:spPr>
      </p:pic>
    </p:spTree>
    <p:extLst>
      <p:ext uri="{BB962C8B-B14F-4D97-AF65-F5344CB8AC3E}">
        <p14:creationId xmlns:p14="http://schemas.microsoft.com/office/powerpoint/2010/main" val="247871182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Lst>
  <p:timing>
    <p:tnLst>
      <p:par>
        <p:cTn id="1" dur="indefinite" restart="never" nodeType="tmRoot"/>
      </p:par>
    </p:tnLst>
  </p:timing>
  <p:hf hdr="0" dt="0"/>
  <p:txStyles>
    <p:titleStyle>
      <a:lvl1pPr algn="l" rtl="0" fontAlgn="base">
        <a:spcBef>
          <a:spcPct val="0"/>
        </a:spcBef>
        <a:spcAft>
          <a:spcPct val="0"/>
        </a:spcAft>
        <a:defRPr sz="3400" kern="1200">
          <a:solidFill>
            <a:schemeClr val="bg1"/>
          </a:solidFill>
          <a:latin typeface="Arial" pitchFamily="34" charset="0"/>
          <a:ea typeface="+mj-ea"/>
          <a:cs typeface="Arial" pitchFamily="34" charset="0"/>
        </a:defRPr>
      </a:lvl1pPr>
      <a:lvl2pPr algn="l" rtl="0" fontAlgn="base">
        <a:spcBef>
          <a:spcPct val="0"/>
        </a:spcBef>
        <a:spcAft>
          <a:spcPct val="0"/>
        </a:spcAft>
        <a:defRPr sz="3400">
          <a:solidFill>
            <a:schemeClr val="bg1"/>
          </a:solidFill>
          <a:latin typeface="Arial" charset="0"/>
          <a:cs typeface="Arial" charset="0"/>
        </a:defRPr>
      </a:lvl2pPr>
      <a:lvl3pPr algn="l" rtl="0" fontAlgn="base">
        <a:spcBef>
          <a:spcPct val="0"/>
        </a:spcBef>
        <a:spcAft>
          <a:spcPct val="0"/>
        </a:spcAft>
        <a:defRPr sz="3400">
          <a:solidFill>
            <a:schemeClr val="bg1"/>
          </a:solidFill>
          <a:latin typeface="Arial" charset="0"/>
          <a:cs typeface="Arial" charset="0"/>
        </a:defRPr>
      </a:lvl3pPr>
      <a:lvl4pPr algn="l" rtl="0" fontAlgn="base">
        <a:spcBef>
          <a:spcPct val="0"/>
        </a:spcBef>
        <a:spcAft>
          <a:spcPct val="0"/>
        </a:spcAft>
        <a:defRPr sz="3400">
          <a:solidFill>
            <a:schemeClr val="bg1"/>
          </a:solidFill>
          <a:latin typeface="Arial" charset="0"/>
          <a:cs typeface="Arial" charset="0"/>
        </a:defRPr>
      </a:lvl4pPr>
      <a:lvl5pPr algn="l" rtl="0" fontAlgn="base">
        <a:spcBef>
          <a:spcPct val="0"/>
        </a:spcBef>
        <a:spcAft>
          <a:spcPct val="0"/>
        </a:spcAft>
        <a:defRPr sz="3400">
          <a:solidFill>
            <a:schemeClr val="bg1"/>
          </a:solidFill>
          <a:latin typeface="Arial" charset="0"/>
          <a:cs typeface="Arial" charset="0"/>
        </a:defRPr>
      </a:lvl5pPr>
      <a:lvl6pPr marL="457200" algn="l" rtl="0" fontAlgn="base">
        <a:spcBef>
          <a:spcPct val="0"/>
        </a:spcBef>
        <a:spcAft>
          <a:spcPct val="0"/>
        </a:spcAft>
        <a:defRPr sz="3400">
          <a:solidFill>
            <a:schemeClr val="bg1"/>
          </a:solidFill>
          <a:latin typeface="Arial" charset="0"/>
          <a:cs typeface="Arial" charset="0"/>
        </a:defRPr>
      </a:lvl6pPr>
      <a:lvl7pPr marL="914400" algn="l" rtl="0" fontAlgn="base">
        <a:spcBef>
          <a:spcPct val="0"/>
        </a:spcBef>
        <a:spcAft>
          <a:spcPct val="0"/>
        </a:spcAft>
        <a:defRPr sz="3400">
          <a:solidFill>
            <a:schemeClr val="bg1"/>
          </a:solidFill>
          <a:latin typeface="Arial" charset="0"/>
          <a:cs typeface="Arial" charset="0"/>
        </a:defRPr>
      </a:lvl7pPr>
      <a:lvl8pPr marL="1371600" algn="l" rtl="0" fontAlgn="base">
        <a:spcBef>
          <a:spcPct val="0"/>
        </a:spcBef>
        <a:spcAft>
          <a:spcPct val="0"/>
        </a:spcAft>
        <a:defRPr sz="3400">
          <a:solidFill>
            <a:schemeClr val="bg1"/>
          </a:solidFill>
          <a:latin typeface="Arial" charset="0"/>
          <a:cs typeface="Arial" charset="0"/>
        </a:defRPr>
      </a:lvl8pPr>
      <a:lvl9pPr marL="1828800" algn="l" rtl="0" fontAlgn="base">
        <a:spcBef>
          <a:spcPct val="0"/>
        </a:spcBef>
        <a:spcAft>
          <a:spcPct val="0"/>
        </a:spcAft>
        <a:defRPr sz="3400">
          <a:solidFill>
            <a:schemeClr val="bg1"/>
          </a:solidFill>
          <a:latin typeface="Arial" charset="0"/>
          <a:cs typeface="Arial" charset="0"/>
        </a:defRPr>
      </a:lvl9pPr>
    </p:titleStyle>
    <p:bodyStyle>
      <a:lvl1pPr marL="215900" indent="-215900" algn="l" defTabSz="215900" rtl="0" fontAlgn="base">
        <a:lnSpc>
          <a:spcPts val="2400"/>
        </a:lnSpc>
        <a:spcBef>
          <a:spcPts val="1200"/>
        </a:spcBef>
        <a:spcAft>
          <a:spcPct val="0"/>
        </a:spcAft>
        <a:buClr>
          <a:schemeClr val="accent1"/>
        </a:buClr>
        <a:buFont typeface="Arial" charset="0"/>
        <a:buChar char="•"/>
        <a:defRPr sz="2400" kern="1200">
          <a:solidFill>
            <a:schemeClr val="tx1"/>
          </a:solidFill>
          <a:latin typeface="Arial" pitchFamily="34" charset="0"/>
          <a:ea typeface="+mn-ea"/>
          <a:cs typeface="Arial" pitchFamily="34" charset="0"/>
        </a:defRPr>
      </a:lvl1pPr>
      <a:lvl2pPr marL="431800" indent="-215900" algn="l" defTabSz="215900" rtl="0" fontAlgn="base">
        <a:lnSpc>
          <a:spcPts val="2400"/>
        </a:lnSpc>
        <a:spcBef>
          <a:spcPts val="1200"/>
        </a:spcBef>
        <a:spcAft>
          <a:spcPct val="0"/>
        </a:spcAft>
        <a:buClr>
          <a:schemeClr val="accent1"/>
        </a:buClr>
        <a:buFont typeface="Arial" charset="0"/>
        <a:buChar char="•"/>
        <a:defRPr sz="2400" kern="1200">
          <a:solidFill>
            <a:schemeClr val="tx1"/>
          </a:solidFill>
          <a:latin typeface="Arial" pitchFamily="34" charset="0"/>
          <a:ea typeface="+mn-ea"/>
          <a:cs typeface="Arial" pitchFamily="34" charset="0"/>
        </a:defRPr>
      </a:lvl2pPr>
      <a:lvl3pPr marL="647700" indent="-215900" algn="l" defTabSz="215900" rtl="0" fontAlgn="base">
        <a:lnSpc>
          <a:spcPts val="2400"/>
        </a:lnSpc>
        <a:spcBef>
          <a:spcPts val="1200"/>
        </a:spcBef>
        <a:spcAft>
          <a:spcPct val="0"/>
        </a:spcAft>
        <a:buClr>
          <a:schemeClr val="accent1"/>
        </a:buClr>
        <a:buFont typeface="Arial" charset="0"/>
        <a:buChar char="•"/>
        <a:defRPr sz="2400" kern="1200">
          <a:solidFill>
            <a:schemeClr val="tx1"/>
          </a:solidFill>
          <a:latin typeface="Arial" pitchFamily="34" charset="0"/>
          <a:ea typeface="+mn-ea"/>
          <a:cs typeface="Arial" pitchFamily="34" charset="0"/>
        </a:defRPr>
      </a:lvl3pPr>
      <a:lvl4pPr marL="863600" indent="-215900" algn="l" defTabSz="215900" rtl="0" fontAlgn="base">
        <a:lnSpc>
          <a:spcPts val="2400"/>
        </a:lnSpc>
        <a:spcBef>
          <a:spcPts val="1200"/>
        </a:spcBef>
        <a:spcAft>
          <a:spcPct val="0"/>
        </a:spcAft>
        <a:buClr>
          <a:schemeClr val="accent1"/>
        </a:buClr>
        <a:buFont typeface="Arial" charset="0"/>
        <a:buChar char="•"/>
        <a:defRPr sz="2400" kern="1200">
          <a:solidFill>
            <a:schemeClr val="tx1"/>
          </a:solidFill>
          <a:latin typeface="Arial" pitchFamily="34" charset="0"/>
          <a:ea typeface="+mn-ea"/>
          <a:cs typeface="Arial" pitchFamily="34" charset="0"/>
        </a:defRPr>
      </a:lvl4pPr>
      <a:lvl5pPr marL="1079500" indent="-215900" algn="l" defTabSz="215900" rtl="0" fontAlgn="base">
        <a:lnSpc>
          <a:spcPts val="2400"/>
        </a:lnSpc>
        <a:spcBef>
          <a:spcPts val="1200"/>
        </a:spcBef>
        <a:spcAft>
          <a:spcPct val="0"/>
        </a:spcAft>
        <a:buClr>
          <a:schemeClr val="accent1"/>
        </a:buClr>
        <a:buFont typeface="Arial" charset="0"/>
        <a:buChar char="•"/>
        <a:defRPr sz="2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82208"/>
            <a:ext cx="9144000" cy="9906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0" y="811738"/>
            <a:ext cx="9144000" cy="892552"/>
          </a:xfrm>
          <a:prstGeom prst="rect">
            <a:avLst/>
          </a:prstGeom>
          <a:noFill/>
        </p:spPr>
        <p:txBody>
          <a:bodyPr wrap="square" rtlCol="0">
            <a:spAutoFit/>
          </a:bodyPr>
          <a:lstStyle/>
          <a:p>
            <a:r>
              <a:rPr lang="en-GB" sz="2700" b="1" dirty="0" smtClean="0">
                <a:solidFill>
                  <a:schemeClr val="accent1"/>
                </a:solidFill>
              </a:rPr>
              <a:t>Commissioning Support Lead Provider Framework Agreement</a:t>
            </a:r>
          </a:p>
          <a:p>
            <a:r>
              <a:rPr lang="en-GB" sz="2500" b="1" dirty="0" smtClean="0"/>
              <a:t>Provisional statement on our approach</a:t>
            </a:r>
          </a:p>
        </p:txBody>
      </p:sp>
      <p:sp>
        <p:nvSpPr>
          <p:cNvPr id="3" name="TextBox 2"/>
          <p:cNvSpPr txBox="1"/>
          <p:nvPr/>
        </p:nvSpPr>
        <p:spPr>
          <a:xfrm>
            <a:off x="0" y="1762936"/>
            <a:ext cx="9144000" cy="5021888"/>
          </a:xfrm>
          <a:prstGeom prst="rect">
            <a:avLst/>
          </a:prstGeom>
          <a:noFill/>
          <a:ln w="28575">
            <a:noFill/>
          </a:ln>
        </p:spPr>
        <p:txBody>
          <a:bodyPr wrap="square" rtlCol="0">
            <a:spAutoFit/>
          </a:bodyPr>
          <a:lstStyle/>
          <a:p>
            <a:pPr>
              <a:spcBef>
                <a:spcPts val="200"/>
              </a:spcBef>
            </a:pPr>
            <a:r>
              <a:rPr lang="en-GB" sz="1600" b="1" dirty="0" smtClean="0"/>
              <a:t>This short discussion document aims to:</a:t>
            </a:r>
          </a:p>
          <a:p>
            <a:pPr marL="285750" indent="-285750">
              <a:spcBef>
                <a:spcPts val="200"/>
              </a:spcBef>
              <a:buFont typeface="Arial" pitchFamily="34" charset="0"/>
              <a:buChar char="•"/>
            </a:pPr>
            <a:r>
              <a:rPr lang="en-GB" sz="1600" b="1" dirty="0" smtClean="0">
                <a:solidFill>
                  <a:schemeClr val="accent1"/>
                </a:solidFill>
              </a:rPr>
              <a:t>Provide an update</a:t>
            </a:r>
            <a:r>
              <a:rPr lang="en-GB" sz="1600" b="1" dirty="0" smtClean="0"/>
              <a:t> </a:t>
            </a:r>
            <a:r>
              <a:rPr lang="en-GB" sz="1600" dirty="0" smtClean="0"/>
              <a:t>on the purpose of the framework and the timeline for its development</a:t>
            </a:r>
          </a:p>
          <a:p>
            <a:pPr marL="285750" indent="-285750">
              <a:spcBef>
                <a:spcPts val="200"/>
              </a:spcBef>
              <a:buFont typeface="Arial" pitchFamily="34" charset="0"/>
              <a:buChar char="•"/>
            </a:pPr>
            <a:r>
              <a:rPr lang="en-GB" sz="1600" b="1" dirty="0" smtClean="0">
                <a:solidFill>
                  <a:schemeClr val="accent1"/>
                </a:solidFill>
              </a:rPr>
              <a:t>Test NHS England’s offer and overall package</a:t>
            </a:r>
            <a:r>
              <a:rPr lang="en-GB" sz="1600" b="1" dirty="0" smtClean="0"/>
              <a:t> </a:t>
            </a:r>
            <a:r>
              <a:rPr lang="en-GB" sz="1600" dirty="0" smtClean="0"/>
              <a:t>of support to CCGs around procurement</a:t>
            </a:r>
          </a:p>
          <a:p>
            <a:pPr marL="285750" indent="-285750">
              <a:spcBef>
                <a:spcPts val="200"/>
              </a:spcBef>
              <a:buFont typeface="Arial" pitchFamily="34" charset="0"/>
              <a:buChar char="•"/>
            </a:pPr>
            <a:r>
              <a:rPr lang="en-GB" sz="1600" b="1" dirty="0">
                <a:solidFill>
                  <a:schemeClr val="accent1"/>
                </a:solidFill>
              </a:rPr>
              <a:t>T</a:t>
            </a:r>
            <a:r>
              <a:rPr lang="en-GB" sz="1600" b="1" dirty="0" smtClean="0">
                <a:solidFill>
                  <a:schemeClr val="accent1"/>
                </a:solidFill>
              </a:rPr>
              <a:t>est NHS England’s current thinking</a:t>
            </a:r>
            <a:r>
              <a:rPr lang="en-GB" sz="1600" dirty="0" smtClean="0">
                <a:solidFill>
                  <a:schemeClr val="accent1"/>
                </a:solidFill>
              </a:rPr>
              <a:t> </a:t>
            </a:r>
            <a:r>
              <a:rPr lang="en-GB" sz="1600" dirty="0" smtClean="0"/>
              <a:t>around some of the key strategic issues that need to be developed and agreed for the framework strategy, including:</a:t>
            </a:r>
          </a:p>
          <a:p>
            <a:pPr marL="742950" lvl="1" indent="-285750">
              <a:spcBef>
                <a:spcPts val="500"/>
              </a:spcBef>
              <a:buFont typeface="Wingdings" pitchFamily="2" charset="2"/>
              <a:buChar char="è"/>
            </a:pPr>
            <a:r>
              <a:rPr lang="en-GB" sz="1600" dirty="0" smtClean="0"/>
              <a:t>What do we mean by lead provider?</a:t>
            </a:r>
          </a:p>
          <a:p>
            <a:pPr marL="742950" lvl="1" indent="-285750">
              <a:spcBef>
                <a:spcPts val="500"/>
              </a:spcBef>
              <a:buFont typeface="Wingdings" pitchFamily="2" charset="2"/>
              <a:buChar char="è"/>
            </a:pPr>
            <a:r>
              <a:rPr lang="en-GB" sz="1600" dirty="0" smtClean="0"/>
              <a:t>What is the scope of the framework and how many lots will there be?</a:t>
            </a:r>
          </a:p>
          <a:p>
            <a:pPr marL="742950" lvl="1" indent="-285750">
              <a:spcBef>
                <a:spcPts val="500"/>
              </a:spcBef>
              <a:buFont typeface="Wingdings" pitchFamily="2" charset="2"/>
              <a:buChar char="è"/>
            </a:pPr>
            <a:r>
              <a:rPr lang="en-GB" sz="1600" dirty="0" smtClean="0"/>
              <a:t>How many places would there be under each lot?</a:t>
            </a:r>
          </a:p>
          <a:p>
            <a:pPr marL="742950" lvl="1" indent="-285750">
              <a:spcBef>
                <a:spcPts val="500"/>
              </a:spcBef>
              <a:buFont typeface="Wingdings" pitchFamily="2" charset="2"/>
              <a:buChar char="è"/>
            </a:pPr>
            <a:r>
              <a:rPr lang="en-GB" sz="1600" dirty="0" smtClean="0"/>
              <a:t>How will CCGs gain access to the best in class commissioning support services?</a:t>
            </a:r>
          </a:p>
          <a:p>
            <a:pPr marL="742950" lvl="1" indent="-285750">
              <a:spcBef>
                <a:spcPts val="500"/>
              </a:spcBef>
              <a:buFont typeface="Wingdings" pitchFamily="2" charset="2"/>
              <a:buChar char="è"/>
            </a:pPr>
            <a:r>
              <a:rPr lang="en-GB" sz="1600" dirty="0" smtClean="0"/>
              <a:t>Who can bid to provide services on the framework and who can use the framework?</a:t>
            </a:r>
          </a:p>
          <a:p>
            <a:pPr marL="742950" lvl="1" indent="-285750">
              <a:spcBef>
                <a:spcPts val="500"/>
              </a:spcBef>
              <a:buFont typeface="Wingdings" pitchFamily="2" charset="2"/>
              <a:buChar char="è"/>
            </a:pPr>
            <a:r>
              <a:rPr lang="en-GB" sz="1600" dirty="0" smtClean="0"/>
              <a:t>What will suppliers need to demonstrate in order to meet the framework requirements?</a:t>
            </a:r>
          </a:p>
          <a:p>
            <a:pPr marL="742950" lvl="1" indent="-285750">
              <a:spcBef>
                <a:spcPts val="500"/>
              </a:spcBef>
              <a:buFont typeface="Wingdings" pitchFamily="2" charset="2"/>
              <a:buChar char="è"/>
            </a:pPr>
            <a:r>
              <a:rPr lang="en-GB" sz="1600" dirty="0" smtClean="0"/>
              <a:t>How can we make it as easy as possible for buyers to call down from the framework?</a:t>
            </a:r>
          </a:p>
          <a:p>
            <a:pPr marL="742950" lvl="1" indent="-285750">
              <a:spcBef>
                <a:spcPts val="500"/>
              </a:spcBef>
              <a:buFont typeface="Wingdings" pitchFamily="2" charset="2"/>
              <a:buChar char="è"/>
            </a:pPr>
            <a:r>
              <a:rPr lang="en-GB" sz="1600" dirty="0" smtClean="0"/>
              <a:t>What are the contractual terms for the framework?</a:t>
            </a:r>
          </a:p>
          <a:p>
            <a:pPr>
              <a:spcBef>
                <a:spcPts val="1200"/>
              </a:spcBef>
            </a:pPr>
            <a:r>
              <a:rPr lang="en-GB" sz="1600" b="1" dirty="0" smtClean="0"/>
              <a:t>We are looking for feedback on these topics (any comments about our approach, concerns or queries) by close of play 15 October to </a:t>
            </a:r>
            <a:r>
              <a:rPr lang="en-GB" sz="1600" b="1" dirty="0" smtClean="0">
                <a:solidFill>
                  <a:schemeClr val="tx2">
                    <a:lumMod val="60000"/>
                    <a:lumOff val="40000"/>
                  </a:schemeClr>
                </a:solidFill>
              </a:rPr>
              <a:t>philip.walker2@nhs.net</a:t>
            </a:r>
            <a:r>
              <a:rPr lang="en-GB" sz="1600" b="1" dirty="0" smtClean="0"/>
              <a:t>. Following a discussion at the CCG Commissioning Assembly CS Working Group on 16</a:t>
            </a:r>
            <a:r>
              <a:rPr lang="en-GB" sz="1600" b="1" baseline="30000" dirty="0"/>
              <a:t> </a:t>
            </a:r>
            <a:r>
              <a:rPr lang="en-GB" sz="1600" b="1" dirty="0" smtClean="0"/>
              <a:t>October a revised position statement will be circulated ahead of further engagement in November at a series of regional workshops (further information to be circulated).</a:t>
            </a:r>
            <a:endParaRPr lang="en-GB" sz="1600" b="1" dirty="0"/>
          </a:p>
        </p:txBody>
      </p:sp>
    </p:spTree>
    <p:extLst>
      <p:ext uri="{BB962C8B-B14F-4D97-AF65-F5344CB8AC3E}">
        <p14:creationId xmlns:p14="http://schemas.microsoft.com/office/powerpoint/2010/main" val="40794188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 y="146474"/>
            <a:ext cx="7956376" cy="503461"/>
          </a:xfrm>
          <a:prstGeom prst="rect">
            <a:avLst/>
          </a:prstGeom>
          <a:gradFill flip="none" rotWithShape="1">
            <a:gsLst>
              <a:gs pos="0">
                <a:schemeClr val="bg1">
                  <a:lumMod val="85000"/>
                </a:schemeClr>
              </a:gs>
              <a:gs pos="67000">
                <a:schemeClr val="bg1">
                  <a:lumMod val="85000"/>
                </a:schemeClr>
              </a:gs>
              <a:gs pos="100000">
                <a:schemeClr val="bg1"/>
              </a:gs>
            </a:gsLst>
            <a:lin ang="0" scaled="1"/>
            <a:tileRect/>
          </a:gradFill>
        </p:spPr>
        <p:txBody>
          <a:bodyPr lIns="72000" tIns="0" rIns="0" bIns="0" anchor="ctr"/>
          <a:lstStyle>
            <a:lvl1pPr algn="l" defTabSz="957263" rtl="0" eaLnBrk="0" fontAlgn="base" hangingPunct="0">
              <a:spcBef>
                <a:spcPct val="0"/>
              </a:spcBef>
              <a:spcAft>
                <a:spcPct val="0"/>
              </a:spcAft>
              <a:defRPr sz="2900">
                <a:solidFill>
                  <a:schemeClr val="bg1"/>
                </a:solidFill>
                <a:latin typeface="+mj-lt"/>
                <a:ea typeface="+mj-ea"/>
                <a:cs typeface="+mj-cs"/>
              </a:defRPr>
            </a:lvl1pPr>
            <a:lvl2pPr algn="l" defTabSz="957263" rtl="0" eaLnBrk="0" fontAlgn="base" hangingPunct="0">
              <a:spcBef>
                <a:spcPct val="0"/>
              </a:spcBef>
              <a:spcAft>
                <a:spcPct val="0"/>
              </a:spcAft>
              <a:defRPr sz="2900">
                <a:solidFill>
                  <a:schemeClr val="bg1"/>
                </a:solidFill>
                <a:latin typeface="Arial" pitchFamily="34" charset="0"/>
              </a:defRPr>
            </a:lvl2pPr>
            <a:lvl3pPr algn="l" defTabSz="957263" rtl="0" eaLnBrk="0" fontAlgn="base" hangingPunct="0">
              <a:spcBef>
                <a:spcPct val="0"/>
              </a:spcBef>
              <a:spcAft>
                <a:spcPct val="0"/>
              </a:spcAft>
              <a:defRPr sz="2900">
                <a:solidFill>
                  <a:schemeClr val="bg1"/>
                </a:solidFill>
                <a:latin typeface="Arial" pitchFamily="34" charset="0"/>
              </a:defRPr>
            </a:lvl3pPr>
            <a:lvl4pPr algn="l" defTabSz="957263" rtl="0" eaLnBrk="0" fontAlgn="base" hangingPunct="0">
              <a:spcBef>
                <a:spcPct val="0"/>
              </a:spcBef>
              <a:spcAft>
                <a:spcPct val="0"/>
              </a:spcAft>
              <a:defRPr sz="2900">
                <a:solidFill>
                  <a:schemeClr val="bg1"/>
                </a:solidFill>
                <a:latin typeface="Arial" pitchFamily="34" charset="0"/>
              </a:defRPr>
            </a:lvl4pPr>
            <a:lvl5pPr algn="l" defTabSz="957263" rtl="0" eaLnBrk="0" fontAlgn="base" hangingPunct="0">
              <a:spcBef>
                <a:spcPct val="0"/>
              </a:spcBef>
              <a:spcAft>
                <a:spcPct val="0"/>
              </a:spcAft>
              <a:defRPr sz="2900">
                <a:solidFill>
                  <a:schemeClr val="bg1"/>
                </a:solidFill>
                <a:latin typeface="Arial" pitchFamily="34" charset="0"/>
              </a:defRPr>
            </a:lvl5pPr>
            <a:lvl6pPr marL="457200" algn="l" defTabSz="957263" rtl="0" fontAlgn="base">
              <a:spcBef>
                <a:spcPct val="0"/>
              </a:spcBef>
              <a:spcAft>
                <a:spcPct val="0"/>
              </a:spcAft>
              <a:defRPr sz="2900">
                <a:solidFill>
                  <a:schemeClr val="bg1"/>
                </a:solidFill>
                <a:latin typeface="Arial" pitchFamily="34" charset="0"/>
              </a:defRPr>
            </a:lvl6pPr>
            <a:lvl7pPr marL="914400" algn="l" defTabSz="957263" rtl="0" fontAlgn="base">
              <a:spcBef>
                <a:spcPct val="0"/>
              </a:spcBef>
              <a:spcAft>
                <a:spcPct val="0"/>
              </a:spcAft>
              <a:defRPr sz="2900">
                <a:solidFill>
                  <a:schemeClr val="bg1"/>
                </a:solidFill>
                <a:latin typeface="Arial" pitchFamily="34" charset="0"/>
              </a:defRPr>
            </a:lvl7pPr>
            <a:lvl8pPr marL="1371600" algn="l" defTabSz="957263" rtl="0" fontAlgn="base">
              <a:spcBef>
                <a:spcPct val="0"/>
              </a:spcBef>
              <a:spcAft>
                <a:spcPct val="0"/>
              </a:spcAft>
              <a:defRPr sz="2900">
                <a:solidFill>
                  <a:schemeClr val="bg1"/>
                </a:solidFill>
                <a:latin typeface="Arial" pitchFamily="34" charset="0"/>
              </a:defRPr>
            </a:lvl8pPr>
            <a:lvl9pPr marL="1828800" algn="l" defTabSz="957263" rtl="0" fontAlgn="base">
              <a:spcBef>
                <a:spcPct val="0"/>
              </a:spcBef>
              <a:spcAft>
                <a:spcPct val="0"/>
              </a:spcAft>
              <a:defRPr sz="2900">
                <a:solidFill>
                  <a:schemeClr val="bg1"/>
                </a:solidFill>
                <a:latin typeface="Arial" pitchFamily="34" charset="0"/>
              </a:defRPr>
            </a:lvl9pPr>
          </a:lstStyle>
          <a:p>
            <a:pPr>
              <a:defRPr/>
            </a:pPr>
            <a:r>
              <a:rPr lang="en-GB" sz="2400" b="1" kern="0" dirty="0" smtClean="0">
                <a:solidFill>
                  <a:schemeClr val="accent1"/>
                </a:solidFill>
                <a:sym typeface="Helvetica Light" charset="0"/>
              </a:rPr>
              <a:t>Rationale for the framework agreement</a:t>
            </a:r>
          </a:p>
        </p:txBody>
      </p:sp>
      <p:sp>
        <p:nvSpPr>
          <p:cNvPr id="18" name="TextBox 17"/>
          <p:cNvSpPr txBox="1"/>
          <p:nvPr/>
        </p:nvSpPr>
        <p:spPr>
          <a:xfrm>
            <a:off x="23439" y="750464"/>
            <a:ext cx="9120561" cy="5421997"/>
          </a:xfrm>
          <a:prstGeom prst="rect">
            <a:avLst/>
          </a:prstGeom>
          <a:noFill/>
        </p:spPr>
        <p:txBody>
          <a:bodyPr wrap="square" rtlCol="0">
            <a:spAutoFit/>
          </a:bodyPr>
          <a:lstStyle/>
          <a:p>
            <a:pPr marL="171450" indent="-171450">
              <a:spcBef>
                <a:spcPts val="1000"/>
              </a:spcBef>
              <a:buFont typeface="Arial" pitchFamily="34" charset="0"/>
              <a:buChar char="•"/>
            </a:pPr>
            <a:r>
              <a:rPr lang="en-GB" dirty="0"/>
              <a:t>Our engagement over the summer indicated that many CCGs </a:t>
            </a:r>
            <a:r>
              <a:rPr lang="en-GB" b="1" dirty="0"/>
              <a:t>(76% of </a:t>
            </a:r>
            <a:r>
              <a:rPr lang="en-GB" b="1" dirty="0" smtClean="0"/>
              <a:t>CCG respondents </a:t>
            </a:r>
            <a:r>
              <a:rPr lang="en-GB" b="1" dirty="0"/>
              <a:t>to the survey) supported the development  of a lead provider framework</a:t>
            </a:r>
          </a:p>
          <a:p>
            <a:pPr marL="171450" indent="-171450">
              <a:spcBef>
                <a:spcPts val="1000"/>
              </a:spcBef>
              <a:buFont typeface="Arial" pitchFamily="34" charset="0"/>
              <a:buChar char="•"/>
            </a:pPr>
            <a:r>
              <a:rPr lang="en-GB" b="1" dirty="0" smtClean="0"/>
              <a:t>CCGs need simple mechanisms to buy commissioning support </a:t>
            </a:r>
            <a:r>
              <a:rPr lang="en-GB" dirty="0" smtClean="0"/>
              <a:t>- framework agreements can significantly </a:t>
            </a:r>
            <a:r>
              <a:rPr lang="en-GB" b="1" dirty="0" smtClean="0"/>
              <a:t>reduce the timescales </a:t>
            </a:r>
            <a:r>
              <a:rPr lang="en-GB" dirty="0" smtClean="0"/>
              <a:t>(typically 2-3 months for call-offs versus 9-12 months for full OJEU procurement) and </a:t>
            </a:r>
            <a:r>
              <a:rPr lang="en-GB" b="1" dirty="0" smtClean="0"/>
              <a:t>minimise transaction costs</a:t>
            </a:r>
          </a:p>
          <a:p>
            <a:pPr marL="171450" indent="-171450">
              <a:spcBef>
                <a:spcPts val="1000"/>
              </a:spcBef>
              <a:buFont typeface="Arial" pitchFamily="34" charset="0"/>
              <a:buChar char="•"/>
            </a:pPr>
            <a:r>
              <a:rPr lang="en-GB" dirty="0" smtClean="0"/>
              <a:t>There is </a:t>
            </a:r>
            <a:r>
              <a:rPr lang="en-GB" b="1" dirty="0" smtClean="0"/>
              <a:t>no </a:t>
            </a:r>
            <a:r>
              <a:rPr lang="en-GB" b="1" dirty="0"/>
              <a:t>other comparable framework </a:t>
            </a:r>
            <a:r>
              <a:rPr lang="en-GB" dirty="0"/>
              <a:t>for end to end commissioning support </a:t>
            </a:r>
            <a:r>
              <a:rPr lang="en-GB" dirty="0" smtClean="0"/>
              <a:t>services. </a:t>
            </a:r>
          </a:p>
          <a:p>
            <a:pPr marL="171450" indent="-171450">
              <a:spcBef>
                <a:spcPts val="1000"/>
              </a:spcBef>
              <a:buFont typeface="Arial" pitchFamily="34" charset="0"/>
              <a:buChar char="•"/>
            </a:pPr>
            <a:r>
              <a:rPr lang="en-GB" dirty="0" smtClean="0"/>
              <a:t>The framework will give customers assurance that organisations meet </a:t>
            </a:r>
            <a:r>
              <a:rPr lang="en-GB" b="1" dirty="0" smtClean="0"/>
              <a:t>high quality criteria and minimum standards </a:t>
            </a:r>
            <a:r>
              <a:rPr lang="en-GB" dirty="0" smtClean="0"/>
              <a:t>so that only the best commissioning support suppliers are accredited</a:t>
            </a:r>
          </a:p>
          <a:p>
            <a:pPr marL="171450" indent="-171450">
              <a:spcBef>
                <a:spcPts val="1000"/>
              </a:spcBef>
              <a:buFont typeface="Arial" pitchFamily="34" charset="0"/>
              <a:buChar char="•"/>
            </a:pPr>
            <a:r>
              <a:rPr lang="en-GB" dirty="0" smtClean="0"/>
              <a:t>There may be a </a:t>
            </a:r>
            <a:r>
              <a:rPr lang="en-GB" b="1" dirty="0" smtClean="0"/>
              <a:t>reduced risk of legal challenge </a:t>
            </a:r>
            <a:r>
              <a:rPr lang="en-GB" dirty="0" smtClean="0"/>
              <a:t>for buyers at further competition stage compared to OJEU because much of the legwork (pre-qualification, testing capacity and capability of suppliers) has been carried out at framework stage</a:t>
            </a:r>
          </a:p>
          <a:p>
            <a:pPr marL="171450" indent="-171450">
              <a:spcBef>
                <a:spcPts val="1000"/>
              </a:spcBef>
              <a:buFont typeface="Arial" pitchFamily="34" charset="0"/>
              <a:buChar char="•"/>
            </a:pPr>
            <a:r>
              <a:rPr lang="en-GB" b="1" dirty="0" smtClean="0"/>
              <a:t>User guides and standard documentation </a:t>
            </a:r>
            <a:r>
              <a:rPr lang="en-GB" dirty="0" smtClean="0"/>
              <a:t>(contract and standard specifications) can be developed for customers to tailor and use, including e-procurement tools </a:t>
            </a:r>
          </a:p>
          <a:p>
            <a:pPr marL="171450" indent="-171450">
              <a:spcBef>
                <a:spcPts val="1000"/>
              </a:spcBef>
              <a:buFont typeface="Arial" pitchFamily="34" charset="0"/>
              <a:buChar char="•"/>
            </a:pPr>
            <a:r>
              <a:rPr lang="en-GB" dirty="0" smtClean="0"/>
              <a:t>Customers generally require </a:t>
            </a:r>
            <a:r>
              <a:rPr lang="en-GB" b="1" dirty="0" smtClean="0"/>
              <a:t>less legal and procurement support </a:t>
            </a:r>
            <a:r>
              <a:rPr lang="en-GB" dirty="0" smtClean="0"/>
              <a:t>when using a framework agreement</a:t>
            </a:r>
          </a:p>
          <a:p>
            <a:pPr marL="171450" indent="-171450">
              <a:spcBef>
                <a:spcPts val="1000"/>
              </a:spcBef>
              <a:buFont typeface="Arial" pitchFamily="34" charset="0"/>
              <a:buChar char="•"/>
            </a:pPr>
            <a:r>
              <a:rPr lang="en-GB" dirty="0" smtClean="0"/>
              <a:t>Lead </a:t>
            </a:r>
            <a:r>
              <a:rPr lang="en-GB" dirty="0"/>
              <a:t>provider concept means CCGs have </a:t>
            </a:r>
            <a:r>
              <a:rPr lang="en-GB" b="1" dirty="0"/>
              <a:t>fewer contracts to source and </a:t>
            </a:r>
            <a:r>
              <a:rPr lang="en-GB" b="1" dirty="0" smtClean="0"/>
              <a:t>manage</a:t>
            </a:r>
            <a:endParaRPr lang="en-GB" b="1" dirty="0"/>
          </a:p>
        </p:txBody>
      </p:sp>
    </p:spTree>
    <p:extLst>
      <p:ext uri="{BB962C8B-B14F-4D97-AF65-F5344CB8AC3E}">
        <p14:creationId xmlns:p14="http://schemas.microsoft.com/office/powerpoint/2010/main" val="3786347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Arrow Connector 26"/>
          <p:cNvCxnSpPr/>
          <p:nvPr/>
        </p:nvCxnSpPr>
        <p:spPr>
          <a:xfrm>
            <a:off x="111327" y="867480"/>
            <a:ext cx="1836560" cy="0"/>
          </a:xfrm>
          <a:prstGeom prst="straightConnector1">
            <a:avLst/>
          </a:prstGeom>
          <a:ln>
            <a:solidFill>
              <a:schemeClr val="bg1">
                <a:lumMod val="6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a:off x="1977425" y="877622"/>
            <a:ext cx="5516747" cy="2280"/>
          </a:xfrm>
          <a:prstGeom prst="straightConnector1">
            <a:avLst/>
          </a:prstGeom>
          <a:ln>
            <a:solidFill>
              <a:schemeClr val="bg1">
                <a:lumMod val="6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Rectangle 47"/>
          <p:cNvSpPr>
            <a:spLocks noChangeArrowheads="1"/>
          </p:cNvSpPr>
          <p:nvPr/>
        </p:nvSpPr>
        <p:spPr bwMode="auto">
          <a:xfrm>
            <a:off x="111326" y="1535139"/>
            <a:ext cx="906137" cy="856372"/>
          </a:xfrm>
          <a:prstGeom prst="rect">
            <a:avLst/>
          </a:prstGeom>
          <a:noFill/>
          <a:ln w="25400"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lstStyle/>
          <a:p>
            <a:r>
              <a:rPr lang="en-GB" sz="1000" dirty="0"/>
              <a:t>1. </a:t>
            </a:r>
            <a:r>
              <a:rPr lang="en-GB" sz="1000" dirty="0" smtClean="0"/>
              <a:t>Business need, approval and market analysis</a:t>
            </a:r>
            <a:endParaRPr lang="en-GB" sz="1000" dirty="0"/>
          </a:p>
        </p:txBody>
      </p:sp>
      <p:sp>
        <p:nvSpPr>
          <p:cNvPr id="17" name="Rectangle 49"/>
          <p:cNvSpPr>
            <a:spLocks noChangeArrowheads="1"/>
          </p:cNvSpPr>
          <p:nvPr/>
        </p:nvSpPr>
        <p:spPr bwMode="auto">
          <a:xfrm>
            <a:off x="585462" y="3020861"/>
            <a:ext cx="1391963" cy="517067"/>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r>
              <a:rPr lang="en-GB" sz="1000" b="1" dirty="0" smtClean="0"/>
              <a:t>3. </a:t>
            </a:r>
            <a:r>
              <a:rPr lang="en-GB" sz="1000" dirty="0" smtClean="0"/>
              <a:t>Establish framework structure and identify procurement strategy</a:t>
            </a:r>
            <a:endParaRPr lang="en-GB" sz="1000" dirty="0"/>
          </a:p>
        </p:txBody>
      </p:sp>
      <p:sp>
        <p:nvSpPr>
          <p:cNvPr id="19" name="Rectangle 51"/>
          <p:cNvSpPr>
            <a:spLocks noChangeArrowheads="1"/>
          </p:cNvSpPr>
          <p:nvPr/>
        </p:nvSpPr>
        <p:spPr bwMode="auto">
          <a:xfrm>
            <a:off x="2914927" y="5475927"/>
            <a:ext cx="1857312" cy="362745"/>
          </a:xfrm>
          <a:prstGeom prst="rect">
            <a:avLst/>
          </a:prstGeom>
          <a:noFill/>
          <a:ln w="25400"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lstStyle/>
          <a:p>
            <a:r>
              <a:rPr lang="en-GB" sz="1000" dirty="0" smtClean="0"/>
              <a:t>6. Supplier Notification, publish OJEU, PQQ and evaluate PQQs</a:t>
            </a:r>
            <a:endParaRPr lang="en-GB" sz="900" dirty="0"/>
          </a:p>
        </p:txBody>
      </p:sp>
      <p:sp>
        <p:nvSpPr>
          <p:cNvPr id="22" name="Rectangle 58"/>
          <p:cNvSpPr>
            <a:spLocks noChangeArrowheads="1"/>
          </p:cNvSpPr>
          <p:nvPr/>
        </p:nvSpPr>
        <p:spPr bwMode="auto">
          <a:xfrm>
            <a:off x="4772239" y="5905316"/>
            <a:ext cx="2270255" cy="442034"/>
          </a:xfrm>
          <a:prstGeom prst="rect">
            <a:avLst/>
          </a:prstGeom>
          <a:noFill/>
          <a:ln w="25400" algn="ctr">
            <a:solidFill>
              <a:srgbClr val="FFFF66"/>
            </a:solidFill>
            <a:round/>
            <a:headEnd/>
            <a:tailEnd/>
          </a:ln>
          <a:extLst>
            <a:ext uri="{909E8E84-426E-40DD-AFC4-6F175D3DCCD1}">
              <a14:hiddenFill xmlns:a14="http://schemas.microsoft.com/office/drawing/2010/main">
                <a:solidFill>
                  <a:srgbClr val="FFFFFF"/>
                </a:solidFill>
              </a14:hiddenFill>
            </a:ext>
          </a:extLst>
        </p:spPr>
        <p:txBody>
          <a:bodyPr/>
          <a:lstStyle/>
          <a:p>
            <a:r>
              <a:rPr lang="en-GB" sz="1000" dirty="0" smtClean="0"/>
              <a:t>7.Issue ITT and evaluate responses</a:t>
            </a:r>
            <a:endParaRPr lang="en-GB" sz="900" dirty="0"/>
          </a:p>
        </p:txBody>
      </p:sp>
      <p:sp>
        <p:nvSpPr>
          <p:cNvPr id="24" name="Rectangle 61"/>
          <p:cNvSpPr>
            <a:spLocks noChangeArrowheads="1"/>
          </p:cNvSpPr>
          <p:nvPr/>
        </p:nvSpPr>
        <p:spPr bwMode="auto">
          <a:xfrm>
            <a:off x="7042493" y="6400603"/>
            <a:ext cx="1379366" cy="412773"/>
          </a:xfrm>
          <a:prstGeom prst="rect">
            <a:avLst/>
          </a:prstGeom>
          <a:noFill/>
          <a:ln w="25400" algn="ctr">
            <a:solidFill>
              <a:srgbClr val="92D050"/>
            </a:solidFill>
            <a:round/>
            <a:headEnd/>
            <a:tailEnd/>
          </a:ln>
          <a:extLst>
            <a:ext uri="{909E8E84-426E-40DD-AFC4-6F175D3DCCD1}">
              <a14:hiddenFill xmlns:a14="http://schemas.microsoft.com/office/drawing/2010/main">
                <a:solidFill>
                  <a:srgbClr val="FFFFFF"/>
                </a:solidFill>
              </a14:hiddenFill>
            </a:ext>
          </a:extLst>
        </p:spPr>
        <p:txBody>
          <a:bodyPr/>
          <a:lstStyle/>
          <a:p>
            <a:r>
              <a:rPr lang="en-GB" sz="1000" dirty="0"/>
              <a:t>7. </a:t>
            </a:r>
            <a:r>
              <a:rPr lang="en-GB" sz="1000" dirty="0" smtClean="0"/>
              <a:t>Framework Award and Signature</a:t>
            </a:r>
            <a:endParaRPr lang="en-GB" sz="1000" dirty="0"/>
          </a:p>
        </p:txBody>
      </p:sp>
      <p:sp>
        <p:nvSpPr>
          <p:cNvPr id="38" name="Rectangle 37"/>
          <p:cNvSpPr/>
          <p:nvPr/>
        </p:nvSpPr>
        <p:spPr bwMode="auto">
          <a:xfrm>
            <a:off x="111327" y="1189141"/>
            <a:ext cx="1866098" cy="28857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b="1" dirty="0">
                <a:solidFill>
                  <a:schemeClr val="bg1"/>
                </a:solidFill>
              </a:rPr>
              <a:t>Pre procurement </a:t>
            </a:r>
            <a:r>
              <a:rPr lang="en-GB" sz="1100" b="1" dirty="0" smtClean="0">
                <a:solidFill>
                  <a:schemeClr val="bg1"/>
                </a:solidFill>
              </a:rPr>
              <a:t>Market </a:t>
            </a:r>
            <a:r>
              <a:rPr lang="en-GB" sz="1100" b="1" dirty="0">
                <a:solidFill>
                  <a:schemeClr val="bg1"/>
                </a:solidFill>
              </a:rPr>
              <a:t>E</a:t>
            </a:r>
            <a:r>
              <a:rPr lang="en-GB" sz="1100" b="1" dirty="0" smtClean="0">
                <a:solidFill>
                  <a:schemeClr val="bg1"/>
                </a:solidFill>
              </a:rPr>
              <a:t>ngagement</a:t>
            </a:r>
            <a:endParaRPr lang="en-GB" sz="1100" b="1" dirty="0">
              <a:solidFill>
                <a:schemeClr val="bg1"/>
              </a:solidFill>
            </a:endParaRPr>
          </a:p>
        </p:txBody>
      </p:sp>
      <p:sp>
        <p:nvSpPr>
          <p:cNvPr id="39" name="Rectangle 38"/>
          <p:cNvSpPr/>
          <p:nvPr/>
        </p:nvSpPr>
        <p:spPr bwMode="auto">
          <a:xfrm>
            <a:off x="2914927" y="5132758"/>
            <a:ext cx="5506932" cy="28857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b="1" dirty="0">
                <a:solidFill>
                  <a:schemeClr val="bg1"/>
                </a:solidFill>
              </a:rPr>
              <a:t>Sourcing &amp; Contracting</a:t>
            </a:r>
          </a:p>
        </p:txBody>
      </p:sp>
      <p:sp>
        <p:nvSpPr>
          <p:cNvPr id="54" name="Rectangle 53"/>
          <p:cNvSpPr/>
          <p:nvPr/>
        </p:nvSpPr>
        <p:spPr bwMode="auto">
          <a:xfrm>
            <a:off x="866840" y="3589746"/>
            <a:ext cx="2471301" cy="28857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b="1" dirty="0" smtClean="0">
                <a:solidFill>
                  <a:schemeClr val="bg1"/>
                </a:solidFill>
              </a:rPr>
              <a:t>Preparing for Procurement</a:t>
            </a:r>
            <a:endParaRPr lang="en-GB" sz="1100" b="1" dirty="0">
              <a:solidFill>
                <a:schemeClr val="bg1"/>
              </a:solidFill>
            </a:endParaRPr>
          </a:p>
        </p:txBody>
      </p:sp>
      <p:sp>
        <p:nvSpPr>
          <p:cNvPr id="55" name="Rectangle 49"/>
          <p:cNvSpPr>
            <a:spLocks noChangeArrowheads="1"/>
          </p:cNvSpPr>
          <p:nvPr/>
        </p:nvSpPr>
        <p:spPr bwMode="auto">
          <a:xfrm>
            <a:off x="914684" y="3946562"/>
            <a:ext cx="1744256" cy="492112"/>
          </a:xfrm>
          <a:prstGeom prst="rect">
            <a:avLst/>
          </a:prstGeom>
          <a:noFill/>
          <a:ln w="25400" algn="ctr">
            <a:solidFill>
              <a:schemeClr val="tx2">
                <a:lumMod val="60000"/>
                <a:lumOff val="40000"/>
              </a:schemeClr>
            </a:solidFill>
            <a:round/>
            <a:headEnd/>
            <a:tailEnd/>
          </a:ln>
          <a:extLst>
            <a:ext uri="{909E8E84-426E-40DD-AFC4-6F175D3DCCD1}">
              <a14:hiddenFill xmlns:a14="http://schemas.microsoft.com/office/drawing/2010/main">
                <a:solidFill>
                  <a:srgbClr val="FFFFFF"/>
                </a:solidFill>
              </a14:hiddenFill>
            </a:ext>
          </a:extLst>
        </p:spPr>
        <p:txBody>
          <a:bodyPr/>
          <a:lstStyle/>
          <a:p>
            <a:r>
              <a:rPr lang="en-GB" sz="1000" dirty="0" smtClean="0"/>
              <a:t>4. Establishing the requirements and evaluation criteria</a:t>
            </a:r>
            <a:endParaRPr lang="en-GB" sz="1000" dirty="0"/>
          </a:p>
        </p:txBody>
      </p:sp>
      <p:sp>
        <p:nvSpPr>
          <p:cNvPr id="58" name="Rectangle 49"/>
          <p:cNvSpPr>
            <a:spLocks noChangeArrowheads="1"/>
          </p:cNvSpPr>
          <p:nvPr/>
        </p:nvSpPr>
        <p:spPr bwMode="auto">
          <a:xfrm>
            <a:off x="2491714" y="4479619"/>
            <a:ext cx="846427" cy="595296"/>
          </a:xfrm>
          <a:prstGeom prst="rect">
            <a:avLst/>
          </a:prstGeom>
          <a:noFill/>
          <a:ln w="25400" algn="ctr">
            <a:solidFill>
              <a:schemeClr val="tx2">
                <a:lumMod val="40000"/>
                <a:lumOff val="60000"/>
                <a:alpha val="60000"/>
              </a:schemeClr>
            </a:solidFill>
            <a:round/>
            <a:headEnd/>
            <a:tailEnd/>
          </a:ln>
          <a:extLst>
            <a:ext uri="{909E8E84-426E-40DD-AFC4-6F175D3DCCD1}">
              <a14:hiddenFill xmlns:a14="http://schemas.microsoft.com/office/drawing/2010/main">
                <a:solidFill>
                  <a:srgbClr val="FFFFFF"/>
                </a:solidFill>
              </a14:hiddenFill>
            </a:ext>
          </a:extLst>
        </p:spPr>
        <p:txBody>
          <a:bodyPr/>
          <a:lstStyle/>
          <a:p>
            <a:r>
              <a:rPr lang="en-GB" sz="1000" dirty="0" smtClean="0"/>
              <a:t>5. PQQ requirement and spec</a:t>
            </a:r>
            <a:endParaRPr lang="en-GB" sz="1000" dirty="0"/>
          </a:p>
        </p:txBody>
      </p:sp>
      <p:sp>
        <p:nvSpPr>
          <p:cNvPr id="2" name="TextBox 1"/>
          <p:cNvSpPr txBox="1"/>
          <p:nvPr/>
        </p:nvSpPr>
        <p:spPr>
          <a:xfrm>
            <a:off x="111326" y="966150"/>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Sept</a:t>
            </a:r>
            <a:endParaRPr lang="en-GB" sz="1200" b="1" dirty="0">
              <a:solidFill>
                <a:schemeClr val="bg1"/>
              </a:solidFill>
              <a:latin typeface="Arial" pitchFamily="34" charset="0"/>
              <a:cs typeface="Arial" pitchFamily="34" charset="0"/>
            </a:endParaRPr>
          </a:p>
        </p:txBody>
      </p:sp>
      <p:sp>
        <p:nvSpPr>
          <p:cNvPr id="48" name="TextBox 47"/>
          <p:cNvSpPr txBox="1"/>
          <p:nvPr/>
        </p:nvSpPr>
        <p:spPr>
          <a:xfrm>
            <a:off x="585462" y="966150"/>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Oct</a:t>
            </a:r>
            <a:endParaRPr lang="en-GB" sz="1200" b="1" dirty="0">
              <a:solidFill>
                <a:schemeClr val="bg1"/>
              </a:solidFill>
              <a:latin typeface="Arial" pitchFamily="34" charset="0"/>
              <a:cs typeface="Arial" pitchFamily="34" charset="0"/>
            </a:endParaRPr>
          </a:p>
        </p:txBody>
      </p:sp>
      <p:sp>
        <p:nvSpPr>
          <p:cNvPr id="50" name="TextBox 49"/>
          <p:cNvSpPr txBox="1"/>
          <p:nvPr/>
        </p:nvSpPr>
        <p:spPr>
          <a:xfrm>
            <a:off x="1050589" y="968002"/>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Nov</a:t>
            </a:r>
            <a:endParaRPr lang="en-GB" sz="1200" b="1" dirty="0">
              <a:solidFill>
                <a:schemeClr val="bg1"/>
              </a:solidFill>
              <a:latin typeface="Arial" pitchFamily="34" charset="0"/>
              <a:cs typeface="Arial" pitchFamily="34" charset="0"/>
            </a:endParaRPr>
          </a:p>
        </p:txBody>
      </p:sp>
      <p:sp>
        <p:nvSpPr>
          <p:cNvPr id="53" name="TextBox 52"/>
          <p:cNvSpPr txBox="1"/>
          <p:nvPr/>
        </p:nvSpPr>
        <p:spPr>
          <a:xfrm>
            <a:off x="1515887" y="968002"/>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Dec</a:t>
            </a:r>
            <a:endParaRPr lang="en-GB" sz="1200" b="1" dirty="0">
              <a:solidFill>
                <a:schemeClr val="bg1"/>
              </a:solidFill>
              <a:latin typeface="Arial" pitchFamily="34" charset="0"/>
              <a:cs typeface="Arial" pitchFamily="34" charset="0"/>
            </a:endParaRPr>
          </a:p>
        </p:txBody>
      </p:sp>
      <p:sp>
        <p:nvSpPr>
          <p:cNvPr id="57" name="TextBox 56"/>
          <p:cNvSpPr txBox="1"/>
          <p:nvPr/>
        </p:nvSpPr>
        <p:spPr>
          <a:xfrm>
            <a:off x="1977425" y="968002"/>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Jan</a:t>
            </a:r>
            <a:endParaRPr lang="en-GB" sz="1200" b="1" dirty="0">
              <a:solidFill>
                <a:schemeClr val="bg1"/>
              </a:solidFill>
              <a:latin typeface="Arial" pitchFamily="34" charset="0"/>
              <a:cs typeface="Arial" pitchFamily="34" charset="0"/>
            </a:endParaRPr>
          </a:p>
        </p:txBody>
      </p:sp>
      <p:sp>
        <p:nvSpPr>
          <p:cNvPr id="59" name="TextBox 58"/>
          <p:cNvSpPr txBox="1"/>
          <p:nvPr/>
        </p:nvSpPr>
        <p:spPr>
          <a:xfrm>
            <a:off x="2442940" y="970274"/>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Feb</a:t>
            </a:r>
            <a:endParaRPr lang="en-GB" sz="1200" b="1" dirty="0">
              <a:solidFill>
                <a:schemeClr val="bg1"/>
              </a:solidFill>
              <a:latin typeface="Arial" pitchFamily="34" charset="0"/>
              <a:cs typeface="Arial" pitchFamily="34" charset="0"/>
            </a:endParaRPr>
          </a:p>
        </p:txBody>
      </p:sp>
      <p:sp>
        <p:nvSpPr>
          <p:cNvPr id="61" name="TextBox 60"/>
          <p:cNvSpPr txBox="1"/>
          <p:nvPr/>
        </p:nvSpPr>
        <p:spPr>
          <a:xfrm>
            <a:off x="2906141" y="968002"/>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Mar</a:t>
            </a:r>
            <a:endParaRPr lang="en-GB" sz="1200" b="1" dirty="0">
              <a:solidFill>
                <a:schemeClr val="bg1"/>
              </a:solidFill>
              <a:latin typeface="Arial" pitchFamily="34" charset="0"/>
              <a:cs typeface="Arial" pitchFamily="34" charset="0"/>
            </a:endParaRPr>
          </a:p>
        </p:txBody>
      </p:sp>
      <p:sp>
        <p:nvSpPr>
          <p:cNvPr id="62" name="TextBox 61"/>
          <p:cNvSpPr txBox="1"/>
          <p:nvPr/>
        </p:nvSpPr>
        <p:spPr>
          <a:xfrm>
            <a:off x="3367678" y="968002"/>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Apr</a:t>
            </a:r>
            <a:endParaRPr lang="en-GB" sz="1200" b="1" dirty="0">
              <a:solidFill>
                <a:schemeClr val="bg1"/>
              </a:solidFill>
              <a:latin typeface="Arial" pitchFamily="34" charset="0"/>
              <a:cs typeface="Arial" pitchFamily="34" charset="0"/>
            </a:endParaRPr>
          </a:p>
        </p:txBody>
      </p:sp>
      <p:sp>
        <p:nvSpPr>
          <p:cNvPr id="63" name="TextBox 62"/>
          <p:cNvSpPr txBox="1"/>
          <p:nvPr/>
        </p:nvSpPr>
        <p:spPr>
          <a:xfrm>
            <a:off x="3845791" y="970274"/>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May</a:t>
            </a:r>
            <a:endParaRPr lang="en-GB" sz="1200" b="1" dirty="0">
              <a:solidFill>
                <a:schemeClr val="bg1"/>
              </a:solidFill>
              <a:latin typeface="Arial" pitchFamily="34" charset="0"/>
              <a:cs typeface="Arial" pitchFamily="34" charset="0"/>
            </a:endParaRPr>
          </a:p>
        </p:txBody>
      </p:sp>
      <p:sp>
        <p:nvSpPr>
          <p:cNvPr id="68" name="TextBox 67"/>
          <p:cNvSpPr txBox="1"/>
          <p:nvPr/>
        </p:nvSpPr>
        <p:spPr>
          <a:xfrm>
            <a:off x="4310702" y="970274"/>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Jun</a:t>
            </a:r>
            <a:endParaRPr lang="en-GB" sz="1200" b="1" dirty="0">
              <a:solidFill>
                <a:schemeClr val="bg1"/>
              </a:solidFill>
              <a:latin typeface="Arial" pitchFamily="34" charset="0"/>
              <a:cs typeface="Arial" pitchFamily="34" charset="0"/>
            </a:endParaRPr>
          </a:p>
        </p:txBody>
      </p:sp>
      <p:sp>
        <p:nvSpPr>
          <p:cNvPr id="69" name="TextBox 68"/>
          <p:cNvSpPr txBox="1"/>
          <p:nvPr/>
        </p:nvSpPr>
        <p:spPr>
          <a:xfrm>
            <a:off x="4772239" y="970274"/>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Jul</a:t>
            </a:r>
            <a:endParaRPr lang="en-GB" sz="1200" b="1" dirty="0">
              <a:solidFill>
                <a:schemeClr val="bg1"/>
              </a:solidFill>
              <a:latin typeface="Arial" pitchFamily="34" charset="0"/>
              <a:cs typeface="Arial" pitchFamily="34" charset="0"/>
            </a:endParaRPr>
          </a:p>
        </p:txBody>
      </p:sp>
      <p:sp>
        <p:nvSpPr>
          <p:cNvPr id="74" name="TextBox 73"/>
          <p:cNvSpPr txBox="1"/>
          <p:nvPr/>
        </p:nvSpPr>
        <p:spPr>
          <a:xfrm>
            <a:off x="5240439" y="968002"/>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Aug</a:t>
            </a:r>
            <a:endParaRPr lang="en-GB" sz="1200" b="1" dirty="0">
              <a:solidFill>
                <a:schemeClr val="bg1"/>
              </a:solidFill>
              <a:latin typeface="Arial" pitchFamily="34" charset="0"/>
              <a:cs typeface="Arial" pitchFamily="34" charset="0"/>
            </a:endParaRPr>
          </a:p>
        </p:txBody>
      </p:sp>
      <p:sp>
        <p:nvSpPr>
          <p:cNvPr id="77" name="TextBox 76"/>
          <p:cNvSpPr txBox="1"/>
          <p:nvPr/>
        </p:nvSpPr>
        <p:spPr>
          <a:xfrm>
            <a:off x="5696040" y="962940"/>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Sept</a:t>
            </a:r>
            <a:endParaRPr lang="en-GB" sz="1200" b="1" dirty="0">
              <a:solidFill>
                <a:schemeClr val="bg1"/>
              </a:solidFill>
              <a:latin typeface="Arial" pitchFamily="34" charset="0"/>
              <a:cs typeface="Arial" pitchFamily="34" charset="0"/>
            </a:endParaRPr>
          </a:p>
        </p:txBody>
      </p:sp>
      <p:sp>
        <p:nvSpPr>
          <p:cNvPr id="80" name="TextBox 79"/>
          <p:cNvSpPr txBox="1"/>
          <p:nvPr/>
        </p:nvSpPr>
        <p:spPr>
          <a:xfrm>
            <a:off x="6157578" y="962940"/>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Oct</a:t>
            </a:r>
            <a:endParaRPr lang="en-GB" sz="1200" b="1" dirty="0">
              <a:solidFill>
                <a:schemeClr val="bg1"/>
              </a:solidFill>
              <a:latin typeface="Arial" pitchFamily="34" charset="0"/>
              <a:cs typeface="Arial" pitchFamily="34" charset="0"/>
            </a:endParaRPr>
          </a:p>
        </p:txBody>
      </p:sp>
      <p:sp>
        <p:nvSpPr>
          <p:cNvPr id="81" name="TextBox 80"/>
          <p:cNvSpPr txBox="1"/>
          <p:nvPr/>
        </p:nvSpPr>
        <p:spPr>
          <a:xfrm>
            <a:off x="6610494" y="965212"/>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Nov</a:t>
            </a:r>
            <a:endParaRPr lang="en-GB" sz="1200" b="1" dirty="0">
              <a:solidFill>
                <a:schemeClr val="bg1"/>
              </a:solidFill>
              <a:latin typeface="Arial" pitchFamily="34" charset="0"/>
              <a:cs typeface="Arial" pitchFamily="34" charset="0"/>
            </a:endParaRPr>
          </a:p>
        </p:txBody>
      </p:sp>
      <p:sp>
        <p:nvSpPr>
          <p:cNvPr id="82" name="TextBox 81"/>
          <p:cNvSpPr txBox="1"/>
          <p:nvPr/>
        </p:nvSpPr>
        <p:spPr>
          <a:xfrm>
            <a:off x="7062807" y="965212"/>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Dec</a:t>
            </a:r>
            <a:endParaRPr lang="en-GB" sz="1200" b="1" dirty="0">
              <a:solidFill>
                <a:schemeClr val="bg1"/>
              </a:solidFill>
              <a:latin typeface="Arial" pitchFamily="34" charset="0"/>
              <a:cs typeface="Arial" pitchFamily="34" charset="0"/>
            </a:endParaRPr>
          </a:p>
        </p:txBody>
      </p:sp>
      <p:sp>
        <p:nvSpPr>
          <p:cNvPr id="83" name="TextBox 82"/>
          <p:cNvSpPr txBox="1"/>
          <p:nvPr/>
        </p:nvSpPr>
        <p:spPr>
          <a:xfrm>
            <a:off x="7524344" y="965212"/>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Jan</a:t>
            </a:r>
            <a:endParaRPr lang="en-GB" sz="1200" b="1" dirty="0">
              <a:solidFill>
                <a:schemeClr val="bg1"/>
              </a:solidFill>
              <a:latin typeface="Arial" pitchFamily="34" charset="0"/>
              <a:cs typeface="Arial" pitchFamily="34" charset="0"/>
            </a:endParaRPr>
          </a:p>
        </p:txBody>
      </p:sp>
      <p:sp>
        <p:nvSpPr>
          <p:cNvPr id="85" name="TextBox 84"/>
          <p:cNvSpPr txBox="1"/>
          <p:nvPr/>
        </p:nvSpPr>
        <p:spPr>
          <a:xfrm>
            <a:off x="7989859" y="967484"/>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Feb</a:t>
            </a:r>
            <a:endParaRPr lang="en-GB" sz="1200" b="1" dirty="0">
              <a:solidFill>
                <a:schemeClr val="bg1"/>
              </a:solidFill>
              <a:latin typeface="Arial" pitchFamily="34" charset="0"/>
              <a:cs typeface="Arial" pitchFamily="34" charset="0"/>
            </a:endParaRPr>
          </a:p>
        </p:txBody>
      </p:sp>
      <p:sp>
        <p:nvSpPr>
          <p:cNvPr id="86" name="TextBox 85"/>
          <p:cNvSpPr txBox="1"/>
          <p:nvPr/>
        </p:nvSpPr>
        <p:spPr>
          <a:xfrm>
            <a:off x="8460307" y="960398"/>
            <a:ext cx="432000" cy="180000"/>
          </a:xfrm>
          <a:prstGeom prst="rect">
            <a:avLst/>
          </a:prstGeom>
          <a:solidFill>
            <a:srgbClr val="00ADC6"/>
          </a:solidFill>
        </p:spPr>
        <p:txBody>
          <a:bodyPr wrap="none" lIns="0" tIns="0" rIns="0" bIns="0" rtlCol="0" anchor="ctr">
            <a:noAutofit/>
          </a:bodyPr>
          <a:lstStyle/>
          <a:p>
            <a:pPr algn="ctr"/>
            <a:r>
              <a:rPr lang="en-GB" sz="1200" b="1" dirty="0" smtClean="0">
                <a:solidFill>
                  <a:schemeClr val="bg1"/>
                </a:solidFill>
                <a:latin typeface="Arial" pitchFamily="34" charset="0"/>
                <a:cs typeface="Arial" pitchFamily="34" charset="0"/>
              </a:rPr>
              <a:t>Mar</a:t>
            </a:r>
            <a:endParaRPr lang="en-GB" sz="1200" b="1" dirty="0">
              <a:solidFill>
                <a:schemeClr val="bg1"/>
              </a:solidFill>
              <a:latin typeface="Arial" pitchFamily="34" charset="0"/>
              <a:cs typeface="Arial" pitchFamily="34" charset="0"/>
            </a:endParaRPr>
          </a:p>
        </p:txBody>
      </p:sp>
      <p:sp>
        <p:nvSpPr>
          <p:cNvPr id="87" name="Rectangle 48"/>
          <p:cNvSpPr>
            <a:spLocks noChangeArrowheads="1"/>
          </p:cNvSpPr>
          <p:nvPr/>
        </p:nvSpPr>
        <p:spPr bwMode="auto">
          <a:xfrm>
            <a:off x="346779" y="2432456"/>
            <a:ext cx="1135810" cy="538163"/>
          </a:xfrm>
          <a:prstGeom prst="rect">
            <a:avLst/>
          </a:prstGeom>
          <a:noFill/>
          <a:ln w="25400" algn="ctr">
            <a:solidFill>
              <a:schemeClr val="accent6"/>
            </a:solidFill>
            <a:round/>
            <a:headEnd/>
            <a:tailEnd/>
          </a:ln>
          <a:extLst>
            <a:ext uri="{909E8E84-426E-40DD-AFC4-6F175D3DCCD1}">
              <a14:hiddenFill xmlns:a14="http://schemas.microsoft.com/office/drawing/2010/main">
                <a:solidFill>
                  <a:srgbClr val="FFFFFF"/>
                </a:solidFill>
              </a14:hiddenFill>
            </a:ext>
          </a:extLst>
        </p:spPr>
        <p:txBody>
          <a:bodyPr/>
          <a:lstStyle/>
          <a:p>
            <a:r>
              <a:rPr lang="en-GB" sz="1000" dirty="0" smtClean="0"/>
              <a:t>2. Ensure all stakeholders are clear on project</a:t>
            </a:r>
          </a:p>
        </p:txBody>
      </p:sp>
      <p:cxnSp>
        <p:nvCxnSpPr>
          <p:cNvPr id="6" name="Straight Connector 5"/>
          <p:cNvCxnSpPr/>
          <p:nvPr/>
        </p:nvCxnSpPr>
        <p:spPr>
          <a:xfrm>
            <a:off x="1977425" y="1189140"/>
            <a:ext cx="0" cy="178147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352388" y="1189140"/>
            <a:ext cx="0" cy="3249534"/>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8402963" y="1189140"/>
            <a:ext cx="30173" cy="549807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881599" y="712837"/>
            <a:ext cx="339837" cy="184666"/>
          </a:xfrm>
          <a:prstGeom prst="rect">
            <a:avLst/>
          </a:prstGeom>
          <a:noFill/>
        </p:spPr>
        <p:txBody>
          <a:bodyPr wrap="none" lIns="0" tIns="0" rIns="0" bIns="0" rtlCol="0">
            <a:spAutoFit/>
          </a:bodyPr>
          <a:lstStyle/>
          <a:p>
            <a:r>
              <a:rPr lang="en-GB" sz="1200" b="1" dirty="0" smtClean="0">
                <a:latin typeface="Arial" pitchFamily="34" charset="0"/>
                <a:cs typeface="Arial" pitchFamily="34" charset="0"/>
              </a:rPr>
              <a:t>2013</a:t>
            </a:r>
            <a:endParaRPr lang="en-GB" sz="1200" b="1" dirty="0">
              <a:latin typeface="Arial" pitchFamily="34" charset="0"/>
              <a:cs typeface="Arial" pitchFamily="34" charset="0"/>
            </a:endParaRPr>
          </a:p>
        </p:txBody>
      </p:sp>
      <p:sp>
        <p:nvSpPr>
          <p:cNvPr id="92" name="TextBox 91"/>
          <p:cNvSpPr txBox="1"/>
          <p:nvPr/>
        </p:nvSpPr>
        <p:spPr>
          <a:xfrm>
            <a:off x="4436376" y="715109"/>
            <a:ext cx="339837" cy="184666"/>
          </a:xfrm>
          <a:prstGeom prst="rect">
            <a:avLst/>
          </a:prstGeom>
          <a:noFill/>
        </p:spPr>
        <p:txBody>
          <a:bodyPr wrap="none" lIns="0" tIns="0" rIns="0" bIns="0" rtlCol="0">
            <a:spAutoFit/>
          </a:bodyPr>
          <a:lstStyle/>
          <a:p>
            <a:r>
              <a:rPr lang="en-GB" sz="1200" b="1" dirty="0" smtClean="0">
                <a:latin typeface="Arial" pitchFamily="34" charset="0"/>
                <a:cs typeface="Arial" pitchFamily="34" charset="0"/>
              </a:rPr>
              <a:t>2014</a:t>
            </a:r>
            <a:endParaRPr lang="en-GB" sz="1200" b="1" dirty="0">
              <a:latin typeface="Arial" pitchFamily="34" charset="0"/>
              <a:cs typeface="Arial" pitchFamily="34" charset="0"/>
            </a:endParaRPr>
          </a:p>
        </p:txBody>
      </p:sp>
      <p:cxnSp>
        <p:nvCxnSpPr>
          <p:cNvPr id="95" name="Straight Arrow Connector 94"/>
          <p:cNvCxnSpPr/>
          <p:nvPr/>
        </p:nvCxnSpPr>
        <p:spPr>
          <a:xfrm>
            <a:off x="7494807" y="879902"/>
            <a:ext cx="1384312" cy="0"/>
          </a:xfrm>
          <a:prstGeom prst="straightConnector1">
            <a:avLst/>
          </a:prstGeom>
          <a:ln>
            <a:solidFill>
              <a:schemeClr val="bg1">
                <a:lumMod val="6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8139569" y="715118"/>
            <a:ext cx="339837" cy="184666"/>
          </a:xfrm>
          <a:prstGeom prst="rect">
            <a:avLst/>
          </a:prstGeom>
          <a:noFill/>
        </p:spPr>
        <p:txBody>
          <a:bodyPr wrap="none" lIns="0" tIns="0" rIns="0" bIns="0" rtlCol="0">
            <a:spAutoFit/>
          </a:bodyPr>
          <a:lstStyle/>
          <a:p>
            <a:r>
              <a:rPr lang="en-GB" sz="1200" b="1" dirty="0" smtClean="0">
                <a:latin typeface="Arial" pitchFamily="34" charset="0"/>
                <a:cs typeface="Arial" pitchFamily="34" charset="0"/>
              </a:rPr>
              <a:t>2015</a:t>
            </a:r>
            <a:endParaRPr lang="en-GB" sz="1200" b="1" dirty="0">
              <a:latin typeface="Arial" pitchFamily="34" charset="0"/>
              <a:cs typeface="Arial" pitchFamily="34" charset="0"/>
            </a:endParaRPr>
          </a:p>
        </p:txBody>
      </p:sp>
      <p:sp>
        <p:nvSpPr>
          <p:cNvPr id="4" name="Rounded Rectangular Callout 3"/>
          <p:cNvSpPr/>
          <p:nvPr/>
        </p:nvSpPr>
        <p:spPr>
          <a:xfrm>
            <a:off x="2553441" y="2528590"/>
            <a:ext cx="1514503" cy="730814"/>
          </a:xfrm>
          <a:prstGeom prst="wedgeRoundRectCallout">
            <a:avLst>
              <a:gd name="adj1" fmla="val -80154"/>
              <a:gd name="adj2" fmla="val 96555"/>
              <a:gd name="adj3" fmla="val 16667"/>
            </a:avLst>
          </a:prstGeom>
          <a:solidFill>
            <a:schemeClr val="bg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Jan 14 – Publish standards and criteria</a:t>
            </a:r>
            <a:endParaRPr lang="en-GB" sz="1400" b="1" dirty="0">
              <a:solidFill>
                <a:schemeClr val="tx1"/>
              </a:solidFill>
            </a:endParaRPr>
          </a:p>
        </p:txBody>
      </p:sp>
      <p:sp>
        <p:nvSpPr>
          <p:cNvPr id="47" name="Rounded Rectangular Callout 46"/>
          <p:cNvSpPr/>
          <p:nvPr/>
        </p:nvSpPr>
        <p:spPr>
          <a:xfrm>
            <a:off x="2157675" y="1349960"/>
            <a:ext cx="2120116" cy="1041551"/>
          </a:xfrm>
          <a:prstGeom prst="wedgeRoundRectCallout">
            <a:avLst>
              <a:gd name="adj1" fmla="val -93541"/>
              <a:gd name="adj2" fmla="val 1055"/>
              <a:gd name="adj3" fmla="val 16667"/>
            </a:avLst>
          </a:prstGeom>
          <a:solidFill>
            <a:schemeClr val="bg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smtClean="0">
                <a:solidFill>
                  <a:schemeClr val="tx1"/>
                </a:solidFill>
              </a:rPr>
              <a:t>Nov 13 – 6 </a:t>
            </a:r>
            <a:r>
              <a:rPr lang="en-GB" sz="1300" b="1" dirty="0">
                <a:solidFill>
                  <a:schemeClr val="tx1"/>
                </a:solidFill>
              </a:rPr>
              <a:t>r</a:t>
            </a:r>
            <a:r>
              <a:rPr lang="en-GB" sz="1300" b="1" dirty="0" smtClean="0">
                <a:solidFill>
                  <a:schemeClr val="tx1"/>
                </a:solidFill>
              </a:rPr>
              <a:t>egional engagement events to work through standards with CCGs, CSUs and other suppliers  </a:t>
            </a:r>
            <a:endParaRPr lang="en-GB" sz="1300" b="1" dirty="0">
              <a:solidFill>
                <a:schemeClr val="tx1"/>
              </a:solidFill>
            </a:endParaRPr>
          </a:p>
        </p:txBody>
      </p:sp>
      <p:sp>
        <p:nvSpPr>
          <p:cNvPr id="49" name="Rounded Rectangular Callout 48"/>
          <p:cNvSpPr/>
          <p:nvPr/>
        </p:nvSpPr>
        <p:spPr>
          <a:xfrm>
            <a:off x="3553450" y="4175689"/>
            <a:ext cx="1651099" cy="730814"/>
          </a:xfrm>
          <a:prstGeom prst="wedgeRoundRectCallout">
            <a:avLst>
              <a:gd name="adj1" fmla="val -80154"/>
              <a:gd name="adj2" fmla="val 96555"/>
              <a:gd name="adj3" fmla="val 16667"/>
            </a:avLst>
          </a:prstGeom>
          <a:solidFill>
            <a:schemeClr val="bg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3 Mar 14 – Launch OJEU alongside NHSE Expo</a:t>
            </a:r>
            <a:endParaRPr lang="en-GB" sz="1400" b="1" dirty="0">
              <a:solidFill>
                <a:schemeClr val="tx1"/>
              </a:solidFill>
            </a:endParaRPr>
          </a:p>
        </p:txBody>
      </p:sp>
      <p:sp>
        <p:nvSpPr>
          <p:cNvPr id="51" name="Rounded Rectangular Callout 50"/>
          <p:cNvSpPr/>
          <p:nvPr/>
        </p:nvSpPr>
        <p:spPr>
          <a:xfrm>
            <a:off x="6305245" y="5251874"/>
            <a:ext cx="1651099" cy="730814"/>
          </a:xfrm>
          <a:prstGeom prst="wedgeRoundRectCallout">
            <a:avLst>
              <a:gd name="adj1" fmla="val -6589"/>
              <a:gd name="adj2" fmla="val 68544"/>
              <a:gd name="adj3" fmla="val 16667"/>
            </a:avLst>
          </a:prstGeom>
          <a:solidFill>
            <a:schemeClr val="bg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By Nov 14 – all supplier bids evaluated</a:t>
            </a:r>
            <a:endParaRPr lang="en-GB" sz="1400" b="1" dirty="0">
              <a:solidFill>
                <a:schemeClr val="tx1"/>
              </a:solidFill>
            </a:endParaRPr>
          </a:p>
        </p:txBody>
      </p:sp>
      <p:sp>
        <p:nvSpPr>
          <p:cNvPr id="52" name="Rounded Rectangular Callout 51"/>
          <p:cNvSpPr/>
          <p:nvPr/>
        </p:nvSpPr>
        <p:spPr>
          <a:xfrm>
            <a:off x="7812360" y="5589240"/>
            <a:ext cx="1235424" cy="730814"/>
          </a:xfrm>
          <a:prstGeom prst="wedgeRoundRectCallout">
            <a:avLst>
              <a:gd name="adj1" fmla="val 9496"/>
              <a:gd name="adj2" fmla="val 77879"/>
              <a:gd name="adj3" fmla="val 16667"/>
            </a:avLst>
          </a:prstGeom>
          <a:solidFill>
            <a:schemeClr val="bg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Framework live early 2015</a:t>
            </a:r>
            <a:endParaRPr lang="en-GB" sz="1400" b="1" dirty="0">
              <a:solidFill>
                <a:schemeClr val="tx1"/>
              </a:solidFill>
            </a:endParaRPr>
          </a:p>
        </p:txBody>
      </p:sp>
      <p:sp>
        <p:nvSpPr>
          <p:cNvPr id="56" name="Rounded Rectangular Callout 55"/>
          <p:cNvSpPr/>
          <p:nvPr/>
        </p:nvSpPr>
        <p:spPr>
          <a:xfrm>
            <a:off x="111327" y="5406624"/>
            <a:ext cx="2637906" cy="1141660"/>
          </a:xfrm>
          <a:prstGeom prst="wedgeRoundRectCallout">
            <a:avLst>
              <a:gd name="adj1" fmla="val 31019"/>
              <a:gd name="adj2" fmla="val -72856"/>
              <a:gd name="adj3" fmla="val 16667"/>
            </a:avLst>
          </a:prstGeom>
          <a:solidFill>
            <a:schemeClr val="bg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Jan &amp; Feb – Finalise procurement documentation, PQQ and ITT evaluation strategy and confirm customer evaluation panels</a:t>
            </a:r>
            <a:endParaRPr lang="en-GB" sz="1400" b="1" dirty="0">
              <a:solidFill>
                <a:schemeClr val="tx1"/>
              </a:solidFill>
            </a:endParaRPr>
          </a:p>
        </p:txBody>
      </p:sp>
      <p:sp>
        <p:nvSpPr>
          <p:cNvPr id="60" name="Title 1"/>
          <p:cNvSpPr txBox="1">
            <a:spLocks/>
          </p:cNvSpPr>
          <p:nvPr/>
        </p:nvSpPr>
        <p:spPr>
          <a:xfrm>
            <a:off x="1" y="146474"/>
            <a:ext cx="7956376" cy="503461"/>
          </a:xfrm>
          <a:prstGeom prst="rect">
            <a:avLst/>
          </a:prstGeom>
          <a:gradFill flip="none" rotWithShape="1">
            <a:gsLst>
              <a:gs pos="0">
                <a:schemeClr val="bg1">
                  <a:lumMod val="85000"/>
                </a:schemeClr>
              </a:gs>
              <a:gs pos="67000">
                <a:schemeClr val="bg1">
                  <a:lumMod val="85000"/>
                </a:schemeClr>
              </a:gs>
              <a:gs pos="100000">
                <a:schemeClr val="bg1"/>
              </a:gs>
            </a:gsLst>
            <a:lin ang="0" scaled="1"/>
            <a:tileRect/>
          </a:gradFill>
        </p:spPr>
        <p:txBody>
          <a:bodyPr lIns="72000" tIns="0" rIns="0" bIns="0" anchor="ctr"/>
          <a:lstStyle>
            <a:lvl1pPr algn="l" defTabSz="957263" rtl="0" eaLnBrk="0" fontAlgn="base" hangingPunct="0">
              <a:spcBef>
                <a:spcPct val="0"/>
              </a:spcBef>
              <a:spcAft>
                <a:spcPct val="0"/>
              </a:spcAft>
              <a:defRPr sz="2900">
                <a:solidFill>
                  <a:schemeClr val="bg1"/>
                </a:solidFill>
                <a:latin typeface="+mj-lt"/>
                <a:ea typeface="+mj-ea"/>
                <a:cs typeface="+mj-cs"/>
              </a:defRPr>
            </a:lvl1pPr>
            <a:lvl2pPr algn="l" defTabSz="957263" rtl="0" eaLnBrk="0" fontAlgn="base" hangingPunct="0">
              <a:spcBef>
                <a:spcPct val="0"/>
              </a:spcBef>
              <a:spcAft>
                <a:spcPct val="0"/>
              </a:spcAft>
              <a:defRPr sz="2900">
                <a:solidFill>
                  <a:schemeClr val="bg1"/>
                </a:solidFill>
                <a:latin typeface="Arial" pitchFamily="34" charset="0"/>
              </a:defRPr>
            </a:lvl2pPr>
            <a:lvl3pPr algn="l" defTabSz="957263" rtl="0" eaLnBrk="0" fontAlgn="base" hangingPunct="0">
              <a:spcBef>
                <a:spcPct val="0"/>
              </a:spcBef>
              <a:spcAft>
                <a:spcPct val="0"/>
              </a:spcAft>
              <a:defRPr sz="2900">
                <a:solidFill>
                  <a:schemeClr val="bg1"/>
                </a:solidFill>
                <a:latin typeface="Arial" pitchFamily="34" charset="0"/>
              </a:defRPr>
            </a:lvl3pPr>
            <a:lvl4pPr algn="l" defTabSz="957263" rtl="0" eaLnBrk="0" fontAlgn="base" hangingPunct="0">
              <a:spcBef>
                <a:spcPct val="0"/>
              </a:spcBef>
              <a:spcAft>
                <a:spcPct val="0"/>
              </a:spcAft>
              <a:defRPr sz="2900">
                <a:solidFill>
                  <a:schemeClr val="bg1"/>
                </a:solidFill>
                <a:latin typeface="Arial" pitchFamily="34" charset="0"/>
              </a:defRPr>
            </a:lvl4pPr>
            <a:lvl5pPr algn="l" defTabSz="957263" rtl="0" eaLnBrk="0" fontAlgn="base" hangingPunct="0">
              <a:spcBef>
                <a:spcPct val="0"/>
              </a:spcBef>
              <a:spcAft>
                <a:spcPct val="0"/>
              </a:spcAft>
              <a:defRPr sz="2900">
                <a:solidFill>
                  <a:schemeClr val="bg1"/>
                </a:solidFill>
                <a:latin typeface="Arial" pitchFamily="34" charset="0"/>
              </a:defRPr>
            </a:lvl5pPr>
            <a:lvl6pPr marL="457200" algn="l" defTabSz="957263" rtl="0" fontAlgn="base">
              <a:spcBef>
                <a:spcPct val="0"/>
              </a:spcBef>
              <a:spcAft>
                <a:spcPct val="0"/>
              </a:spcAft>
              <a:defRPr sz="2900">
                <a:solidFill>
                  <a:schemeClr val="bg1"/>
                </a:solidFill>
                <a:latin typeface="Arial" pitchFamily="34" charset="0"/>
              </a:defRPr>
            </a:lvl6pPr>
            <a:lvl7pPr marL="914400" algn="l" defTabSz="957263" rtl="0" fontAlgn="base">
              <a:spcBef>
                <a:spcPct val="0"/>
              </a:spcBef>
              <a:spcAft>
                <a:spcPct val="0"/>
              </a:spcAft>
              <a:defRPr sz="2900">
                <a:solidFill>
                  <a:schemeClr val="bg1"/>
                </a:solidFill>
                <a:latin typeface="Arial" pitchFamily="34" charset="0"/>
              </a:defRPr>
            </a:lvl7pPr>
            <a:lvl8pPr marL="1371600" algn="l" defTabSz="957263" rtl="0" fontAlgn="base">
              <a:spcBef>
                <a:spcPct val="0"/>
              </a:spcBef>
              <a:spcAft>
                <a:spcPct val="0"/>
              </a:spcAft>
              <a:defRPr sz="2900">
                <a:solidFill>
                  <a:schemeClr val="bg1"/>
                </a:solidFill>
                <a:latin typeface="Arial" pitchFamily="34" charset="0"/>
              </a:defRPr>
            </a:lvl8pPr>
            <a:lvl9pPr marL="1828800" algn="l" defTabSz="957263" rtl="0" fontAlgn="base">
              <a:spcBef>
                <a:spcPct val="0"/>
              </a:spcBef>
              <a:spcAft>
                <a:spcPct val="0"/>
              </a:spcAft>
              <a:defRPr sz="2900">
                <a:solidFill>
                  <a:schemeClr val="bg1"/>
                </a:solidFill>
                <a:latin typeface="Arial" pitchFamily="34" charset="0"/>
              </a:defRPr>
            </a:lvl9pPr>
          </a:lstStyle>
          <a:p>
            <a:pPr>
              <a:defRPr/>
            </a:pPr>
            <a:r>
              <a:rPr lang="en-GB" sz="2400" b="1" kern="0" dirty="0" smtClean="0">
                <a:solidFill>
                  <a:schemeClr val="accent1"/>
                </a:solidFill>
                <a:sym typeface="Helvetica Light" charset="0"/>
              </a:rPr>
              <a:t>Timeline</a:t>
            </a:r>
          </a:p>
        </p:txBody>
      </p:sp>
      <p:sp>
        <p:nvSpPr>
          <p:cNvPr id="5" name="Right Arrow 4"/>
          <p:cNvSpPr/>
          <p:nvPr/>
        </p:nvSpPr>
        <p:spPr>
          <a:xfrm>
            <a:off x="5240439" y="2204864"/>
            <a:ext cx="3162524" cy="1063343"/>
          </a:xfrm>
          <a:prstGeom prst="rightArrow">
            <a:avLst>
              <a:gd name="adj1" fmla="val 69337"/>
              <a:gd name="adj2" fmla="val 41015"/>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t>Support available to CCGs to support specification development and coordination of tenders</a:t>
            </a:r>
            <a:endParaRPr lang="en-GB" sz="1400" b="1" dirty="0"/>
          </a:p>
        </p:txBody>
      </p:sp>
      <p:sp>
        <p:nvSpPr>
          <p:cNvPr id="64" name="Rounded Rectangular Callout 63"/>
          <p:cNvSpPr/>
          <p:nvPr/>
        </p:nvSpPr>
        <p:spPr>
          <a:xfrm>
            <a:off x="7652871" y="3454854"/>
            <a:ext cx="1424569" cy="846938"/>
          </a:xfrm>
          <a:prstGeom prst="wedgeRoundRectCallout">
            <a:avLst>
              <a:gd name="adj1" fmla="val 38564"/>
              <a:gd name="adj2" fmla="val -77694"/>
              <a:gd name="adj3" fmla="val 16667"/>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t>From 2015 - CCGs run mini competitions</a:t>
            </a:r>
            <a:endParaRPr lang="en-GB" sz="1400" b="1" dirty="0"/>
          </a:p>
        </p:txBody>
      </p:sp>
    </p:spTree>
    <p:extLst>
      <p:ext uri="{BB962C8B-B14F-4D97-AF65-F5344CB8AC3E}">
        <p14:creationId xmlns:p14="http://schemas.microsoft.com/office/powerpoint/2010/main" val="13339798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276664" y="1001912"/>
            <a:ext cx="2785448" cy="43204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smtClean="0">
                <a:solidFill>
                  <a:schemeClr val="accent6"/>
                </a:solidFill>
              </a:rPr>
              <a:t>Coordinating CCG tenders </a:t>
            </a:r>
            <a:r>
              <a:rPr lang="en-GB" sz="1600" b="1" dirty="0" smtClean="0"/>
              <a:t>centrally (or regionally) </a:t>
            </a:r>
            <a:r>
              <a:rPr lang="en-GB" sz="1600" b="1" dirty="0" smtClean="0">
                <a:solidFill>
                  <a:schemeClr val="accent6"/>
                </a:solidFill>
              </a:rPr>
              <a:t>supporting aggregation of requirements </a:t>
            </a:r>
            <a:r>
              <a:rPr lang="en-GB" sz="1600" b="1" dirty="0" smtClean="0"/>
              <a:t>where appropriate and allowing suppliers to respond with the best and most efficient response.</a:t>
            </a:r>
          </a:p>
          <a:p>
            <a:endParaRPr lang="en-GB" sz="1600" b="1" dirty="0" smtClean="0"/>
          </a:p>
          <a:p>
            <a:r>
              <a:rPr lang="en-GB" sz="1600" b="1" dirty="0" smtClean="0">
                <a:solidFill>
                  <a:schemeClr val="accent6"/>
                </a:solidFill>
              </a:rPr>
              <a:t>Identifying practical hands on support for CCGs through ‘Trusted Advisors’ </a:t>
            </a:r>
            <a:r>
              <a:rPr lang="en-GB" sz="1600" b="1" dirty="0" smtClean="0"/>
              <a:t>to work through Make Share Buy decisions, develop specifications and undertake mini competitions</a:t>
            </a:r>
            <a:endParaRPr lang="en-GB" sz="1600" b="1" dirty="0"/>
          </a:p>
        </p:txBody>
      </p:sp>
      <p:sp>
        <p:nvSpPr>
          <p:cNvPr id="6" name="Pentagon 5"/>
          <p:cNvSpPr/>
          <p:nvPr/>
        </p:nvSpPr>
        <p:spPr>
          <a:xfrm>
            <a:off x="4311264" y="1001912"/>
            <a:ext cx="2019992" cy="4320480"/>
          </a:xfrm>
          <a:prstGeom prst="homePlate">
            <a:avLst>
              <a:gd name="adj" fmla="val 17148"/>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smtClean="0">
                <a:solidFill>
                  <a:schemeClr val="accent6"/>
                </a:solidFill>
              </a:rPr>
              <a:t>Developing a range of model procurement documentation and templates</a:t>
            </a:r>
            <a:r>
              <a:rPr lang="en-GB" sz="1600" b="1" dirty="0" smtClean="0"/>
              <a:t> (contract and specifications) that CCGs can use via the framework or independently if choosing to procure through an OJEU process</a:t>
            </a:r>
            <a:endParaRPr lang="en-GB" sz="1600" b="1" dirty="0"/>
          </a:p>
        </p:txBody>
      </p:sp>
      <p:sp>
        <p:nvSpPr>
          <p:cNvPr id="5" name="Pentagon 4"/>
          <p:cNvSpPr/>
          <p:nvPr/>
        </p:nvSpPr>
        <p:spPr>
          <a:xfrm>
            <a:off x="2380696" y="1001912"/>
            <a:ext cx="2019992" cy="4320480"/>
          </a:xfrm>
          <a:prstGeom prst="homePlate">
            <a:avLst>
              <a:gd name="adj" fmla="val 17148"/>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smtClean="0">
                <a:solidFill>
                  <a:schemeClr val="accent6"/>
                </a:solidFill>
              </a:rPr>
              <a:t>Establishing a Lead Provider Framework </a:t>
            </a:r>
            <a:r>
              <a:rPr lang="en-GB" sz="1600" b="1" dirty="0" smtClean="0"/>
              <a:t>that CCGs can run simple mini competitions from to secure </a:t>
            </a:r>
            <a:r>
              <a:rPr lang="en-GB" sz="1600" b="1" dirty="0" smtClean="0">
                <a:solidFill>
                  <a:schemeClr val="accent6"/>
                </a:solidFill>
              </a:rPr>
              <a:t>some or all </a:t>
            </a:r>
            <a:r>
              <a:rPr lang="en-GB" sz="1600" b="1" dirty="0" smtClean="0"/>
              <a:t>of their commissioning support services</a:t>
            </a:r>
            <a:endParaRPr lang="en-GB" sz="1600" b="1" dirty="0"/>
          </a:p>
        </p:txBody>
      </p:sp>
      <p:sp>
        <p:nvSpPr>
          <p:cNvPr id="2" name="Pentagon 1"/>
          <p:cNvSpPr/>
          <p:nvPr/>
        </p:nvSpPr>
        <p:spPr>
          <a:xfrm>
            <a:off x="80208" y="1001912"/>
            <a:ext cx="2376264" cy="4320480"/>
          </a:xfrm>
          <a:prstGeom prst="homePlate">
            <a:avLst>
              <a:gd name="adj" fmla="val 17148"/>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smtClean="0">
                <a:solidFill>
                  <a:schemeClr val="accent6"/>
                </a:solidFill>
              </a:rPr>
              <a:t>Publishing a set of criteria and standards </a:t>
            </a:r>
            <a:r>
              <a:rPr lang="en-GB" sz="1600" b="1" dirty="0" smtClean="0"/>
              <a:t>that CCGs can use to assess the quality of commissioning support services and which can be applied through a Lead Provider Framework to accredit a range of excellent affordable commissioning support suppliers</a:t>
            </a:r>
            <a:endParaRPr lang="en-GB" sz="1600" b="1" dirty="0"/>
          </a:p>
        </p:txBody>
      </p:sp>
      <p:sp>
        <p:nvSpPr>
          <p:cNvPr id="4" name="Up Arrow Callout 3"/>
          <p:cNvSpPr/>
          <p:nvPr/>
        </p:nvSpPr>
        <p:spPr>
          <a:xfrm>
            <a:off x="80208" y="5250384"/>
            <a:ext cx="1944216" cy="1368152"/>
          </a:xfrm>
          <a:prstGeom prst="upArrowCallout">
            <a:avLst>
              <a:gd name="adj1" fmla="val 60911"/>
              <a:gd name="adj2" fmla="val 43953"/>
              <a:gd name="adj3" fmla="val 25000"/>
              <a:gd name="adj4" fmla="val 64977"/>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January 2014</a:t>
            </a:r>
            <a:endParaRPr lang="en-GB" sz="1400" b="1" dirty="0">
              <a:solidFill>
                <a:schemeClr val="tx1"/>
              </a:solidFill>
            </a:endParaRPr>
          </a:p>
        </p:txBody>
      </p:sp>
      <p:sp>
        <p:nvSpPr>
          <p:cNvPr id="9" name="Up Arrow Callout 8"/>
          <p:cNvSpPr/>
          <p:nvPr/>
        </p:nvSpPr>
        <p:spPr>
          <a:xfrm>
            <a:off x="2312456" y="5250384"/>
            <a:ext cx="2016224" cy="1368152"/>
          </a:xfrm>
          <a:prstGeom prst="upArrowCallout">
            <a:avLst>
              <a:gd name="adj1" fmla="val 60911"/>
              <a:gd name="adj2" fmla="val 43953"/>
              <a:gd name="adj3" fmla="val 25000"/>
              <a:gd name="adj4" fmla="val 64977"/>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OJEU launched Mar 14</a:t>
            </a:r>
          </a:p>
          <a:p>
            <a:pPr algn="ctr"/>
            <a:r>
              <a:rPr lang="en-GB" sz="1400" b="1" dirty="0" smtClean="0">
                <a:solidFill>
                  <a:schemeClr val="tx1"/>
                </a:solidFill>
              </a:rPr>
              <a:t>F/W goes live early 15</a:t>
            </a:r>
            <a:endParaRPr lang="en-GB" sz="1400" b="1" dirty="0">
              <a:solidFill>
                <a:schemeClr val="tx1"/>
              </a:solidFill>
            </a:endParaRPr>
          </a:p>
        </p:txBody>
      </p:sp>
      <p:sp>
        <p:nvSpPr>
          <p:cNvPr id="10" name="Up Arrow Callout 9"/>
          <p:cNvSpPr/>
          <p:nvPr/>
        </p:nvSpPr>
        <p:spPr>
          <a:xfrm>
            <a:off x="4544704" y="5250384"/>
            <a:ext cx="2016224" cy="1368152"/>
          </a:xfrm>
          <a:prstGeom prst="upArrowCallout">
            <a:avLst>
              <a:gd name="adj1" fmla="val 60911"/>
              <a:gd name="adj2" fmla="val 43953"/>
              <a:gd name="adj3" fmla="val 25000"/>
              <a:gd name="adj4" fmla="val 64977"/>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Autumn 2014</a:t>
            </a:r>
            <a:endParaRPr lang="en-GB" sz="1400" b="1" dirty="0">
              <a:solidFill>
                <a:schemeClr val="tx1"/>
              </a:solidFill>
            </a:endParaRPr>
          </a:p>
        </p:txBody>
      </p:sp>
      <p:sp>
        <p:nvSpPr>
          <p:cNvPr id="11" name="Up Arrow Callout 10"/>
          <p:cNvSpPr/>
          <p:nvPr/>
        </p:nvSpPr>
        <p:spPr>
          <a:xfrm>
            <a:off x="6776952" y="5250384"/>
            <a:ext cx="2160240" cy="1368152"/>
          </a:xfrm>
          <a:prstGeom prst="upArrowCallout">
            <a:avLst>
              <a:gd name="adj1" fmla="val 60911"/>
              <a:gd name="adj2" fmla="val 43953"/>
              <a:gd name="adj3" fmla="val 25000"/>
              <a:gd name="adj4" fmla="val 64977"/>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chemeClr val="tx1"/>
                </a:solidFill>
              </a:rPr>
              <a:t>Package in place Autumn 2014</a:t>
            </a:r>
            <a:endParaRPr lang="en-GB" sz="1400" b="1" dirty="0">
              <a:solidFill>
                <a:schemeClr val="tx1"/>
              </a:solidFill>
            </a:endParaRPr>
          </a:p>
        </p:txBody>
      </p:sp>
      <p:sp>
        <p:nvSpPr>
          <p:cNvPr id="13" name="Title 1"/>
          <p:cNvSpPr txBox="1">
            <a:spLocks/>
          </p:cNvSpPr>
          <p:nvPr/>
        </p:nvSpPr>
        <p:spPr>
          <a:xfrm>
            <a:off x="1" y="146474"/>
            <a:ext cx="7956376" cy="503461"/>
          </a:xfrm>
          <a:prstGeom prst="rect">
            <a:avLst/>
          </a:prstGeom>
          <a:gradFill flip="none" rotWithShape="1">
            <a:gsLst>
              <a:gs pos="0">
                <a:schemeClr val="bg1">
                  <a:lumMod val="85000"/>
                </a:schemeClr>
              </a:gs>
              <a:gs pos="67000">
                <a:schemeClr val="bg1">
                  <a:lumMod val="85000"/>
                </a:schemeClr>
              </a:gs>
              <a:gs pos="100000">
                <a:schemeClr val="bg1"/>
              </a:gs>
            </a:gsLst>
            <a:lin ang="0" scaled="1"/>
            <a:tileRect/>
          </a:gradFill>
        </p:spPr>
        <p:txBody>
          <a:bodyPr lIns="72000" tIns="0" rIns="0" bIns="0" anchor="ctr"/>
          <a:lstStyle>
            <a:lvl1pPr algn="l" defTabSz="957263" rtl="0" eaLnBrk="0" fontAlgn="base" hangingPunct="0">
              <a:spcBef>
                <a:spcPct val="0"/>
              </a:spcBef>
              <a:spcAft>
                <a:spcPct val="0"/>
              </a:spcAft>
              <a:defRPr sz="2900">
                <a:solidFill>
                  <a:schemeClr val="bg1"/>
                </a:solidFill>
                <a:latin typeface="+mj-lt"/>
                <a:ea typeface="+mj-ea"/>
                <a:cs typeface="+mj-cs"/>
              </a:defRPr>
            </a:lvl1pPr>
            <a:lvl2pPr algn="l" defTabSz="957263" rtl="0" eaLnBrk="0" fontAlgn="base" hangingPunct="0">
              <a:spcBef>
                <a:spcPct val="0"/>
              </a:spcBef>
              <a:spcAft>
                <a:spcPct val="0"/>
              </a:spcAft>
              <a:defRPr sz="2900">
                <a:solidFill>
                  <a:schemeClr val="bg1"/>
                </a:solidFill>
                <a:latin typeface="Arial" pitchFamily="34" charset="0"/>
              </a:defRPr>
            </a:lvl2pPr>
            <a:lvl3pPr algn="l" defTabSz="957263" rtl="0" eaLnBrk="0" fontAlgn="base" hangingPunct="0">
              <a:spcBef>
                <a:spcPct val="0"/>
              </a:spcBef>
              <a:spcAft>
                <a:spcPct val="0"/>
              </a:spcAft>
              <a:defRPr sz="2900">
                <a:solidFill>
                  <a:schemeClr val="bg1"/>
                </a:solidFill>
                <a:latin typeface="Arial" pitchFamily="34" charset="0"/>
              </a:defRPr>
            </a:lvl3pPr>
            <a:lvl4pPr algn="l" defTabSz="957263" rtl="0" eaLnBrk="0" fontAlgn="base" hangingPunct="0">
              <a:spcBef>
                <a:spcPct val="0"/>
              </a:spcBef>
              <a:spcAft>
                <a:spcPct val="0"/>
              </a:spcAft>
              <a:defRPr sz="2900">
                <a:solidFill>
                  <a:schemeClr val="bg1"/>
                </a:solidFill>
                <a:latin typeface="Arial" pitchFamily="34" charset="0"/>
              </a:defRPr>
            </a:lvl4pPr>
            <a:lvl5pPr algn="l" defTabSz="957263" rtl="0" eaLnBrk="0" fontAlgn="base" hangingPunct="0">
              <a:spcBef>
                <a:spcPct val="0"/>
              </a:spcBef>
              <a:spcAft>
                <a:spcPct val="0"/>
              </a:spcAft>
              <a:defRPr sz="2900">
                <a:solidFill>
                  <a:schemeClr val="bg1"/>
                </a:solidFill>
                <a:latin typeface="Arial" pitchFamily="34" charset="0"/>
              </a:defRPr>
            </a:lvl5pPr>
            <a:lvl6pPr marL="457200" algn="l" defTabSz="957263" rtl="0" fontAlgn="base">
              <a:spcBef>
                <a:spcPct val="0"/>
              </a:spcBef>
              <a:spcAft>
                <a:spcPct val="0"/>
              </a:spcAft>
              <a:defRPr sz="2900">
                <a:solidFill>
                  <a:schemeClr val="bg1"/>
                </a:solidFill>
                <a:latin typeface="Arial" pitchFamily="34" charset="0"/>
              </a:defRPr>
            </a:lvl6pPr>
            <a:lvl7pPr marL="914400" algn="l" defTabSz="957263" rtl="0" fontAlgn="base">
              <a:spcBef>
                <a:spcPct val="0"/>
              </a:spcBef>
              <a:spcAft>
                <a:spcPct val="0"/>
              </a:spcAft>
              <a:defRPr sz="2900">
                <a:solidFill>
                  <a:schemeClr val="bg1"/>
                </a:solidFill>
                <a:latin typeface="Arial" pitchFamily="34" charset="0"/>
              </a:defRPr>
            </a:lvl7pPr>
            <a:lvl8pPr marL="1371600" algn="l" defTabSz="957263" rtl="0" fontAlgn="base">
              <a:spcBef>
                <a:spcPct val="0"/>
              </a:spcBef>
              <a:spcAft>
                <a:spcPct val="0"/>
              </a:spcAft>
              <a:defRPr sz="2900">
                <a:solidFill>
                  <a:schemeClr val="bg1"/>
                </a:solidFill>
                <a:latin typeface="Arial" pitchFamily="34" charset="0"/>
              </a:defRPr>
            </a:lvl8pPr>
            <a:lvl9pPr marL="1828800" algn="l" defTabSz="957263" rtl="0" fontAlgn="base">
              <a:spcBef>
                <a:spcPct val="0"/>
              </a:spcBef>
              <a:spcAft>
                <a:spcPct val="0"/>
              </a:spcAft>
              <a:defRPr sz="2900">
                <a:solidFill>
                  <a:schemeClr val="bg1"/>
                </a:solidFill>
                <a:latin typeface="Arial" pitchFamily="34" charset="0"/>
              </a:defRPr>
            </a:lvl9pPr>
          </a:lstStyle>
          <a:p>
            <a:pPr>
              <a:defRPr/>
            </a:pPr>
            <a:r>
              <a:rPr lang="en-GB" sz="2400" b="1" kern="0" dirty="0" smtClean="0">
                <a:solidFill>
                  <a:schemeClr val="accent1"/>
                </a:solidFill>
                <a:sym typeface="Helvetica Light" charset="0"/>
              </a:rPr>
              <a:t>What is NHS England’s procurement offer to CCGs?</a:t>
            </a:r>
          </a:p>
        </p:txBody>
      </p:sp>
    </p:spTree>
    <p:extLst>
      <p:ext uri="{BB962C8B-B14F-4D97-AF65-F5344CB8AC3E}">
        <p14:creationId xmlns:p14="http://schemas.microsoft.com/office/powerpoint/2010/main" val="19589617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 y="146474"/>
            <a:ext cx="7956376" cy="503461"/>
          </a:xfrm>
          <a:prstGeom prst="rect">
            <a:avLst/>
          </a:prstGeom>
          <a:gradFill flip="none" rotWithShape="1">
            <a:gsLst>
              <a:gs pos="0">
                <a:schemeClr val="bg1">
                  <a:lumMod val="85000"/>
                </a:schemeClr>
              </a:gs>
              <a:gs pos="67000">
                <a:schemeClr val="bg1">
                  <a:lumMod val="85000"/>
                </a:schemeClr>
              </a:gs>
              <a:gs pos="100000">
                <a:schemeClr val="bg1"/>
              </a:gs>
            </a:gsLst>
            <a:lin ang="0" scaled="1"/>
            <a:tileRect/>
          </a:gradFill>
        </p:spPr>
        <p:txBody>
          <a:bodyPr lIns="72000" tIns="0" rIns="0" bIns="0" anchor="ctr"/>
          <a:lstStyle>
            <a:lvl1pPr algn="l" defTabSz="957263" rtl="0" eaLnBrk="0" fontAlgn="base" hangingPunct="0">
              <a:spcBef>
                <a:spcPct val="0"/>
              </a:spcBef>
              <a:spcAft>
                <a:spcPct val="0"/>
              </a:spcAft>
              <a:defRPr sz="2900">
                <a:solidFill>
                  <a:schemeClr val="bg1"/>
                </a:solidFill>
                <a:latin typeface="+mj-lt"/>
                <a:ea typeface="+mj-ea"/>
                <a:cs typeface="+mj-cs"/>
              </a:defRPr>
            </a:lvl1pPr>
            <a:lvl2pPr algn="l" defTabSz="957263" rtl="0" eaLnBrk="0" fontAlgn="base" hangingPunct="0">
              <a:spcBef>
                <a:spcPct val="0"/>
              </a:spcBef>
              <a:spcAft>
                <a:spcPct val="0"/>
              </a:spcAft>
              <a:defRPr sz="2900">
                <a:solidFill>
                  <a:schemeClr val="bg1"/>
                </a:solidFill>
                <a:latin typeface="Arial" pitchFamily="34" charset="0"/>
              </a:defRPr>
            </a:lvl2pPr>
            <a:lvl3pPr algn="l" defTabSz="957263" rtl="0" eaLnBrk="0" fontAlgn="base" hangingPunct="0">
              <a:spcBef>
                <a:spcPct val="0"/>
              </a:spcBef>
              <a:spcAft>
                <a:spcPct val="0"/>
              </a:spcAft>
              <a:defRPr sz="2900">
                <a:solidFill>
                  <a:schemeClr val="bg1"/>
                </a:solidFill>
                <a:latin typeface="Arial" pitchFamily="34" charset="0"/>
              </a:defRPr>
            </a:lvl3pPr>
            <a:lvl4pPr algn="l" defTabSz="957263" rtl="0" eaLnBrk="0" fontAlgn="base" hangingPunct="0">
              <a:spcBef>
                <a:spcPct val="0"/>
              </a:spcBef>
              <a:spcAft>
                <a:spcPct val="0"/>
              </a:spcAft>
              <a:defRPr sz="2900">
                <a:solidFill>
                  <a:schemeClr val="bg1"/>
                </a:solidFill>
                <a:latin typeface="Arial" pitchFamily="34" charset="0"/>
              </a:defRPr>
            </a:lvl4pPr>
            <a:lvl5pPr algn="l" defTabSz="957263" rtl="0" eaLnBrk="0" fontAlgn="base" hangingPunct="0">
              <a:spcBef>
                <a:spcPct val="0"/>
              </a:spcBef>
              <a:spcAft>
                <a:spcPct val="0"/>
              </a:spcAft>
              <a:defRPr sz="2900">
                <a:solidFill>
                  <a:schemeClr val="bg1"/>
                </a:solidFill>
                <a:latin typeface="Arial" pitchFamily="34" charset="0"/>
              </a:defRPr>
            </a:lvl5pPr>
            <a:lvl6pPr marL="457200" algn="l" defTabSz="957263" rtl="0" fontAlgn="base">
              <a:spcBef>
                <a:spcPct val="0"/>
              </a:spcBef>
              <a:spcAft>
                <a:spcPct val="0"/>
              </a:spcAft>
              <a:defRPr sz="2900">
                <a:solidFill>
                  <a:schemeClr val="bg1"/>
                </a:solidFill>
                <a:latin typeface="Arial" pitchFamily="34" charset="0"/>
              </a:defRPr>
            </a:lvl6pPr>
            <a:lvl7pPr marL="914400" algn="l" defTabSz="957263" rtl="0" fontAlgn="base">
              <a:spcBef>
                <a:spcPct val="0"/>
              </a:spcBef>
              <a:spcAft>
                <a:spcPct val="0"/>
              </a:spcAft>
              <a:defRPr sz="2900">
                <a:solidFill>
                  <a:schemeClr val="bg1"/>
                </a:solidFill>
                <a:latin typeface="Arial" pitchFamily="34" charset="0"/>
              </a:defRPr>
            </a:lvl7pPr>
            <a:lvl8pPr marL="1371600" algn="l" defTabSz="957263" rtl="0" fontAlgn="base">
              <a:spcBef>
                <a:spcPct val="0"/>
              </a:spcBef>
              <a:spcAft>
                <a:spcPct val="0"/>
              </a:spcAft>
              <a:defRPr sz="2900">
                <a:solidFill>
                  <a:schemeClr val="bg1"/>
                </a:solidFill>
                <a:latin typeface="Arial" pitchFamily="34" charset="0"/>
              </a:defRPr>
            </a:lvl8pPr>
            <a:lvl9pPr marL="1828800" algn="l" defTabSz="957263" rtl="0" fontAlgn="base">
              <a:spcBef>
                <a:spcPct val="0"/>
              </a:spcBef>
              <a:spcAft>
                <a:spcPct val="0"/>
              </a:spcAft>
              <a:defRPr sz="2900">
                <a:solidFill>
                  <a:schemeClr val="bg1"/>
                </a:solidFill>
                <a:latin typeface="Arial" pitchFamily="34" charset="0"/>
              </a:defRPr>
            </a:lvl9pPr>
          </a:lstStyle>
          <a:p>
            <a:pPr>
              <a:defRPr/>
            </a:pPr>
            <a:r>
              <a:rPr lang="en-GB" sz="2400" b="1" kern="0" dirty="0" smtClean="0">
                <a:solidFill>
                  <a:schemeClr val="accent1"/>
                </a:solidFill>
                <a:sym typeface="Helvetica Light" charset="0"/>
              </a:rPr>
              <a:t>What do we mean by lead provider?</a:t>
            </a:r>
          </a:p>
        </p:txBody>
      </p:sp>
      <p:sp>
        <p:nvSpPr>
          <p:cNvPr id="4" name="TextBox 3"/>
          <p:cNvSpPr txBox="1"/>
          <p:nvPr/>
        </p:nvSpPr>
        <p:spPr>
          <a:xfrm>
            <a:off x="1" y="811446"/>
            <a:ext cx="9143999" cy="4708981"/>
          </a:xfrm>
          <a:prstGeom prst="rect">
            <a:avLst/>
          </a:prstGeom>
          <a:noFill/>
        </p:spPr>
        <p:txBody>
          <a:bodyPr wrap="square" rtlCol="0">
            <a:spAutoFit/>
          </a:bodyPr>
          <a:lstStyle/>
          <a:p>
            <a:r>
              <a:rPr lang="en-GB" dirty="0" smtClean="0"/>
              <a:t>A Lead Provider of commissioning support services is an organisation that:</a:t>
            </a:r>
          </a:p>
          <a:p>
            <a:pPr marL="171450" indent="-171450">
              <a:spcBef>
                <a:spcPts val="1200"/>
              </a:spcBef>
              <a:buFont typeface="Arial" pitchFamily="34" charset="0"/>
              <a:buChar char="•"/>
            </a:pPr>
            <a:r>
              <a:rPr lang="en-GB" b="1" dirty="0" smtClean="0"/>
              <a:t>Is capable of securing all commissioning support services </a:t>
            </a:r>
            <a:r>
              <a:rPr lang="en-GB" dirty="0" smtClean="0"/>
              <a:t>through in-house capability or through sub-contracting or partnership arrangements. It is likely that there will be a </a:t>
            </a:r>
            <a:r>
              <a:rPr lang="en-GB" b="1" dirty="0" smtClean="0"/>
              <a:t>minimum threshold of services/capability that Lead Providers will need to be able to demonstrate</a:t>
            </a:r>
            <a:r>
              <a:rPr lang="en-GB" dirty="0" smtClean="0"/>
              <a:t> they carry out themselves in-house so that we can ensure there is resilience and a sound level of knowledge for those core commissioning services that CCGs and other commissioners will need to access.</a:t>
            </a:r>
          </a:p>
          <a:p>
            <a:pPr marL="171450" indent="-171450">
              <a:spcBef>
                <a:spcPts val="1200"/>
              </a:spcBef>
              <a:buFont typeface="Arial" pitchFamily="34" charset="0"/>
              <a:buChar char="•"/>
            </a:pPr>
            <a:r>
              <a:rPr lang="en-GB" b="1" dirty="0" smtClean="0"/>
              <a:t>Actively seeks out and embraces the best services </a:t>
            </a:r>
            <a:r>
              <a:rPr lang="en-GB" dirty="0" smtClean="0"/>
              <a:t>provided by other organisations including voluntary organisations and Small and Medium Enterprises (SMEs), and works in partnership to develop the best in class commissioning support</a:t>
            </a:r>
          </a:p>
          <a:p>
            <a:pPr marL="171450" indent="-171450">
              <a:spcBef>
                <a:spcPts val="1200"/>
              </a:spcBef>
              <a:buFont typeface="Arial" pitchFamily="34" charset="0"/>
              <a:buChar char="•"/>
            </a:pPr>
            <a:r>
              <a:rPr lang="en-GB" b="1" dirty="0" smtClean="0"/>
              <a:t>Evolves</a:t>
            </a:r>
            <a:r>
              <a:rPr lang="en-GB" dirty="0" smtClean="0"/>
              <a:t> with its customers to meet their </a:t>
            </a:r>
            <a:r>
              <a:rPr lang="en-GB" dirty="0" err="1" smtClean="0"/>
              <a:t>ongoing</a:t>
            </a:r>
            <a:r>
              <a:rPr lang="en-GB" dirty="0" smtClean="0"/>
              <a:t> needs </a:t>
            </a:r>
          </a:p>
          <a:p>
            <a:pPr marL="171450" indent="-171450">
              <a:buFont typeface="Arial" pitchFamily="34" charset="0"/>
              <a:buChar char="•"/>
            </a:pPr>
            <a:endParaRPr lang="en-GB" dirty="0"/>
          </a:p>
          <a:p>
            <a:r>
              <a:rPr lang="en-GB" dirty="0" smtClean="0"/>
              <a:t>The principle of lead provider allows CCGs and other buyers to choose to source </a:t>
            </a:r>
            <a:r>
              <a:rPr lang="en-GB" b="1" u="sng" dirty="0" smtClean="0"/>
              <a:t>some or all </a:t>
            </a:r>
            <a:r>
              <a:rPr lang="en-GB" dirty="0" smtClean="0"/>
              <a:t>of their commissioning support requirements from the framework to meet the different needs of CCGs and other commissioners.</a:t>
            </a:r>
          </a:p>
        </p:txBody>
      </p:sp>
    </p:spTree>
    <p:extLst>
      <p:ext uri="{BB962C8B-B14F-4D97-AF65-F5344CB8AC3E}">
        <p14:creationId xmlns:p14="http://schemas.microsoft.com/office/powerpoint/2010/main" val="33308506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16632"/>
            <a:ext cx="7956377" cy="504056"/>
          </a:xfrm>
          <a:prstGeom prst="rect">
            <a:avLst/>
          </a:prstGeom>
          <a:gradFill flip="none" rotWithShape="1">
            <a:gsLst>
              <a:gs pos="0">
                <a:schemeClr val="bg1">
                  <a:lumMod val="85000"/>
                </a:schemeClr>
              </a:gs>
              <a:gs pos="67000">
                <a:schemeClr val="bg1">
                  <a:lumMod val="85000"/>
                </a:schemeClr>
              </a:gs>
              <a:gs pos="100000">
                <a:schemeClr val="bg1"/>
              </a:gs>
            </a:gsLst>
            <a:lin ang="0" scaled="1"/>
            <a:tileRect/>
          </a:gradFill>
        </p:spPr>
        <p:txBody>
          <a:bodyPr lIns="72000" tIns="0" rIns="0" bIns="0" anchor="ctr"/>
          <a:lstStyle>
            <a:lvl1pPr algn="l" defTabSz="957263" rtl="0" eaLnBrk="0" fontAlgn="base" hangingPunct="0">
              <a:spcBef>
                <a:spcPct val="0"/>
              </a:spcBef>
              <a:spcAft>
                <a:spcPct val="0"/>
              </a:spcAft>
              <a:defRPr sz="2900">
                <a:solidFill>
                  <a:schemeClr val="bg1"/>
                </a:solidFill>
                <a:latin typeface="+mj-lt"/>
                <a:ea typeface="+mj-ea"/>
                <a:cs typeface="+mj-cs"/>
              </a:defRPr>
            </a:lvl1pPr>
            <a:lvl2pPr algn="l" defTabSz="957263" rtl="0" eaLnBrk="0" fontAlgn="base" hangingPunct="0">
              <a:spcBef>
                <a:spcPct val="0"/>
              </a:spcBef>
              <a:spcAft>
                <a:spcPct val="0"/>
              </a:spcAft>
              <a:defRPr sz="2900">
                <a:solidFill>
                  <a:schemeClr val="bg1"/>
                </a:solidFill>
                <a:latin typeface="Arial" pitchFamily="34" charset="0"/>
              </a:defRPr>
            </a:lvl2pPr>
            <a:lvl3pPr algn="l" defTabSz="957263" rtl="0" eaLnBrk="0" fontAlgn="base" hangingPunct="0">
              <a:spcBef>
                <a:spcPct val="0"/>
              </a:spcBef>
              <a:spcAft>
                <a:spcPct val="0"/>
              </a:spcAft>
              <a:defRPr sz="2900">
                <a:solidFill>
                  <a:schemeClr val="bg1"/>
                </a:solidFill>
                <a:latin typeface="Arial" pitchFamily="34" charset="0"/>
              </a:defRPr>
            </a:lvl3pPr>
            <a:lvl4pPr algn="l" defTabSz="957263" rtl="0" eaLnBrk="0" fontAlgn="base" hangingPunct="0">
              <a:spcBef>
                <a:spcPct val="0"/>
              </a:spcBef>
              <a:spcAft>
                <a:spcPct val="0"/>
              </a:spcAft>
              <a:defRPr sz="2900">
                <a:solidFill>
                  <a:schemeClr val="bg1"/>
                </a:solidFill>
                <a:latin typeface="Arial" pitchFamily="34" charset="0"/>
              </a:defRPr>
            </a:lvl4pPr>
            <a:lvl5pPr algn="l" defTabSz="957263" rtl="0" eaLnBrk="0" fontAlgn="base" hangingPunct="0">
              <a:spcBef>
                <a:spcPct val="0"/>
              </a:spcBef>
              <a:spcAft>
                <a:spcPct val="0"/>
              </a:spcAft>
              <a:defRPr sz="2900">
                <a:solidFill>
                  <a:schemeClr val="bg1"/>
                </a:solidFill>
                <a:latin typeface="Arial" pitchFamily="34" charset="0"/>
              </a:defRPr>
            </a:lvl5pPr>
            <a:lvl6pPr marL="457200" algn="l" defTabSz="957263" rtl="0" fontAlgn="base">
              <a:spcBef>
                <a:spcPct val="0"/>
              </a:spcBef>
              <a:spcAft>
                <a:spcPct val="0"/>
              </a:spcAft>
              <a:defRPr sz="2900">
                <a:solidFill>
                  <a:schemeClr val="bg1"/>
                </a:solidFill>
                <a:latin typeface="Arial" pitchFamily="34" charset="0"/>
              </a:defRPr>
            </a:lvl6pPr>
            <a:lvl7pPr marL="914400" algn="l" defTabSz="957263" rtl="0" fontAlgn="base">
              <a:spcBef>
                <a:spcPct val="0"/>
              </a:spcBef>
              <a:spcAft>
                <a:spcPct val="0"/>
              </a:spcAft>
              <a:defRPr sz="2900">
                <a:solidFill>
                  <a:schemeClr val="bg1"/>
                </a:solidFill>
                <a:latin typeface="Arial" pitchFamily="34" charset="0"/>
              </a:defRPr>
            </a:lvl7pPr>
            <a:lvl8pPr marL="1371600" algn="l" defTabSz="957263" rtl="0" fontAlgn="base">
              <a:spcBef>
                <a:spcPct val="0"/>
              </a:spcBef>
              <a:spcAft>
                <a:spcPct val="0"/>
              </a:spcAft>
              <a:defRPr sz="2900">
                <a:solidFill>
                  <a:schemeClr val="bg1"/>
                </a:solidFill>
                <a:latin typeface="Arial" pitchFamily="34" charset="0"/>
              </a:defRPr>
            </a:lvl8pPr>
            <a:lvl9pPr marL="1828800" algn="l" defTabSz="957263" rtl="0" fontAlgn="base">
              <a:spcBef>
                <a:spcPct val="0"/>
              </a:spcBef>
              <a:spcAft>
                <a:spcPct val="0"/>
              </a:spcAft>
              <a:defRPr sz="2900">
                <a:solidFill>
                  <a:schemeClr val="bg1"/>
                </a:solidFill>
                <a:latin typeface="Arial" pitchFamily="34" charset="0"/>
              </a:defRPr>
            </a:lvl9pPr>
          </a:lstStyle>
          <a:p>
            <a:pPr>
              <a:defRPr/>
            </a:pPr>
            <a:r>
              <a:rPr lang="en-GB" sz="2400" b="1" kern="0" dirty="0" smtClean="0">
                <a:solidFill>
                  <a:schemeClr val="accent1"/>
                </a:solidFill>
                <a:sym typeface="Helvetica Light" charset="0"/>
              </a:rPr>
              <a:t>What is the scope of the framework?</a:t>
            </a:r>
          </a:p>
        </p:txBody>
      </p:sp>
      <p:sp>
        <p:nvSpPr>
          <p:cNvPr id="8" name="TextBox 7"/>
          <p:cNvSpPr txBox="1"/>
          <p:nvPr/>
        </p:nvSpPr>
        <p:spPr>
          <a:xfrm>
            <a:off x="9217" y="836712"/>
            <a:ext cx="9143999" cy="5355312"/>
          </a:xfrm>
          <a:prstGeom prst="rect">
            <a:avLst/>
          </a:prstGeom>
          <a:noFill/>
        </p:spPr>
        <p:txBody>
          <a:bodyPr wrap="square" rtlCol="0">
            <a:spAutoFit/>
          </a:bodyPr>
          <a:lstStyle/>
          <a:p>
            <a:r>
              <a:rPr lang="en-GB" dirty="0" smtClean="0"/>
              <a:t>The framework aims to allow CCGs and other buyers to source the entirety of their commissioning support needs, from the more transactional back office support services to local and large scale transformational change projects. </a:t>
            </a:r>
          </a:p>
          <a:p>
            <a:endParaRPr lang="en-GB" dirty="0"/>
          </a:p>
          <a:p>
            <a:r>
              <a:rPr lang="en-GB" dirty="0" smtClean="0"/>
              <a:t>CCGs are currently spending over £550m on commissioning support services from CSUs, which will need to be openly competed before CSUs can move to more autonomous forms. Based on current CCG running costs allowance, we estimate the total potential size of the market is just over £1bn, however, CCGs are able to determine what is the best mixture of in-house, shared and bought in commissioning support.</a:t>
            </a:r>
          </a:p>
          <a:p>
            <a:endParaRPr lang="en-GB" dirty="0"/>
          </a:p>
          <a:p>
            <a:r>
              <a:rPr lang="en-GB" dirty="0" smtClean="0"/>
              <a:t>The next slide illustrates our current thinking around the different lots. We are currently proposing two lots that separate out the clinical support services, which require different governance arrangements and operating structures (for example, significant clinical leadership input), from the integrated end to end package of commissioning support. </a:t>
            </a:r>
          </a:p>
          <a:p>
            <a:endParaRPr lang="en-GB" dirty="0"/>
          </a:p>
          <a:p>
            <a:r>
              <a:rPr lang="en-GB" dirty="0" smtClean="0"/>
              <a:t>Under lot 1 (lead provider) </a:t>
            </a:r>
            <a:r>
              <a:rPr lang="en-GB" b="1" dirty="0" smtClean="0"/>
              <a:t>CCGs could choose to source any mixture of services </a:t>
            </a:r>
            <a:r>
              <a:rPr lang="en-GB" dirty="0" smtClean="0"/>
              <a:t>listed in the boxes. We propose that CCGs would be able to choose to go to each lot independently or, where they require the full breadth of services that the framework offers, CCGs could invite the suppliers that sit across both lots to bid for their specification.</a:t>
            </a:r>
          </a:p>
        </p:txBody>
      </p:sp>
    </p:spTree>
    <p:extLst>
      <p:ext uri="{BB962C8B-B14F-4D97-AF65-F5344CB8AC3E}">
        <p14:creationId xmlns:p14="http://schemas.microsoft.com/office/powerpoint/2010/main" val="40021264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7029" y="774584"/>
            <a:ext cx="7529307" cy="513348"/>
          </a:xfrm>
          <a:prstGeom prst="rect">
            <a:avLst/>
          </a:prstGeom>
          <a:solidFill>
            <a:schemeClr val="accent1"/>
          </a:solidFill>
          <a:ln w="19050">
            <a:solidFill>
              <a:schemeClr val="accent1"/>
            </a:solidFill>
          </a:ln>
        </p:spPr>
        <p:txBody>
          <a:bodyPr wrap="square" rtlCol="0">
            <a:normAutofit/>
          </a:bodyPr>
          <a:lstStyle/>
          <a:p>
            <a:pPr algn="ctr"/>
            <a:r>
              <a:rPr lang="en-GB" b="1" dirty="0" smtClean="0">
                <a:solidFill>
                  <a:schemeClr val="bg1"/>
                </a:solidFill>
              </a:rPr>
              <a:t>Lot 1 – Lead provider</a:t>
            </a:r>
            <a:endParaRPr lang="en-GB" b="1" dirty="0">
              <a:solidFill>
                <a:schemeClr val="bg1"/>
              </a:solidFill>
            </a:endParaRPr>
          </a:p>
        </p:txBody>
      </p:sp>
      <p:sp>
        <p:nvSpPr>
          <p:cNvPr id="18" name="TextBox 17"/>
          <p:cNvSpPr txBox="1"/>
          <p:nvPr/>
        </p:nvSpPr>
        <p:spPr>
          <a:xfrm>
            <a:off x="4503760" y="1357208"/>
            <a:ext cx="1410664" cy="4638047"/>
          </a:xfrm>
          <a:prstGeom prst="rect">
            <a:avLst/>
          </a:prstGeom>
          <a:noFill/>
          <a:ln w="12700">
            <a:solidFill>
              <a:schemeClr val="accent1"/>
            </a:solidFill>
          </a:ln>
        </p:spPr>
        <p:txBody>
          <a:bodyPr wrap="square" rtlCol="0" anchor="t">
            <a:normAutofit lnSpcReduction="10000"/>
          </a:bodyPr>
          <a:lstStyle/>
          <a:p>
            <a:pPr algn="ctr"/>
            <a:r>
              <a:rPr lang="en-GB" sz="1400" b="1" dirty="0" err="1" smtClean="0"/>
              <a:t>Comms</a:t>
            </a:r>
            <a:r>
              <a:rPr lang="en-GB" sz="1400" b="1" dirty="0" smtClean="0"/>
              <a:t> and PPI</a:t>
            </a:r>
          </a:p>
          <a:p>
            <a:pPr algn="ctr"/>
            <a:endParaRPr lang="en-GB" sz="1100" b="1" dirty="0" smtClean="0"/>
          </a:p>
          <a:p>
            <a:pPr marL="176213" lvl="0" indent="-176213">
              <a:lnSpc>
                <a:spcPct val="115000"/>
              </a:lnSpc>
              <a:spcAft>
                <a:spcPts val="0"/>
              </a:spcAft>
              <a:buFont typeface="Arial" pitchFamily="34" charset="0"/>
              <a:buChar char="•"/>
            </a:pPr>
            <a:r>
              <a:rPr lang="en-GB" sz="1100" dirty="0" smtClean="0">
                <a:effectLst/>
              </a:rPr>
              <a:t>Strategic communications – reputation and media management, FOI, complaints, consultations, local stakeholder management and briefing, digital </a:t>
            </a:r>
            <a:r>
              <a:rPr lang="en-GB" sz="1100" dirty="0" err="1" smtClean="0">
                <a:effectLst/>
              </a:rPr>
              <a:t>comms</a:t>
            </a:r>
            <a:endParaRPr lang="en-GB" sz="1100" dirty="0" smtClean="0">
              <a:effectLst/>
            </a:endParaRPr>
          </a:p>
          <a:p>
            <a:pPr marL="176213" lvl="0" indent="-176213">
              <a:lnSpc>
                <a:spcPct val="115000"/>
              </a:lnSpc>
              <a:spcAft>
                <a:spcPts val="0"/>
              </a:spcAft>
              <a:buFont typeface="Arial" pitchFamily="34" charset="0"/>
              <a:buChar char="•"/>
            </a:pPr>
            <a:r>
              <a:rPr lang="en-GB" sz="1100" dirty="0" smtClean="0">
                <a:effectLst/>
              </a:rPr>
              <a:t>Patient experience – patient advice and liaison support, experience monitoring</a:t>
            </a:r>
          </a:p>
          <a:p>
            <a:pPr marL="176213" lvl="0" indent="-176213">
              <a:lnSpc>
                <a:spcPct val="115000"/>
              </a:lnSpc>
              <a:spcAft>
                <a:spcPts val="0"/>
              </a:spcAft>
              <a:buFont typeface="Arial" pitchFamily="34" charset="0"/>
              <a:buChar char="•"/>
            </a:pPr>
            <a:r>
              <a:rPr lang="en-GB" sz="1100" dirty="0" smtClean="0">
                <a:effectLst/>
              </a:rPr>
              <a:t>Patient involvement –local patient groups, patient information</a:t>
            </a:r>
            <a:endParaRPr lang="en-GB" sz="1100" dirty="0">
              <a:ea typeface="Calibri"/>
              <a:cs typeface="Times New Roman"/>
            </a:endParaRPr>
          </a:p>
          <a:p>
            <a:pPr algn="ctr"/>
            <a:endParaRPr lang="en-GB" sz="1100" b="1" dirty="0"/>
          </a:p>
        </p:txBody>
      </p:sp>
      <p:sp>
        <p:nvSpPr>
          <p:cNvPr id="19" name="TextBox 18"/>
          <p:cNvSpPr txBox="1"/>
          <p:nvPr/>
        </p:nvSpPr>
        <p:spPr>
          <a:xfrm>
            <a:off x="5973415" y="1357208"/>
            <a:ext cx="1622921" cy="4638047"/>
          </a:xfrm>
          <a:prstGeom prst="rect">
            <a:avLst/>
          </a:prstGeom>
          <a:noFill/>
          <a:ln w="12700">
            <a:solidFill>
              <a:schemeClr val="accent1"/>
            </a:solidFill>
          </a:ln>
        </p:spPr>
        <p:txBody>
          <a:bodyPr wrap="square" rtlCol="0" anchor="t">
            <a:normAutofit fontScale="62500" lnSpcReduction="20000"/>
          </a:bodyPr>
          <a:lstStyle/>
          <a:p>
            <a:pPr algn="ctr"/>
            <a:r>
              <a:rPr lang="en-GB" sz="2200" b="1" dirty="0" smtClean="0"/>
              <a:t>Business Intelligence, Data management and information governance</a:t>
            </a:r>
          </a:p>
          <a:p>
            <a:pPr marL="176213" lvl="0" indent="-176213">
              <a:lnSpc>
                <a:spcPct val="115000"/>
              </a:lnSpc>
              <a:spcAft>
                <a:spcPts val="0"/>
              </a:spcAft>
              <a:buFont typeface="Arial" pitchFamily="34" charset="0"/>
              <a:buChar char="•"/>
            </a:pPr>
            <a:r>
              <a:rPr lang="en-GB" sz="1700" dirty="0" smtClean="0">
                <a:effectLst/>
              </a:rPr>
              <a:t>Data safe haven for patient related information – through ASH process or sub-con arrangements</a:t>
            </a:r>
          </a:p>
          <a:p>
            <a:pPr marL="176213" lvl="0" indent="-176213">
              <a:lnSpc>
                <a:spcPct val="115000"/>
              </a:lnSpc>
              <a:spcAft>
                <a:spcPts val="0"/>
              </a:spcAft>
              <a:buFont typeface="Arial" pitchFamily="34" charset="0"/>
              <a:buChar char="•"/>
            </a:pPr>
            <a:r>
              <a:rPr lang="en-GB" sz="1700" dirty="0" smtClean="0">
                <a:effectLst/>
              </a:rPr>
              <a:t>Data management, collection of national data sets, validation and cleansing of data (through arrangement with HSCIC)</a:t>
            </a:r>
          </a:p>
          <a:p>
            <a:pPr marL="176213" lvl="0" indent="-176213">
              <a:lnSpc>
                <a:spcPct val="115000"/>
              </a:lnSpc>
              <a:spcAft>
                <a:spcPts val="0"/>
              </a:spcAft>
              <a:buFont typeface="Arial" pitchFamily="34" charset="0"/>
              <a:buChar char="•"/>
            </a:pPr>
            <a:r>
              <a:rPr lang="en-GB" sz="1700" dirty="0" smtClean="0">
                <a:effectLst/>
              </a:rPr>
              <a:t>Contract and financial activity information – tracking cost and activity, invoice validation</a:t>
            </a:r>
          </a:p>
          <a:p>
            <a:pPr marL="176213" lvl="0" indent="-176213">
              <a:lnSpc>
                <a:spcPct val="115000"/>
              </a:lnSpc>
              <a:spcAft>
                <a:spcPts val="0"/>
              </a:spcAft>
              <a:buFont typeface="Arial" pitchFamily="34" charset="0"/>
              <a:buChar char="•"/>
            </a:pPr>
            <a:r>
              <a:rPr lang="en-GB" sz="1700" dirty="0" smtClean="0">
                <a:effectLst/>
              </a:rPr>
              <a:t>Health needs forecasting – risk stratification, analysis of current pathways</a:t>
            </a:r>
            <a:endParaRPr lang="en-GB" sz="1700" b="1" dirty="0"/>
          </a:p>
        </p:txBody>
      </p:sp>
      <p:sp>
        <p:nvSpPr>
          <p:cNvPr id="21" name="TextBox 20"/>
          <p:cNvSpPr txBox="1"/>
          <p:nvPr/>
        </p:nvSpPr>
        <p:spPr>
          <a:xfrm>
            <a:off x="111272" y="1359940"/>
            <a:ext cx="1410664" cy="5381428"/>
          </a:xfrm>
          <a:prstGeom prst="rect">
            <a:avLst/>
          </a:prstGeom>
          <a:noFill/>
          <a:ln w="12700">
            <a:solidFill>
              <a:schemeClr val="accent1"/>
            </a:solidFill>
          </a:ln>
        </p:spPr>
        <p:txBody>
          <a:bodyPr wrap="square" rtlCol="0" anchor="t">
            <a:normAutofit/>
          </a:bodyPr>
          <a:lstStyle/>
          <a:p>
            <a:pPr marL="0" lvl="1" algn="ctr"/>
            <a:r>
              <a:rPr lang="en-GB" sz="1400" b="1" dirty="0" smtClean="0"/>
              <a:t>Business support and transactional services</a:t>
            </a:r>
          </a:p>
          <a:p>
            <a:pPr marL="176213" lvl="0" indent="-176213">
              <a:lnSpc>
                <a:spcPct val="115000"/>
              </a:lnSpc>
              <a:spcAft>
                <a:spcPts val="0"/>
              </a:spcAft>
              <a:buFont typeface="Arial" pitchFamily="34" charset="0"/>
              <a:buChar char="•"/>
            </a:pPr>
            <a:r>
              <a:rPr lang="en-GB" sz="1100" dirty="0" smtClean="0">
                <a:effectLst/>
              </a:rPr>
              <a:t>Financial management and budgeting</a:t>
            </a:r>
          </a:p>
          <a:p>
            <a:pPr marL="176213" lvl="0" indent="-176213">
              <a:lnSpc>
                <a:spcPct val="115000"/>
              </a:lnSpc>
              <a:spcAft>
                <a:spcPts val="0"/>
              </a:spcAft>
              <a:buFont typeface="Arial" pitchFamily="34" charset="0"/>
              <a:buChar char="•"/>
            </a:pPr>
            <a:r>
              <a:rPr lang="en-GB" sz="1100" dirty="0" smtClean="0">
                <a:effectLst/>
              </a:rPr>
              <a:t>Payroll</a:t>
            </a:r>
          </a:p>
          <a:p>
            <a:pPr marL="176213" lvl="0" indent="-176213">
              <a:lnSpc>
                <a:spcPct val="115000"/>
              </a:lnSpc>
              <a:spcAft>
                <a:spcPts val="0"/>
              </a:spcAft>
              <a:buFont typeface="Arial" pitchFamily="34" charset="0"/>
              <a:buChar char="•"/>
            </a:pPr>
            <a:r>
              <a:rPr lang="en-GB" sz="1100" dirty="0" smtClean="0">
                <a:effectLst/>
              </a:rPr>
              <a:t>HR Ad-hoc legal services</a:t>
            </a:r>
          </a:p>
          <a:p>
            <a:pPr marL="176213" lvl="0" indent="-176213">
              <a:lnSpc>
                <a:spcPct val="115000"/>
              </a:lnSpc>
              <a:spcAft>
                <a:spcPts val="0"/>
              </a:spcAft>
              <a:buFont typeface="Arial" pitchFamily="34" charset="0"/>
              <a:buChar char="•"/>
            </a:pPr>
            <a:r>
              <a:rPr lang="en-GB" sz="1100" dirty="0" smtClean="0">
                <a:effectLst/>
              </a:rPr>
              <a:t>Infrastructure services – IT and desktop support</a:t>
            </a:r>
          </a:p>
          <a:p>
            <a:pPr marL="176213" lvl="0" indent="-176213">
              <a:lnSpc>
                <a:spcPct val="115000"/>
              </a:lnSpc>
              <a:spcAft>
                <a:spcPts val="0"/>
              </a:spcAft>
              <a:buFont typeface="Arial" pitchFamily="34" charset="0"/>
              <a:buChar char="•"/>
            </a:pPr>
            <a:r>
              <a:rPr lang="en-GB" sz="1100" dirty="0" smtClean="0">
                <a:effectLst/>
              </a:rPr>
              <a:t>Corporate governance and risk management</a:t>
            </a:r>
          </a:p>
          <a:p>
            <a:pPr lvl="0">
              <a:lnSpc>
                <a:spcPct val="115000"/>
              </a:lnSpc>
              <a:spcAft>
                <a:spcPts val="0"/>
              </a:spcAft>
            </a:pPr>
            <a:endParaRPr lang="en-GB" sz="1100" dirty="0"/>
          </a:p>
        </p:txBody>
      </p:sp>
      <p:sp>
        <p:nvSpPr>
          <p:cNvPr id="22" name="TextBox 21"/>
          <p:cNvSpPr txBox="1"/>
          <p:nvPr/>
        </p:nvSpPr>
        <p:spPr>
          <a:xfrm>
            <a:off x="1549701" y="1355466"/>
            <a:ext cx="1410664" cy="4638047"/>
          </a:xfrm>
          <a:prstGeom prst="rect">
            <a:avLst/>
          </a:prstGeom>
          <a:noFill/>
          <a:ln w="12700">
            <a:solidFill>
              <a:schemeClr val="accent1"/>
            </a:solidFill>
          </a:ln>
        </p:spPr>
        <p:txBody>
          <a:bodyPr wrap="square" rtlCol="0" anchor="t">
            <a:normAutofit/>
          </a:bodyPr>
          <a:lstStyle/>
          <a:p>
            <a:pPr marL="0" lvl="1" algn="ctr"/>
            <a:r>
              <a:rPr lang="en-GB" sz="1400" b="1" dirty="0" smtClean="0"/>
              <a:t>Healthcare procurement and provider management</a:t>
            </a:r>
          </a:p>
          <a:p>
            <a:pPr marL="176213" lvl="0" indent="-176213">
              <a:lnSpc>
                <a:spcPct val="115000"/>
              </a:lnSpc>
              <a:spcAft>
                <a:spcPts val="0"/>
              </a:spcAft>
              <a:buFont typeface="Arial" pitchFamily="34" charset="0"/>
              <a:buChar char="•"/>
            </a:pPr>
            <a:r>
              <a:rPr lang="en-GB" sz="1100" dirty="0" smtClean="0">
                <a:effectLst/>
              </a:rPr>
              <a:t>Market assessment – provider landscape, analysis</a:t>
            </a:r>
          </a:p>
          <a:p>
            <a:pPr marL="176213" lvl="0" indent="-176213">
              <a:lnSpc>
                <a:spcPct val="115000"/>
              </a:lnSpc>
              <a:spcAft>
                <a:spcPts val="0"/>
              </a:spcAft>
              <a:buFont typeface="Arial" pitchFamily="34" charset="0"/>
              <a:buChar char="•"/>
            </a:pPr>
            <a:r>
              <a:rPr lang="en-GB" sz="1100" dirty="0" smtClean="0">
                <a:effectLst/>
              </a:rPr>
              <a:t>Contract requirement, definition and renegotiation</a:t>
            </a:r>
          </a:p>
          <a:p>
            <a:pPr marL="176213" lvl="0" indent="-176213">
              <a:lnSpc>
                <a:spcPct val="115000"/>
              </a:lnSpc>
              <a:spcAft>
                <a:spcPts val="0"/>
              </a:spcAft>
              <a:buFont typeface="Arial" pitchFamily="34" charset="0"/>
              <a:buChar char="•"/>
            </a:pPr>
            <a:r>
              <a:rPr lang="en-GB" sz="1100" dirty="0" smtClean="0">
                <a:effectLst/>
              </a:rPr>
              <a:t>End to end procurement</a:t>
            </a:r>
          </a:p>
          <a:p>
            <a:pPr marL="176213" lvl="0" indent="-176213">
              <a:lnSpc>
                <a:spcPct val="115000"/>
              </a:lnSpc>
              <a:spcAft>
                <a:spcPts val="0"/>
              </a:spcAft>
              <a:buFont typeface="Arial" pitchFamily="34" charset="0"/>
              <a:buChar char="•"/>
            </a:pPr>
            <a:r>
              <a:rPr lang="en-GB" sz="1100" dirty="0" smtClean="0">
                <a:effectLst/>
              </a:rPr>
              <a:t>Provider and contract management</a:t>
            </a:r>
          </a:p>
          <a:p>
            <a:pPr marL="176213" lvl="0" indent="-176213">
              <a:lnSpc>
                <a:spcPct val="115000"/>
              </a:lnSpc>
              <a:spcAft>
                <a:spcPts val="0"/>
              </a:spcAft>
              <a:buFont typeface="Arial" pitchFamily="34" charset="0"/>
              <a:buChar char="•"/>
            </a:pPr>
            <a:r>
              <a:rPr lang="en-GB" sz="1100" dirty="0" smtClean="0">
                <a:effectLst/>
              </a:rPr>
              <a:t>Quality and governance</a:t>
            </a:r>
          </a:p>
          <a:p>
            <a:pPr marL="176213" lvl="0" indent="-176213">
              <a:lnSpc>
                <a:spcPct val="115000"/>
              </a:lnSpc>
              <a:spcAft>
                <a:spcPts val="0"/>
              </a:spcAft>
              <a:buFont typeface="Arial" pitchFamily="34" charset="0"/>
              <a:buChar char="•"/>
            </a:pPr>
            <a:r>
              <a:rPr lang="en-GB" sz="1100" dirty="0" smtClean="0"/>
              <a:t>Outcome based commissioning</a:t>
            </a:r>
          </a:p>
        </p:txBody>
      </p:sp>
      <p:sp>
        <p:nvSpPr>
          <p:cNvPr id="23" name="TextBox 22"/>
          <p:cNvSpPr txBox="1"/>
          <p:nvPr/>
        </p:nvSpPr>
        <p:spPr>
          <a:xfrm>
            <a:off x="3035837" y="1359939"/>
            <a:ext cx="1410664" cy="4638047"/>
          </a:xfrm>
          <a:prstGeom prst="rect">
            <a:avLst/>
          </a:prstGeom>
          <a:noFill/>
          <a:ln w="12700">
            <a:solidFill>
              <a:schemeClr val="accent1"/>
            </a:solidFill>
          </a:ln>
        </p:spPr>
        <p:txBody>
          <a:bodyPr wrap="square" rtlCol="0" anchor="t">
            <a:normAutofit/>
          </a:bodyPr>
          <a:lstStyle/>
          <a:p>
            <a:pPr marL="0" lvl="1" algn="ctr"/>
            <a:r>
              <a:rPr lang="en-GB" sz="1400" b="1" dirty="0" smtClean="0"/>
              <a:t>Service specific redesign</a:t>
            </a:r>
          </a:p>
          <a:p>
            <a:pPr marL="176213" lvl="0" indent="-176213">
              <a:lnSpc>
                <a:spcPct val="115000"/>
              </a:lnSpc>
              <a:spcAft>
                <a:spcPts val="0"/>
              </a:spcAft>
              <a:buFont typeface="Arial" pitchFamily="34" charset="0"/>
              <a:buChar char="•"/>
            </a:pPr>
            <a:r>
              <a:rPr lang="en-GB" sz="1100" dirty="0" smtClean="0">
                <a:effectLst/>
              </a:rPr>
              <a:t>Planning, management and implementation of service redesign</a:t>
            </a:r>
          </a:p>
          <a:p>
            <a:pPr marL="176213" lvl="0" indent="-176213">
              <a:lnSpc>
                <a:spcPct val="115000"/>
              </a:lnSpc>
              <a:spcAft>
                <a:spcPts val="0"/>
              </a:spcAft>
              <a:buFont typeface="Arial" pitchFamily="34" charset="0"/>
              <a:buChar char="•"/>
            </a:pPr>
            <a:r>
              <a:rPr lang="en-GB" sz="1100" dirty="0" smtClean="0">
                <a:effectLst/>
              </a:rPr>
              <a:t>Change management project management</a:t>
            </a:r>
          </a:p>
          <a:p>
            <a:pPr marL="176213" lvl="0" indent="-176213">
              <a:lnSpc>
                <a:spcPct val="115000"/>
              </a:lnSpc>
              <a:spcAft>
                <a:spcPts val="0"/>
              </a:spcAft>
              <a:buFont typeface="Arial" pitchFamily="34" charset="0"/>
              <a:buChar char="•"/>
            </a:pPr>
            <a:r>
              <a:rPr lang="en-GB" sz="1100" dirty="0" smtClean="0">
                <a:effectLst/>
              </a:rPr>
              <a:t>Quality and value assessment – assessing value of changes and potential opportunities</a:t>
            </a:r>
            <a:endParaRPr lang="en-GB" sz="1100" dirty="0">
              <a:ea typeface="Calibri"/>
              <a:cs typeface="Times New Roman"/>
            </a:endParaRPr>
          </a:p>
          <a:p>
            <a:pPr marL="0" lvl="1" algn="ctr"/>
            <a:endParaRPr lang="en-GB" sz="1100" b="1" dirty="0"/>
          </a:p>
        </p:txBody>
      </p:sp>
      <p:sp>
        <p:nvSpPr>
          <p:cNvPr id="24" name="TextBox 23"/>
          <p:cNvSpPr txBox="1"/>
          <p:nvPr/>
        </p:nvSpPr>
        <p:spPr>
          <a:xfrm>
            <a:off x="7763881" y="1352736"/>
            <a:ext cx="1296143" cy="5388632"/>
          </a:xfrm>
          <a:prstGeom prst="rect">
            <a:avLst/>
          </a:prstGeom>
          <a:noFill/>
          <a:ln w="12700">
            <a:solidFill>
              <a:schemeClr val="accent1"/>
            </a:solidFill>
          </a:ln>
        </p:spPr>
        <p:txBody>
          <a:bodyPr wrap="square" rtlCol="0" anchor="t">
            <a:noAutofit/>
          </a:bodyPr>
          <a:lstStyle/>
          <a:p>
            <a:pPr algn="ctr"/>
            <a:r>
              <a:rPr lang="en-GB" sz="1400" b="1" dirty="0" smtClean="0"/>
              <a:t>Clinical support</a:t>
            </a:r>
          </a:p>
          <a:p>
            <a:pPr marL="171450" indent="-171450">
              <a:buFont typeface="Arial" pitchFamily="34" charset="0"/>
              <a:buChar char="•"/>
            </a:pPr>
            <a:r>
              <a:rPr lang="en-GB" sz="1100" dirty="0" smtClean="0">
                <a:effectLst/>
              </a:rPr>
              <a:t>Medicines optimisation and prescribing services – horizon scanning for new medicines, developing policies and procedures and supporting primary and secondary care contracts</a:t>
            </a:r>
            <a:endParaRPr lang="en-GB" sz="1100" dirty="0">
              <a:ea typeface="Calibri"/>
              <a:cs typeface="Times New Roman"/>
            </a:endParaRPr>
          </a:p>
          <a:p>
            <a:pPr marL="171450" indent="-171450">
              <a:buFont typeface="Arial" pitchFamily="34" charset="0"/>
              <a:buChar char="•"/>
            </a:pPr>
            <a:r>
              <a:rPr lang="en-GB" sz="1100" dirty="0" smtClean="0">
                <a:effectLst/>
              </a:rPr>
              <a:t>Management of complex case reviews</a:t>
            </a:r>
          </a:p>
          <a:p>
            <a:pPr marL="171450" indent="-171450">
              <a:buFont typeface="Arial" pitchFamily="34" charset="0"/>
              <a:buChar char="•"/>
            </a:pPr>
            <a:r>
              <a:rPr lang="en-GB" sz="1100" dirty="0" smtClean="0">
                <a:effectLst/>
              </a:rPr>
              <a:t>Case management</a:t>
            </a:r>
          </a:p>
          <a:p>
            <a:pPr marL="171450" indent="-171450">
              <a:buFont typeface="Arial" pitchFamily="34" charset="0"/>
              <a:buChar char="•"/>
            </a:pPr>
            <a:r>
              <a:rPr lang="en-GB" sz="1100" dirty="0" smtClean="0">
                <a:effectLst/>
              </a:rPr>
              <a:t>Continuing healthcare and funded nursing care</a:t>
            </a:r>
          </a:p>
          <a:p>
            <a:pPr marL="171450" indent="-171450">
              <a:buFont typeface="Arial" pitchFamily="34" charset="0"/>
              <a:buChar char="•"/>
            </a:pPr>
            <a:r>
              <a:rPr lang="en-GB" sz="1100" dirty="0" smtClean="0">
                <a:effectLst/>
              </a:rPr>
              <a:t>Safeguarding advice and systems support</a:t>
            </a:r>
            <a:endParaRPr lang="en-GB" sz="1100" b="1" dirty="0"/>
          </a:p>
        </p:txBody>
      </p:sp>
      <p:sp>
        <p:nvSpPr>
          <p:cNvPr id="26" name="TextBox 25"/>
          <p:cNvSpPr txBox="1"/>
          <p:nvPr/>
        </p:nvSpPr>
        <p:spPr>
          <a:xfrm>
            <a:off x="7772264" y="783876"/>
            <a:ext cx="1287760" cy="513348"/>
          </a:xfrm>
          <a:prstGeom prst="rect">
            <a:avLst/>
          </a:prstGeom>
          <a:solidFill>
            <a:schemeClr val="accent1"/>
          </a:solidFill>
          <a:ln w="19050">
            <a:solidFill>
              <a:schemeClr val="accent1"/>
            </a:solidFill>
          </a:ln>
        </p:spPr>
        <p:txBody>
          <a:bodyPr wrap="square" lIns="36000" rIns="36000" rtlCol="0">
            <a:noAutofit/>
          </a:bodyPr>
          <a:lstStyle/>
          <a:p>
            <a:pPr algn="ctr"/>
            <a:r>
              <a:rPr lang="en-GB" sz="1500" b="1" dirty="0" smtClean="0">
                <a:solidFill>
                  <a:schemeClr val="bg1"/>
                </a:solidFill>
              </a:rPr>
              <a:t>Lot  2 – Clinical support</a:t>
            </a:r>
            <a:endParaRPr lang="en-GB" sz="1500" b="1" dirty="0">
              <a:solidFill>
                <a:schemeClr val="bg1"/>
              </a:solidFill>
            </a:endParaRPr>
          </a:p>
        </p:txBody>
      </p:sp>
      <p:sp>
        <p:nvSpPr>
          <p:cNvPr id="15" name="TextBox 14"/>
          <p:cNvSpPr txBox="1"/>
          <p:nvPr/>
        </p:nvSpPr>
        <p:spPr>
          <a:xfrm>
            <a:off x="1549701" y="5995256"/>
            <a:ext cx="6046635" cy="746112"/>
          </a:xfrm>
          <a:prstGeom prst="rect">
            <a:avLst/>
          </a:prstGeom>
          <a:noFill/>
          <a:ln w="12700">
            <a:solidFill>
              <a:schemeClr val="accent1"/>
            </a:solidFill>
          </a:ln>
        </p:spPr>
        <p:txBody>
          <a:bodyPr wrap="square" numCol="1" rtlCol="0" anchor="ctr">
            <a:noAutofit/>
          </a:bodyPr>
          <a:lstStyle/>
          <a:p>
            <a:pPr>
              <a:lnSpc>
                <a:spcPct val="115000"/>
              </a:lnSpc>
            </a:pPr>
            <a:r>
              <a:rPr lang="en-GB" sz="1100" b="1" dirty="0" smtClean="0"/>
              <a:t>Major service transformation</a:t>
            </a:r>
          </a:p>
          <a:p>
            <a:pPr marL="176213" indent="-176213">
              <a:lnSpc>
                <a:spcPct val="115000"/>
              </a:lnSpc>
              <a:buFont typeface="Arial" pitchFamily="34" charset="0"/>
              <a:buChar char="•"/>
            </a:pPr>
            <a:r>
              <a:rPr lang="en-GB" sz="1100" dirty="0"/>
              <a:t>S</a:t>
            </a:r>
            <a:r>
              <a:rPr lang="en-GB" sz="1100" dirty="0" smtClean="0"/>
              <a:t>upporting clinical leaders to drive transformational change successfully</a:t>
            </a:r>
            <a:endParaRPr lang="en-GB" sz="1100" dirty="0"/>
          </a:p>
          <a:p>
            <a:pPr marL="176213" lvl="0" indent="-176213">
              <a:lnSpc>
                <a:spcPct val="115000"/>
              </a:lnSpc>
              <a:spcAft>
                <a:spcPts val="0"/>
              </a:spcAft>
              <a:buFont typeface="Arial" pitchFamily="34" charset="0"/>
              <a:buChar char="•"/>
            </a:pPr>
            <a:r>
              <a:rPr lang="en-GB" sz="1100" dirty="0" smtClean="0"/>
              <a:t>At scale/major service redesign and transformation</a:t>
            </a:r>
            <a:endParaRPr lang="en-GB" sz="1100" dirty="0"/>
          </a:p>
        </p:txBody>
      </p:sp>
      <p:sp>
        <p:nvSpPr>
          <p:cNvPr id="16" name="Title 1"/>
          <p:cNvSpPr txBox="1">
            <a:spLocks/>
          </p:cNvSpPr>
          <p:nvPr/>
        </p:nvSpPr>
        <p:spPr>
          <a:xfrm>
            <a:off x="0" y="116632"/>
            <a:ext cx="8028384" cy="504056"/>
          </a:xfrm>
          <a:prstGeom prst="rect">
            <a:avLst/>
          </a:prstGeom>
          <a:gradFill flip="none" rotWithShape="1">
            <a:gsLst>
              <a:gs pos="0">
                <a:schemeClr val="bg1">
                  <a:lumMod val="85000"/>
                </a:schemeClr>
              </a:gs>
              <a:gs pos="67000">
                <a:schemeClr val="bg1">
                  <a:lumMod val="85000"/>
                </a:schemeClr>
              </a:gs>
              <a:gs pos="100000">
                <a:schemeClr val="bg1"/>
              </a:gs>
            </a:gsLst>
            <a:lin ang="0" scaled="1"/>
            <a:tileRect/>
          </a:gradFill>
        </p:spPr>
        <p:txBody>
          <a:bodyPr lIns="72000" tIns="0" rIns="0" bIns="0" anchor="ctr"/>
          <a:lstStyle>
            <a:lvl1pPr algn="l" defTabSz="957263" rtl="0" eaLnBrk="0" fontAlgn="base" hangingPunct="0">
              <a:spcBef>
                <a:spcPct val="0"/>
              </a:spcBef>
              <a:spcAft>
                <a:spcPct val="0"/>
              </a:spcAft>
              <a:defRPr sz="2900">
                <a:solidFill>
                  <a:schemeClr val="bg1"/>
                </a:solidFill>
                <a:latin typeface="+mj-lt"/>
                <a:ea typeface="+mj-ea"/>
                <a:cs typeface="+mj-cs"/>
              </a:defRPr>
            </a:lvl1pPr>
            <a:lvl2pPr algn="l" defTabSz="957263" rtl="0" eaLnBrk="0" fontAlgn="base" hangingPunct="0">
              <a:spcBef>
                <a:spcPct val="0"/>
              </a:spcBef>
              <a:spcAft>
                <a:spcPct val="0"/>
              </a:spcAft>
              <a:defRPr sz="2900">
                <a:solidFill>
                  <a:schemeClr val="bg1"/>
                </a:solidFill>
                <a:latin typeface="Arial" pitchFamily="34" charset="0"/>
              </a:defRPr>
            </a:lvl2pPr>
            <a:lvl3pPr algn="l" defTabSz="957263" rtl="0" eaLnBrk="0" fontAlgn="base" hangingPunct="0">
              <a:spcBef>
                <a:spcPct val="0"/>
              </a:spcBef>
              <a:spcAft>
                <a:spcPct val="0"/>
              </a:spcAft>
              <a:defRPr sz="2900">
                <a:solidFill>
                  <a:schemeClr val="bg1"/>
                </a:solidFill>
                <a:latin typeface="Arial" pitchFamily="34" charset="0"/>
              </a:defRPr>
            </a:lvl3pPr>
            <a:lvl4pPr algn="l" defTabSz="957263" rtl="0" eaLnBrk="0" fontAlgn="base" hangingPunct="0">
              <a:spcBef>
                <a:spcPct val="0"/>
              </a:spcBef>
              <a:spcAft>
                <a:spcPct val="0"/>
              </a:spcAft>
              <a:defRPr sz="2900">
                <a:solidFill>
                  <a:schemeClr val="bg1"/>
                </a:solidFill>
                <a:latin typeface="Arial" pitchFamily="34" charset="0"/>
              </a:defRPr>
            </a:lvl4pPr>
            <a:lvl5pPr algn="l" defTabSz="957263" rtl="0" eaLnBrk="0" fontAlgn="base" hangingPunct="0">
              <a:spcBef>
                <a:spcPct val="0"/>
              </a:spcBef>
              <a:spcAft>
                <a:spcPct val="0"/>
              </a:spcAft>
              <a:defRPr sz="2900">
                <a:solidFill>
                  <a:schemeClr val="bg1"/>
                </a:solidFill>
                <a:latin typeface="Arial" pitchFamily="34" charset="0"/>
              </a:defRPr>
            </a:lvl5pPr>
            <a:lvl6pPr marL="457200" algn="l" defTabSz="957263" rtl="0" fontAlgn="base">
              <a:spcBef>
                <a:spcPct val="0"/>
              </a:spcBef>
              <a:spcAft>
                <a:spcPct val="0"/>
              </a:spcAft>
              <a:defRPr sz="2900">
                <a:solidFill>
                  <a:schemeClr val="bg1"/>
                </a:solidFill>
                <a:latin typeface="Arial" pitchFamily="34" charset="0"/>
              </a:defRPr>
            </a:lvl6pPr>
            <a:lvl7pPr marL="914400" algn="l" defTabSz="957263" rtl="0" fontAlgn="base">
              <a:spcBef>
                <a:spcPct val="0"/>
              </a:spcBef>
              <a:spcAft>
                <a:spcPct val="0"/>
              </a:spcAft>
              <a:defRPr sz="2900">
                <a:solidFill>
                  <a:schemeClr val="bg1"/>
                </a:solidFill>
                <a:latin typeface="Arial" pitchFamily="34" charset="0"/>
              </a:defRPr>
            </a:lvl7pPr>
            <a:lvl8pPr marL="1371600" algn="l" defTabSz="957263" rtl="0" fontAlgn="base">
              <a:spcBef>
                <a:spcPct val="0"/>
              </a:spcBef>
              <a:spcAft>
                <a:spcPct val="0"/>
              </a:spcAft>
              <a:defRPr sz="2900">
                <a:solidFill>
                  <a:schemeClr val="bg1"/>
                </a:solidFill>
                <a:latin typeface="Arial" pitchFamily="34" charset="0"/>
              </a:defRPr>
            </a:lvl8pPr>
            <a:lvl9pPr marL="1828800" algn="l" defTabSz="957263" rtl="0" fontAlgn="base">
              <a:spcBef>
                <a:spcPct val="0"/>
              </a:spcBef>
              <a:spcAft>
                <a:spcPct val="0"/>
              </a:spcAft>
              <a:defRPr sz="2900">
                <a:solidFill>
                  <a:schemeClr val="bg1"/>
                </a:solidFill>
                <a:latin typeface="Arial" pitchFamily="34" charset="0"/>
              </a:defRPr>
            </a:lvl9pPr>
          </a:lstStyle>
          <a:p>
            <a:pPr>
              <a:defRPr/>
            </a:pPr>
            <a:r>
              <a:rPr lang="en-GB" sz="2400" b="1" kern="0" dirty="0" smtClean="0">
                <a:solidFill>
                  <a:schemeClr val="accent1"/>
                </a:solidFill>
                <a:sym typeface="Helvetica Light" charset="0"/>
              </a:rPr>
              <a:t>Proposed lot solution</a:t>
            </a:r>
          </a:p>
        </p:txBody>
      </p:sp>
    </p:spTree>
    <p:extLst>
      <p:ext uri="{BB962C8B-B14F-4D97-AF65-F5344CB8AC3E}">
        <p14:creationId xmlns:p14="http://schemas.microsoft.com/office/powerpoint/2010/main" val="1071210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 y="146474"/>
            <a:ext cx="7956376" cy="503461"/>
          </a:xfrm>
          <a:prstGeom prst="rect">
            <a:avLst/>
          </a:prstGeom>
          <a:gradFill flip="none" rotWithShape="1">
            <a:gsLst>
              <a:gs pos="0">
                <a:schemeClr val="bg1">
                  <a:lumMod val="85000"/>
                </a:schemeClr>
              </a:gs>
              <a:gs pos="67000">
                <a:schemeClr val="bg1">
                  <a:lumMod val="85000"/>
                </a:schemeClr>
              </a:gs>
              <a:gs pos="100000">
                <a:schemeClr val="bg1"/>
              </a:gs>
            </a:gsLst>
            <a:lin ang="0" scaled="1"/>
            <a:tileRect/>
          </a:gradFill>
        </p:spPr>
        <p:txBody>
          <a:bodyPr lIns="72000" tIns="0" rIns="0" bIns="0" anchor="ctr"/>
          <a:lstStyle>
            <a:lvl1pPr algn="l" defTabSz="957263" rtl="0" eaLnBrk="0" fontAlgn="base" hangingPunct="0">
              <a:spcBef>
                <a:spcPct val="0"/>
              </a:spcBef>
              <a:spcAft>
                <a:spcPct val="0"/>
              </a:spcAft>
              <a:defRPr sz="2900">
                <a:solidFill>
                  <a:schemeClr val="bg1"/>
                </a:solidFill>
                <a:latin typeface="+mj-lt"/>
                <a:ea typeface="+mj-ea"/>
                <a:cs typeface="+mj-cs"/>
              </a:defRPr>
            </a:lvl1pPr>
            <a:lvl2pPr algn="l" defTabSz="957263" rtl="0" eaLnBrk="0" fontAlgn="base" hangingPunct="0">
              <a:spcBef>
                <a:spcPct val="0"/>
              </a:spcBef>
              <a:spcAft>
                <a:spcPct val="0"/>
              </a:spcAft>
              <a:defRPr sz="2900">
                <a:solidFill>
                  <a:schemeClr val="bg1"/>
                </a:solidFill>
                <a:latin typeface="Arial" pitchFamily="34" charset="0"/>
              </a:defRPr>
            </a:lvl2pPr>
            <a:lvl3pPr algn="l" defTabSz="957263" rtl="0" eaLnBrk="0" fontAlgn="base" hangingPunct="0">
              <a:spcBef>
                <a:spcPct val="0"/>
              </a:spcBef>
              <a:spcAft>
                <a:spcPct val="0"/>
              </a:spcAft>
              <a:defRPr sz="2900">
                <a:solidFill>
                  <a:schemeClr val="bg1"/>
                </a:solidFill>
                <a:latin typeface="Arial" pitchFamily="34" charset="0"/>
              </a:defRPr>
            </a:lvl3pPr>
            <a:lvl4pPr algn="l" defTabSz="957263" rtl="0" eaLnBrk="0" fontAlgn="base" hangingPunct="0">
              <a:spcBef>
                <a:spcPct val="0"/>
              </a:spcBef>
              <a:spcAft>
                <a:spcPct val="0"/>
              </a:spcAft>
              <a:defRPr sz="2900">
                <a:solidFill>
                  <a:schemeClr val="bg1"/>
                </a:solidFill>
                <a:latin typeface="Arial" pitchFamily="34" charset="0"/>
              </a:defRPr>
            </a:lvl4pPr>
            <a:lvl5pPr algn="l" defTabSz="957263" rtl="0" eaLnBrk="0" fontAlgn="base" hangingPunct="0">
              <a:spcBef>
                <a:spcPct val="0"/>
              </a:spcBef>
              <a:spcAft>
                <a:spcPct val="0"/>
              </a:spcAft>
              <a:defRPr sz="2900">
                <a:solidFill>
                  <a:schemeClr val="bg1"/>
                </a:solidFill>
                <a:latin typeface="Arial" pitchFamily="34" charset="0"/>
              </a:defRPr>
            </a:lvl5pPr>
            <a:lvl6pPr marL="457200" algn="l" defTabSz="957263" rtl="0" fontAlgn="base">
              <a:spcBef>
                <a:spcPct val="0"/>
              </a:spcBef>
              <a:spcAft>
                <a:spcPct val="0"/>
              </a:spcAft>
              <a:defRPr sz="2900">
                <a:solidFill>
                  <a:schemeClr val="bg1"/>
                </a:solidFill>
                <a:latin typeface="Arial" pitchFamily="34" charset="0"/>
              </a:defRPr>
            </a:lvl6pPr>
            <a:lvl7pPr marL="914400" algn="l" defTabSz="957263" rtl="0" fontAlgn="base">
              <a:spcBef>
                <a:spcPct val="0"/>
              </a:spcBef>
              <a:spcAft>
                <a:spcPct val="0"/>
              </a:spcAft>
              <a:defRPr sz="2900">
                <a:solidFill>
                  <a:schemeClr val="bg1"/>
                </a:solidFill>
                <a:latin typeface="Arial" pitchFamily="34" charset="0"/>
              </a:defRPr>
            </a:lvl7pPr>
            <a:lvl8pPr marL="1371600" algn="l" defTabSz="957263" rtl="0" fontAlgn="base">
              <a:spcBef>
                <a:spcPct val="0"/>
              </a:spcBef>
              <a:spcAft>
                <a:spcPct val="0"/>
              </a:spcAft>
              <a:defRPr sz="2900">
                <a:solidFill>
                  <a:schemeClr val="bg1"/>
                </a:solidFill>
                <a:latin typeface="Arial" pitchFamily="34" charset="0"/>
              </a:defRPr>
            </a:lvl8pPr>
            <a:lvl9pPr marL="1828800" algn="l" defTabSz="957263" rtl="0" fontAlgn="base">
              <a:spcBef>
                <a:spcPct val="0"/>
              </a:spcBef>
              <a:spcAft>
                <a:spcPct val="0"/>
              </a:spcAft>
              <a:defRPr sz="2900">
                <a:solidFill>
                  <a:schemeClr val="bg1"/>
                </a:solidFill>
                <a:latin typeface="Arial" pitchFamily="34" charset="0"/>
              </a:defRPr>
            </a:lvl9pPr>
          </a:lstStyle>
          <a:p>
            <a:pPr>
              <a:defRPr/>
            </a:pPr>
            <a:r>
              <a:rPr lang="en-GB" sz="2400" b="1" kern="0" dirty="0" smtClean="0">
                <a:solidFill>
                  <a:schemeClr val="accent1"/>
                </a:solidFill>
                <a:sym typeface="Helvetica Light" charset="0"/>
              </a:rPr>
              <a:t>How many places would there be under each lot?</a:t>
            </a:r>
          </a:p>
        </p:txBody>
      </p:sp>
      <p:sp>
        <p:nvSpPr>
          <p:cNvPr id="4" name="TextBox 3"/>
          <p:cNvSpPr txBox="1"/>
          <p:nvPr/>
        </p:nvSpPr>
        <p:spPr>
          <a:xfrm>
            <a:off x="1" y="620688"/>
            <a:ext cx="9143999" cy="2600712"/>
          </a:xfrm>
          <a:prstGeom prst="rect">
            <a:avLst/>
          </a:prstGeom>
          <a:noFill/>
        </p:spPr>
        <p:txBody>
          <a:bodyPr wrap="square" rtlCol="0">
            <a:spAutoFit/>
          </a:bodyPr>
          <a:lstStyle/>
          <a:p>
            <a:r>
              <a:rPr lang="en-GB" sz="1700" dirty="0" smtClean="0"/>
              <a:t>It is important that we get the right number of suppliers on each lot so that:</a:t>
            </a:r>
          </a:p>
          <a:p>
            <a:pPr marL="285750" indent="-285750">
              <a:spcBef>
                <a:spcPts val="600"/>
              </a:spcBef>
              <a:buFont typeface="Arial" pitchFamily="34" charset="0"/>
              <a:buChar char="•"/>
            </a:pPr>
            <a:r>
              <a:rPr lang="en-GB" sz="1700" dirty="0" smtClean="0"/>
              <a:t>Customers are not over-burdened with having to evaluate too many bids but continue to benefit from a choice of excellent suppliers</a:t>
            </a:r>
          </a:p>
          <a:p>
            <a:pPr marL="285750" indent="-285750">
              <a:spcBef>
                <a:spcPts val="600"/>
              </a:spcBef>
              <a:buFont typeface="Arial" pitchFamily="34" charset="0"/>
              <a:buChar char="•"/>
            </a:pPr>
            <a:r>
              <a:rPr lang="en-GB" sz="1700" dirty="0" smtClean="0"/>
              <a:t>We ensure an optimal balance between delivering economies of scale whilst ensuring sufficient geographical coverage and diversity for customers</a:t>
            </a:r>
          </a:p>
          <a:p>
            <a:endParaRPr lang="en-GB" sz="1700" dirty="0"/>
          </a:p>
          <a:p>
            <a:r>
              <a:rPr lang="en-GB" sz="1700" dirty="0" smtClean="0"/>
              <a:t>Based on our market intelligence from supplier briefing events undertaken over recent months, and lessons learnt from previous and current frameworks, we are proposing that the </a:t>
            </a:r>
            <a:r>
              <a:rPr lang="en-GB" sz="1700" b="1" dirty="0" smtClean="0"/>
              <a:t>lead provider lot comprises between 10-15 places and clinical support lot no more than 10 places.</a:t>
            </a:r>
          </a:p>
        </p:txBody>
      </p:sp>
      <p:sp>
        <p:nvSpPr>
          <p:cNvPr id="7" name="Title 1"/>
          <p:cNvSpPr txBox="1">
            <a:spLocks/>
          </p:cNvSpPr>
          <p:nvPr/>
        </p:nvSpPr>
        <p:spPr>
          <a:xfrm>
            <a:off x="0" y="3190896"/>
            <a:ext cx="9036496" cy="720080"/>
          </a:xfrm>
          <a:prstGeom prst="rect">
            <a:avLst/>
          </a:prstGeom>
          <a:gradFill flip="none" rotWithShape="1">
            <a:gsLst>
              <a:gs pos="0">
                <a:schemeClr val="bg1">
                  <a:lumMod val="85000"/>
                </a:schemeClr>
              </a:gs>
              <a:gs pos="67000">
                <a:schemeClr val="bg1">
                  <a:lumMod val="85000"/>
                </a:schemeClr>
              </a:gs>
              <a:gs pos="100000">
                <a:schemeClr val="bg1"/>
              </a:gs>
            </a:gsLst>
            <a:lin ang="0" scaled="1"/>
            <a:tileRect/>
          </a:gradFill>
        </p:spPr>
        <p:txBody>
          <a:bodyPr lIns="72000" tIns="0" rIns="0" bIns="0" anchor="ctr"/>
          <a:lstStyle>
            <a:lvl1pPr algn="l" defTabSz="957263" rtl="0" eaLnBrk="0" fontAlgn="base" hangingPunct="0">
              <a:spcBef>
                <a:spcPct val="0"/>
              </a:spcBef>
              <a:spcAft>
                <a:spcPct val="0"/>
              </a:spcAft>
              <a:defRPr sz="2900">
                <a:solidFill>
                  <a:schemeClr val="bg1"/>
                </a:solidFill>
                <a:latin typeface="+mj-lt"/>
                <a:ea typeface="+mj-ea"/>
                <a:cs typeface="+mj-cs"/>
              </a:defRPr>
            </a:lvl1pPr>
            <a:lvl2pPr algn="l" defTabSz="957263" rtl="0" eaLnBrk="0" fontAlgn="base" hangingPunct="0">
              <a:spcBef>
                <a:spcPct val="0"/>
              </a:spcBef>
              <a:spcAft>
                <a:spcPct val="0"/>
              </a:spcAft>
              <a:defRPr sz="2900">
                <a:solidFill>
                  <a:schemeClr val="bg1"/>
                </a:solidFill>
                <a:latin typeface="Arial" pitchFamily="34" charset="0"/>
              </a:defRPr>
            </a:lvl2pPr>
            <a:lvl3pPr algn="l" defTabSz="957263" rtl="0" eaLnBrk="0" fontAlgn="base" hangingPunct="0">
              <a:spcBef>
                <a:spcPct val="0"/>
              </a:spcBef>
              <a:spcAft>
                <a:spcPct val="0"/>
              </a:spcAft>
              <a:defRPr sz="2900">
                <a:solidFill>
                  <a:schemeClr val="bg1"/>
                </a:solidFill>
                <a:latin typeface="Arial" pitchFamily="34" charset="0"/>
              </a:defRPr>
            </a:lvl3pPr>
            <a:lvl4pPr algn="l" defTabSz="957263" rtl="0" eaLnBrk="0" fontAlgn="base" hangingPunct="0">
              <a:spcBef>
                <a:spcPct val="0"/>
              </a:spcBef>
              <a:spcAft>
                <a:spcPct val="0"/>
              </a:spcAft>
              <a:defRPr sz="2900">
                <a:solidFill>
                  <a:schemeClr val="bg1"/>
                </a:solidFill>
                <a:latin typeface="Arial" pitchFamily="34" charset="0"/>
              </a:defRPr>
            </a:lvl4pPr>
            <a:lvl5pPr algn="l" defTabSz="957263" rtl="0" eaLnBrk="0" fontAlgn="base" hangingPunct="0">
              <a:spcBef>
                <a:spcPct val="0"/>
              </a:spcBef>
              <a:spcAft>
                <a:spcPct val="0"/>
              </a:spcAft>
              <a:defRPr sz="2900">
                <a:solidFill>
                  <a:schemeClr val="bg1"/>
                </a:solidFill>
                <a:latin typeface="Arial" pitchFamily="34" charset="0"/>
              </a:defRPr>
            </a:lvl5pPr>
            <a:lvl6pPr marL="457200" algn="l" defTabSz="957263" rtl="0" fontAlgn="base">
              <a:spcBef>
                <a:spcPct val="0"/>
              </a:spcBef>
              <a:spcAft>
                <a:spcPct val="0"/>
              </a:spcAft>
              <a:defRPr sz="2900">
                <a:solidFill>
                  <a:schemeClr val="bg1"/>
                </a:solidFill>
                <a:latin typeface="Arial" pitchFamily="34" charset="0"/>
              </a:defRPr>
            </a:lvl6pPr>
            <a:lvl7pPr marL="914400" algn="l" defTabSz="957263" rtl="0" fontAlgn="base">
              <a:spcBef>
                <a:spcPct val="0"/>
              </a:spcBef>
              <a:spcAft>
                <a:spcPct val="0"/>
              </a:spcAft>
              <a:defRPr sz="2900">
                <a:solidFill>
                  <a:schemeClr val="bg1"/>
                </a:solidFill>
                <a:latin typeface="Arial" pitchFamily="34" charset="0"/>
              </a:defRPr>
            </a:lvl7pPr>
            <a:lvl8pPr marL="1371600" algn="l" defTabSz="957263" rtl="0" fontAlgn="base">
              <a:spcBef>
                <a:spcPct val="0"/>
              </a:spcBef>
              <a:spcAft>
                <a:spcPct val="0"/>
              </a:spcAft>
              <a:defRPr sz="2900">
                <a:solidFill>
                  <a:schemeClr val="bg1"/>
                </a:solidFill>
                <a:latin typeface="Arial" pitchFamily="34" charset="0"/>
              </a:defRPr>
            </a:lvl8pPr>
            <a:lvl9pPr marL="1828800" algn="l" defTabSz="957263" rtl="0" fontAlgn="base">
              <a:spcBef>
                <a:spcPct val="0"/>
              </a:spcBef>
              <a:spcAft>
                <a:spcPct val="0"/>
              </a:spcAft>
              <a:defRPr sz="2900">
                <a:solidFill>
                  <a:schemeClr val="bg1"/>
                </a:solidFill>
                <a:latin typeface="Arial" pitchFamily="34" charset="0"/>
              </a:defRPr>
            </a:lvl9pPr>
          </a:lstStyle>
          <a:p>
            <a:pPr marL="0" lvl="1">
              <a:defRPr/>
            </a:pPr>
            <a:r>
              <a:rPr lang="en-GB" sz="2400" b="1" dirty="0">
                <a:solidFill>
                  <a:schemeClr val="accent1"/>
                </a:solidFill>
                <a:latin typeface="+mj-lt"/>
              </a:rPr>
              <a:t>How will CCGs gain access to the best in class commissioning support services?</a:t>
            </a:r>
          </a:p>
        </p:txBody>
      </p:sp>
      <p:sp>
        <p:nvSpPr>
          <p:cNvPr id="9" name="TextBox 8"/>
          <p:cNvSpPr txBox="1"/>
          <p:nvPr/>
        </p:nvSpPr>
        <p:spPr>
          <a:xfrm>
            <a:off x="9217" y="3910976"/>
            <a:ext cx="9143999" cy="2970044"/>
          </a:xfrm>
          <a:prstGeom prst="rect">
            <a:avLst/>
          </a:prstGeom>
          <a:noFill/>
        </p:spPr>
        <p:txBody>
          <a:bodyPr wrap="square" rtlCol="0">
            <a:spAutoFit/>
          </a:bodyPr>
          <a:lstStyle/>
          <a:p>
            <a:r>
              <a:rPr lang="en-GB" sz="1700" dirty="0" smtClean="0"/>
              <a:t>It is important that CCGs and other buyers are able to access the best in class commissioning support which might require lead providers to establish partnership and sub-contracting arrangements with a range of niche and more specialist support organisations. We will be considering how we get the right balance between what suppliers will need to demonstrate at framework stage in terms of their supply chain versus that which they will need to provide at call off stage when CCGs and other customers run their mini competitions. </a:t>
            </a:r>
          </a:p>
          <a:p>
            <a:endParaRPr lang="en-GB" sz="1700" dirty="0"/>
          </a:p>
          <a:p>
            <a:r>
              <a:rPr lang="en-GB" sz="1700" dirty="0" smtClean="0"/>
              <a:t>The important thing is that CCGs have confidence that organisations on the framework can provide the full range of commissioning support services excellently, and that when they are calling off, that organisations are able to pull together the best blend of products and services that meet the specific needs of CCGs and other buyers. </a:t>
            </a:r>
          </a:p>
        </p:txBody>
      </p:sp>
    </p:spTree>
    <p:extLst>
      <p:ext uri="{BB962C8B-B14F-4D97-AF65-F5344CB8AC3E}">
        <p14:creationId xmlns:p14="http://schemas.microsoft.com/office/powerpoint/2010/main" val="27408426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81089"/>
            <a:ext cx="7956377" cy="504056"/>
          </a:xfrm>
          <a:prstGeom prst="rect">
            <a:avLst/>
          </a:prstGeom>
          <a:gradFill flip="none" rotWithShape="1">
            <a:gsLst>
              <a:gs pos="0">
                <a:schemeClr val="bg1">
                  <a:lumMod val="85000"/>
                </a:schemeClr>
              </a:gs>
              <a:gs pos="67000">
                <a:schemeClr val="bg1">
                  <a:lumMod val="85000"/>
                </a:schemeClr>
              </a:gs>
              <a:gs pos="100000">
                <a:schemeClr val="bg1"/>
              </a:gs>
            </a:gsLst>
            <a:lin ang="0" scaled="1"/>
            <a:tileRect/>
          </a:gradFill>
        </p:spPr>
        <p:txBody>
          <a:bodyPr lIns="72000" tIns="0" rIns="0" bIns="0" anchor="ctr"/>
          <a:lstStyle>
            <a:lvl1pPr algn="l" defTabSz="957263" rtl="0" eaLnBrk="0" fontAlgn="base" hangingPunct="0">
              <a:spcBef>
                <a:spcPct val="0"/>
              </a:spcBef>
              <a:spcAft>
                <a:spcPct val="0"/>
              </a:spcAft>
              <a:defRPr sz="2900">
                <a:solidFill>
                  <a:schemeClr val="bg1"/>
                </a:solidFill>
                <a:latin typeface="+mj-lt"/>
                <a:ea typeface="+mj-ea"/>
                <a:cs typeface="+mj-cs"/>
              </a:defRPr>
            </a:lvl1pPr>
            <a:lvl2pPr algn="l" defTabSz="957263" rtl="0" eaLnBrk="0" fontAlgn="base" hangingPunct="0">
              <a:spcBef>
                <a:spcPct val="0"/>
              </a:spcBef>
              <a:spcAft>
                <a:spcPct val="0"/>
              </a:spcAft>
              <a:defRPr sz="2900">
                <a:solidFill>
                  <a:schemeClr val="bg1"/>
                </a:solidFill>
                <a:latin typeface="Arial" pitchFamily="34" charset="0"/>
              </a:defRPr>
            </a:lvl2pPr>
            <a:lvl3pPr algn="l" defTabSz="957263" rtl="0" eaLnBrk="0" fontAlgn="base" hangingPunct="0">
              <a:spcBef>
                <a:spcPct val="0"/>
              </a:spcBef>
              <a:spcAft>
                <a:spcPct val="0"/>
              </a:spcAft>
              <a:defRPr sz="2900">
                <a:solidFill>
                  <a:schemeClr val="bg1"/>
                </a:solidFill>
                <a:latin typeface="Arial" pitchFamily="34" charset="0"/>
              </a:defRPr>
            </a:lvl3pPr>
            <a:lvl4pPr algn="l" defTabSz="957263" rtl="0" eaLnBrk="0" fontAlgn="base" hangingPunct="0">
              <a:spcBef>
                <a:spcPct val="0"/>
              </a:spcBef>
              <a:spcAft>
                <a:spcPct val="0"/>
              </a:spcAft>
              <a:defRPr sz="2900">
                <a:solidFill>
                  <a:schemeClr val="bg1"/>
                </a:solidFill>
                <a:latin typeface="Arial" pitchFamily="34" charset="0"/>
              </a:defRPr>
            </a:lvl4pPr>
            <a:lvl5pPr algn="l" defTabSz="957263" rtl="0" eaLnBrk="0" fontAlgn="base" hangingPunct="0">
              <a:spcBef>
                <a:spcPct val="0"/>
              </a:spcBef>
              <a:spcAft>
                <a:spcPct val="0"/>
              </a:spcAft>
              <a:defRPr sz="2900">
                <a:solidFill>
                  <a:schemeClr val="bg1"/>
                </a:solidFill>
                <a:latin typeface="Arial" pitchFamily="34" charset="0"/>
              </a:defRPr>
            </a:lvl5pPr>
            <a:lvl6pPr marL="457200" algn="l" defTabSz="957263" rtl="0" fontAlgn="base">
              <a:spcBef>
                <a:spcPct val="0"/>
              </a:spcBef>
              <a:spcAft>
                <a:spcPct val="0"/>
              </a:spcAft>
              <a:defRPr sz="2900">
                <a:solidFill>
                  <a:schemeClr val="bg1"/>
                </a:solidFill>
                <a:latin typeface="Arial" pitchFamily="34" charset="0"/>
              </a:defRPr>
            </a:lvl6pPr>
            <a:lvl7pPr marL="914400" algn="l" defTabSz="957263" rtl="0" fontAlgn="base">
              <a:spcBef>
                <a:spcPct val="0"/>
              </a:spcBef>
              <a:spcAft>
                <a:spcPct val="0"/>
              </a:spcAft>
              <a:defRPr sz="2900">
                <a:solidFill>
                  <a:schemeClr val="bg1"/>
                </a:solidFill>
                <a:latin typeface="Arial" pitchFamily="34" charset="0"/>
              </a:defRPr>
            </a:lvl7pPr>
            <a:lvl8pPr marL="1371600" algn="l" defTabSz="957263" rtl="0" fontAlgn="base">
              <a:spcBef>
                <a:spcPct val="0"/>
              </a:spcBef>
              <a:spcAft>
                <a:spcPct val="0"/>
              </a:spcAft>
              <a:defRPr sz="2900">
                <a:solidFill>
                  <a:schemeClr val="bg1"/>
                </a:solidFill>
                <a:latin typeface="Arial" pitchFamily="34" charset="0"/>
              </a:defRPr>
            </a:lvl8pPr>
            <a:lvl9pPr marL="1828800" algn="l" defTabSz="957263" rtl="0" fontAlgn="base">
              <a:spcBef>
                <a:spcPct val="0"/>
              </a:spcBef>
              <a:spcAft>
                <a:spcPct val="0"/>
              </a:spcAft>
              <a:defRPr sz="2900">
                <a:solidFill>
                  <a:schemeClr val="bg1"/>
                </a:solidFill>
                <a:latin typeface="Arial" pitchFamily="34" charset="0"/>
              </a:defRPr>
            </a:lvl9pPr>
          </a:lstStyle>
          <a:p>
            <a:pPr>
              <a:defRPr/>
            </a:pPr>
            <a:r>
              <a:rPr lang="en-GB" sz="2400" b="1" kern="0" dirty="0" smtClean="0">
                <a:solidFill>
                  <a:schemeClr val="accent1"/>
                </a:solidFill>
                <a:sym typeface="Helvetica Light" charset="0"/>
              </a:rPr>
              <a:t>Who can bid for the framework and who can use it?</a:t>
            </a:r>
          </a:p>
        </p:txBody>
      </p:sp>
      <p:sp>
        <p:nvSpPr>
          <p:cNvPr id="8" name="TextBox 7"/>
          <p:cNvSpPr txBox="1"/>
          <p:nvPr/>
        </p:nvSpPr>
        <p:spPr>
          <a:xfrm>
            <a:off x="9217" y="712441"/>
            <a:ext cx="9143999" cy="1138773"/>
          </a:xfrm>
          <a:prstGeom prst="rect">
            <a:avLst/>
          </a:prstGeom>
          <a:noFill/>
        </p:spPr>
        <p:txBody>
          <a:bodyPr wrap="square" rtlCol="0">
            <a:spAutoFit/>
          </a:bodyPr>
          <a:lstStyle/>
          <a:p>
            <a:r>
              <a:rPr lang="en-GB" sz="1700" dirty="0" smtClean="0"/>
              <a:t>All organisations from all sectors who can demonstrate that they meet the requirements for the framework can bid, including suppliers in the NHS, the voluntary and independent sector and the wider public sector, for example Local Authorities. We currently anticipate the framework being open to as broader range of public sector organisations as possible. This will be clarified in the OJEU notice. </a:t>
            </a:r>
          </a:p>
        </p:txBody>
      </p:sp>
      <p:sp>
        <p:nvSpPr>
          <p:cNvPr id="10" name="Title 1"/>
          <p:cNvSpPr txBox="1">
            <a:spLocks/>
          </p:cNvSpPr>
          <p:nvPr/>
        </p:nvSpPr>
        <p:spPr>
          <a:xfrm>
            <a:off x="1" y="1969675"/>
            <a:ext cx="7956376" cy="503461"/>
          </a:xfrm>
          <a:prstGeom prst="rect">
            <a:avLst/>
          </a:prstGeom>
          <a:gradFill flip="none" rotWithShape="1">
            <a:gsLst>
              <a:gs pos="0">
                <a:schemeClr val="bg1">
                  <a:lumMod val="85000"/>
                </a:schemeClr>
              </a:gs>
              <a:gs pos="67000">
                <a:schemeClr val="bg1">
                  <a:lumMod val="85000"/>
                </a:schemeClr>
              </a:gs>
              <a:gs pos="100000">
                <a:schemeClr val="bg1"/>
              </a:gs>
            </a:gsLst>
            <a:lin ang="0" scaled="1"/>
            <a:tileRect/>
          </a:gradFill>
        </p:spPr>
        <p:txBody>
          <a:bodyPr lIns="72000" tIns="0" rIns="0" bIns="0" anchor="ctr"/>
          <a:lstStyle>
            <a:lvl1pPr algn="l" defTabSz="957263" rtl="0" eaLnBrk="0" fontAlgn="base" hangingPunct="0">
              <a:spcBef>
                <a:spcPct val="0"/>
              </a:spcBef>
              <a:spcAft>
                <a:spcPct val="0"/>
              </a:spcAft>
              <a:defRPr sz="2900">
                <a:solidFill>
                  <a:schemeClr val="bg1"/>
                </a:solidFill>
                <a:latin typeface="+mj-lt"/>
                <a:ea typeface="+mj-ea"/>
                <a:cs typeface="+mj-cs"/>
              </a:defRPr>
            </a:lvl1pPr>
            <a:lvl2pPr algn="l" defTabSz="957263" rtl="0" eaLnBrk="0" fontAlgn="base" hangingPunct="0">
              <a:spcBef>
                <a:spcPct val="0"/>
              </a:spcBef>
              <a:spcAft>
                <a:spcPct val="0"/>
              </a:spcAft>
              <a:defRPr sz="2900">
                <a:solidFill>
                  <a:schemeClr val="bg1"/>
                </a:solidFill>
                <a:latin typeface="Arial" pitchFamily="34" charset="0"/>
              </a:defRPr>
            </a:lvl2pPr>
            <a:lvl3pPr algn="l" defTabSz="957263" rtl="0" eaLnBrk="0" fontAlgn="base" hangingPunct="0">
              <a:spcBef>
                <a:spcPct val="0"/>
              </a:spcBef>
              <a:spcAft>
                <a:spcPct val="0"/>
              </a:spcAft>
              <a:defRPr sz="2900">
                <a:solidFill>
                  <a:schemeClr val="bg1"/>
                </a:solidFill>
                <a:latin typeface="Arial" pitchFamily="34" charset="0"/>
              </a:defRPr>
            </a:lvl3pPr>
            <a:lvl4pPr algn="l" defTabSz="957263" rtl="0" eaLnBrk="0" fontAlgn="base" hangingPunct="0">
              <a:spcBef>
                <a:spcPct val="0"/>
              </a:spcBef>
              <a:spcAft>
                <a:spcPct val="0"/>
              </a:spcAft>
              <a:defRPr sz="2900">
                <a:solidFill>
                  <a:schemeClr val="bg1"/>
                </a:solidFill>
                <a:latin typeface="Arial" pitchFamily="34" charset="0"/>
              </a:defRPr>
            </a:lvl4pPr>
            <a:lvl5pPr algn="l" defTabSz="957263" rtl="0" eaLnBrk="0" fontAlgn="base" hangingPunct="0">
              <a:spcBef>
                <a:spcPct val="0"/>
              </a:spcBef>
              <a:spcAft>
                <a:spcPct val="0"/>
              </a:spcAft>
              <a:defRPr sz="2900">
                <a:solidFill>
                  <a:schemeClr val="bg1"/>
                </a:solidFill>
                <a:latin typeface="Arial" pitchFamily="34" charset="0"/>
              </a:defRPr>
            </a:lvl5pPr>
            <a:lvl6pPr marL="457200" algn="l" defTabSz="957263" rtl="0" fontAlgn="base">
              <a:spcBef>
                <a:spcPct val="0"/>
              </a:spcBef>
              <a:spcAft>
                <a:spcPct val="0"/>
              </a:spcAft>
              <a:defRPr sz="2900">
                <a:solidFill>
                  <a:schemeClr val="bg1"/>
                </a:solidFill>
                <a:latin typeface="Arial" pitchFamily="34" charset="0"/>
              </a:defRPr>
            </a:lvl6pPr>
            <a:lvl7pPr marL="914400" algn="l" defTabSz="957263" rtl="0" fontAlgn="base">
              <a:spcBef>
                <a:spcPct val="0"/>
              </a:spcBef>
              <a:spcAft>
                <a:spcPct val="0"/>
              </a:spcAft>
              <a:defRPr sz="2900">
                <a:solidFill>
                  <a:schemeClr val="bg1"/>
                </a:solidFill>
                <a:latin typeface="Arial" pitchFamily="34" charset="0"/>
              </a:defRPr>
            </a:lvl7pPr>
            <a:lvl8pPr marL="1371600" algn="l" defTabSz="957263" rtl="0" fontAlgn="base">
              <a:spcBef>
                <a:spcPct val="0"/>
              </a:spcBef>
              <a:spcAft>
                <a:spcPct val="0"/>
              </a:spcAft>
              <a:defRPr sz="2900">
                <a:solidFill>
                  <a:schemeClr val="bg1"/>
                </a:solidFill>
                <a:latin typeface="Arial" pitchFamily="34" charset="0"/>
              </a:defRPr>
            </a:lvl8pPr>
            <a:lvl9pPr marL="1828800" algn="l" defTabSz="957263" rtl="0" fontAlgn="base">
              <a:spcBef>
                <a:spcPct val="0"/>
              </a:spcBef>
              <a:spcAft>
                <a:spcPct val="0"/>
              </a:spcAft>
              <a:defRPr sz="2900">
                <a:solidFill>
                  <a:schemeClr val="bg1"/>
                </a:solidFill>
                <a:latin typeface="Arial" pitchFamily="34" charset="0"/>
              </a:defRPr>
            </a:lvl9pPr>
          </a:lstStyle>
          <a:p>
            <a:pPr>
              <a:defRPr/>
            </a:pPr>
            <a:r>
              <a:rPr lang="en-GB" sz="2400" b="1" kern="0" dirty="0" smtClean="0">
                <a:solidFill>
                  <a:schemeClr val="accent1"/>
                </a:solidFill>
                <a:sym typeface="Helvetica Light" charset="0"/>
              </a:rPr>
              <a:t>What will suppliers need to demonstrate?</a:t>
            </a:r>
          </a:p>
        </p:txBody>
      </p:sp>
      <p:sp>
        <p:nvSpPr>
          <p:cNvPr id="11" name="TextBox 10"/>
          <p:cNvSpPr txBox="1"/>
          <p:nvPr/>
        </p:nvSpPr>
        <p:spPr>
          <a:xfrm>
            <a:off x="1" y="2446995"/>
            <a:ext cx="9143999" cy="4508927"/>
          </a:xfrm>
          <a:prstGeom prst="rect">
            <a:avLst/>
          </a:prstGeom>
          <a:noFill/>
        </p:spPr>
        <p:txBody>
          <a:bodyPr wrap="square" rtlCol="0">
            <a:spAutoFit/>
          </a:bodyPr>
          <a:lstStyle/>
          <a:p>
            <a:r>
              <a:rPr lang="en-GB" sz="1700" dirty="0" smtClean="0"/>
              <a:t>An OJEU restricted procedure procurement process will be run which comprises a pre-qualification questionnaire (PQQ) stage where organisations will be tested against their financial standing and capability, and an Invitation to Tender (ITT) stage which will delve into more detail around the organisation’s ability to deliver the services, supply chain and service offer.</a:t>
            </a:r>
          </a:p>
          <a:p>
            <a:endParaRPr lang="en-GB" sz="1700" dirty="0"/>
          </a:p>
          <a:p>
            <a:r>
              <a:rPr lang="en-GB" sz="1700" dirty="0" smtClean="0"/>
              <a:t>We expect the evaluation to focus around two domains (largely at ITT stage though some of the criteria may be applied in PQQ as well):</a:t>
            </a:r>
          </a:p>
          <a:p>
            <a:pPr marL="342900" indent="-342900">
              <a:spcBef>
                <a:spcPts val="600"/>
              </a:spcBef>
              <a:buFont typeface="+mj-lt"/>
              <a:buAutoNum type="arabicPeriod"/>
            </a:pPr>
            <a:r>
              <a:rPr lang="en-GB" sz="1700" dirty="0" smtClean="0"/>
              <a:t>A set of core organisational criteria which tests areas such as the organisation’s financial strength and sustainability, governance, infrastructure and internal systems, quality assurance processes, leadership and organisational capability, supply chain, innovation and continuous improvement and customer responsiveness and evidence of delivery.</a:t>
            </a:r>
          </a:p>
          <a:p>
            <a:pPr marL="342900" indent="-342900">
              <a:spcBef>
                <a:spcPts val="600"/>
              </a:spcBef>
              <a:buFont typeface="+mj-lt"/>
              <a:buAutoNum type="arabicPeriod"/>
            </a:pPr>
            <a:r>
              <a:rPr lang="en-GB" sz="1700" dirty="0" smtClean="0"/>
              <a:t>A set of service specific criteria and standards across each of the service categories described in the </a:t>
            </a:r>
            <a:r>
              <a:rPr lang="en-GB" sz="1700" dirty="0" err="1" smtClean="0"/>
              <a:t>lotting</a:t>
            </a:r>
            <a:r>
              <a:rPr lang="en-GB" sz="1700" dirty="0" smtClean="0"/>
              <a:t> proposals. </a:t>
            </a:r>
          </a:p>
          <a:p>
            <a:pPr>
              <a:spcBef>
                <a:spcPts val="600"/>
              </a:spcBef>
            </a:pPr>
            <a:r>
              <a:rPr lang="en-GB" sz="1700" dirty="0" smtClean="0"/>
              <a:t>These criteria will be co-developed with CCGs and other stakeholders throughout November at a series of workshops to ensure they reflect customer’s needs.  More information on the events will be available shortly.</a:t>
            </a:r>
          </a:p>
        </p:txBody>
      </p:sp>
    </p:spTree>
    <p:extLst>
      <p:ext uri="{BB962C8B-B14F-4D97-AF65-F5344CB8AC3E}">
        <p14:creationId xmlns:p14="http://schemas.microsoft.com/office/powerpoint/2010/main" val="37927352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 y="3325859"/>
            <a:ext cx="7956376" cy="503461"/>
          </a:xfrm>
          <a:prstGeom prst="rect">
            <a:avLst/>
          </a:prstGeom>
          <a:gradFill flip="none" rotWithShape="1">
            <a:gsLst>
              <a:gs pos="0">
                <a:schemeClr val="bg1">
                  <a:lumMod val="85000"/>
                </a:schemeClr>
              </a:gs>
              <a:gs pos="67000">
                <a:schemeClr val="bg1">
                  <a:lumMod val="85000"/>
                </a:schemeClr>
              </a:gs>
              <a:gs pos="100000">
                <a:schemeClr val="bg1"/>
              </a:gs>
            </a:gsLst>
            <a:lin ang="0" scaled="1"/>
            <a:tileRect/>
          </a:gradFill>
        </p:spPr>
        <p:txBody>
          <a:bodyPr lIns="72000" tIns="0" rIns="0" bIns="0" anchor="ctr"/>
          <a:lstStyle>
            <a:lvl1pPr algn="l" defTabSz="957263" rtl="0" eaLnBrk="0" fontAlgn="base" hangingPunct="0">
              <a:spcBef>
                <a:spcPct val="0"/>
              </a:spcBef>
              <a:spcAft>
                <a:spcPct val="0"/>
              </a:spcAft>
              <a:defRPr sz="2900">
                <a:solidFill>
                  <a:schemeClr val="bg1"/>
                </a:solidFill>
                <a:latin typeface="+mj-lt"/>
                <a:ea typeface="+mj-ea"/>
                <a:cs typeface="+mj-cs"/>
              </a:defRPr>
            </a:lvl1pPr>
            <a:lvl2pPr algn="l" defTabSz="957263" rtl="0" eaLnBrk="0" fontAlgn="base" hangingPunct="0">
              <a:spcBef>
                <a:spcPct val="0"/>
              </a:spcBef>
              <a:spcAft>
                <a:spcPct val="0"/>
              </a:spcAft>
              <a:defRPr sz="2900">
                <a:solidFill>
                  <a:schemeClr val="bg1"/>
                </a:solidFill>
                <a:latin typeface="Arial" pitchFamily="34" charset="0"/>
              </a:defRPr>
            </a:lvl2pPr>
            <a:lvl3pPr algn="l" defTabSz="957263" rtl="0" eaLnBrk="0" fontAlgn="base" hangingPunct="0">
              <a:spcBef>
                <a:spcPct val="0"/>
              </a:spcBef>
              <a:spcAft>
                <a:spcPct val="0"/>
              </a:spcAft>
              <a:defRPr sz="2900">
                <a:solidFill>
                  <a:schemeClr val="bg1"/>
                </a:solidFill>
                <a:latin typeface="Arial" pitchFamily="34" charset="0"/>
              </a:defRPr>
            </a:lvl3pPr>
            <a:lvl4pPr algn="l" defTabSz="957263" rtl="0" eaLnBrk="0" fontAlgn="base" hangingPunct="0">
              <a:spcBef>
                <a:spcPct val="0"/>
              </a:spcBef>
              <a:spcAft>
                <a:spcPct val="0"/>
              </a:spcAft>
              <a:defRPr sz="2900">
                <a:solidFill>
                  <a:schemeClr val="bg1"/>
                </a:solidFill>
                <a:latin typeface="Arial" pitchFamily="34" charset="0"/>
              </a:defRPr>
            </a:lvl4pPr>
            <a:lvl5pPr algn="l" defTabSz="957263" rtl="0" eaLnBrk="0" fontAlgn="base" hangingPunct="0">
              <a:spcBef>
                <a:spcPct val="0"/>
              </a:spcBef>
              <a:spcAft>
                <a:spcPct val="0"/>
              </a:spcAft>
              <a:defRPr sz="2900">
                <a:solidFill>
                  <a:schemeClr val="bg1"/>
                </a:solidFill>
                <a:latin typeface="Arial" pitchFamily="34" charset="0"/>
              </a:defRPr>
            </a:lvl5pPr>
            <a:lvl6pPr marL="457200" algn="l" defTabSz="957263" rtl="0" fontAlgn="base">
              <a:spcBef>
                <a:spcPct val="0"/>
              </a:spcBef>
              <a:spcAft>
                <a:spcPct val="0"/>
              </a:spcAft>
              <a:defRPr sz="2900">
                <a:solidFill>
                  <a:schemeClr val="bg1"/>
                </a:solidFill>
                <a:latin typeface="Arial" pitchFamily="34" charset="0"/>
              </a:defRPr>
            </a:lvl6pPr>
            <a:lvl7pPr marL="914400" algn="l" defTabSz="957263" rtl="0" fontAlgn="base">
              <a:spcBef>
                <a:spcPct val="0"/>
              </a:spcBef>
              <a:spcAft>
                <a:spcPct val="0"/>
              </a:spcAft>
              <a:defRPr sz="2900">
                <a:solidFill>
                  <a:schemeClr val="bg1"/>
                </a:solidFill>
                <a:latin typeface="Arial" pitchFamily="34" charset="0"/>
              </a:defRPr>
            </a:lvl7pPr>
            <a:lvl8pPr marL="1371600" algn="l" defTabSz="957263" rtl="0" fontAlgn="base">
              <a:spcBef>
                <a:spcPct val="0"/>
              </a:spcBef>
              <a:spcAft>
                <a:spcPct val="0"/>
              </a:spcAft>
              <a:defRPr sz="2900">
                <a:solidFill>
                  <a:schemeClr val="bg1"/>
                </a:solidFill>
                <a:latin typeface="Arial" pitchFamily="34" charset="0"/>
              </a:defRPr>
            </a:lvl8pPr>
            <a:lvl9pPr marL="1828800" algn="l" defTabSz="957263" rtl="0" fontAlgn="base">
              <a:spcBef>
                <a:spcPct val="0"/>
              </a:spcBef>
              <a:spcAft>
                <a:spcPct val="0"/>
              </a:spcAft>
              <a:defRPr sz="2900">
                <a:solidFill>
                  <a:schemeClr val="bg1"/>
                </a:solidFill>
                <a:latin typeface="Arial" pitchFamily="34" charset="0"/>
              </a:defRPr>
            </a:lvl9pPr>
          </a:lstStyle>
          <a:p>
            <a:pPr>
              <a:defRPr/>
            </a:pPr>
            <a:r>
              <a:rPr lang="en-GB" sz="2400" b="1" kern="0" dirty="0" smtClean="0">
                <a:solidFill>
                  <a:schemeClr val="accent1"/>
                </a:solidFill>
                <a:sym typeface="Helvetica Light" charset="0"/>
              </a:rPr>
              <a:t>What are the contractual terms for the framework?</a:t>
            </a:r>
          </a:p>
        </p:txBody>
      </p:sp>
      <p:sp>
        <p:nvSpPr>
          <p:cNvPr id="4" name="TextBox 3"/>
          <p:cNvSpPr txBox="1"/>
          <p:nvPr/>
        </p:nvSpPr>
        <p:spPr>
          <a:xfrm>
            <a:off x="1" y="3934504"/>
            <a:ext cx="9143999" cy="2446824"/>
          </a:xfrm>
          <a:prstGeom prst="rect">
            <a:avLst/>
          </a:prstGeom>
          <a:noFill/>
        </p:spPr>
        <p:txBody>
          <a:bodyPr wrap="square" rtlCol="0">
            <a:spAutoFit/>
          </a:bodyPr>
          <a:lstStyle/>
          <a:p>
            <a:r>
              <a:rPr lang="en-GB" sz="1700" dirty="0" smtClean="0"/>
              <a:t>The duration of the framework will be a maximum of 4 years in accordance with Procurement Legislation. </a:t>
            </a:r>
          </a:p>
          <a:p>
            <a:endParaRPr lang="en-GB" sz="1700" dirty="0"/>
          </a:p>
          <a:p>
            <a:r>
              <a:rPr lang="en-GB" sz="1700" dirty="0" smtClean="0"/>
              <a:t>We are currently considering the appropriate contract term for CCGs and other customers when calling off from the framework, which may vary for some of the service categories. Initial indications suggest that a minimum of 5 year contracts with break clauses would be preferable because they offer better value but we are currently seeking views on this.</a:t>
            </a:r>
          </a:p>
          <a:p>
            <a:endParaRPr lang="en-GB" sz="1700" dirty="0"/>
          </a:p>
          <a:p>
            <a:r>
              <a:rPr lang="en-GB" sz="1700" dirty="0" smtClean="0"/>
              <a:t>We expect to provide guidance around the contractual terms next year.</a:t>
            </a:r>
          </a:p>
        </p:txBody>
      </p:sp>
      <p:sp>
        <p:nvSpPr>
          <p:cNvPr id="6" name="Title 1"/>
          <p:cNvSpPr txBox="1">
            <a:spLocks/>
          </p:cNvSpPr>
          <p:nvPr/>
        </p:nvSpPr>
        <p:spPr>
          <a:xfrm>
            <a:off x="0" y="193864"/>
            <a:ext cx="7956377" cy="504056"/>
          </a:xfrm>
          <a:prstGeom prst="rect">
            <a:avLst/>
          </a:prstGeom>
          <a:gradFill flip="none" rotWithShape="1">
            <a:gsLst>
              <a:gs pos="0">
                <a:schemeClr val="bg1">
                  <a:lumMod val="85000"/>
                </a:schemeClr>
              </a:gs>
              <a:gs pos="67000">
                <a:schemeClr val="bg1">
                  <a:lumMod val="85000"/>
                </a:schemeClr>
              </a:gs>
              <a:gs pos="100000">
                <a:schemeClr val="bg1"/>
              </a:gs>
            </a:gsLst>
            <a:lin ang="0" scaled="1"/>
            <a:tileRect/>
          </a:gradFill>
        </p:spPr>
        <p:txBody>
          <a:bodyPr lIns="72000" tIns="0" rIns="0" bIns="0" anchor="ctr"/>
          <a:lstStyle>
            <a:lvl1pPr algn="l" defTabSz="957263" rtl="0" eaLnBrk="0" fontAlgn="base" hangingPunct="0">
              <a:spcBef>
                <a:spcPct val="0"/>
              </a:spcBef>
              <a:spcAft>
                <a:spcPct val="0"/>
              </a:spcAft>
              <a:defRPr sz="2900">
                <a:solidFill>
                  <a:schemeClr val="bg1"/>
                </a:solidFill>
                <a:latin typeface="+mj-lt"/>
                <a:ea typeface="+mj-ea"/>
                <a:cs typeface="+mj-cs"/>
              </a:defRPr>
            </a:lvl1pPr>
            <a:lvl2pPr algn="l" defTabSz="957263" rtl="0" eaLnBrk="0" fontAlgn="base" hangingPunct="0">
              <a:spcBef>
                <a:spcPct val="0"/>
              </a:spcBef>
              <a:spcAft>
                <a:spcPct val="0"/>
              </a:spcAft>
              <a:defRPr sz="2900">
                <a:solidFill>
                  <a:schemeClr val="bg1"/>
                </a:solidFill>
                <a:latin typeface="Arial" pitchFamily="34" charset="0"/>
              </a:defRPr>
            </a:lvl2pPr>
            <a:lvl3pPr algn="l" defTabSz="957263" rtl="0" eaLnBrk="0" fontAlgn="base" hangingPunct="0">
              <a:spcBef>
                <a:spcPct val="0"/>
              </a:spcBef>
              <a:spcAft>
                <a:spcPct val="0"/>
              </a:spcAft>
              <a:defRPr sz="2900">
                <a:solidFill>
                  <a:schemeClr val="bg1"/>
                </a:solidFill>
                <a:latin typeface="Arial" pitchFamily="34" charset="0"/>
              </a:defRPr>
            </a:lvl3pPr>
            <a:lvl4pPr algn="l" defTabSz="957263" rtl="0" eaLnBrk="0" fontAlgn="base" hangingPunct="0">
              <a:spcBef>
                <a:spcPct val="0"/>
              </a:spcBef>
              <a:spcAft>
                <a:spcPct val="0"/>
              </a:spcAft>
              <a:defRPr sz="2900">
                <a:solidFill>
                  <a:schemeClr val="bg1"/>
                </a:solidFill>
                <a:latin typeface="Arial" pitchFamily="34" charset="0"/>
              </a:defRPr>
            </a:lvl4pPr>
            <a:lvl5pPr algn="l" defTabSz="957263" rtl="0" eaLnBrk="0" fontAlgn="base" hangingPunct="0">
              <a:spcBef>
                <a:spcPct val="0"/>
              </a:spcBef>
              <a:spcAft>
                <a:spcPct val="0"/>
              </a:spcAft>
              <a:defRPr sz="2900">
                <a:solidFill>
                  <a:schemeClr val="bg1"/>
                </a:solidFill>
                <a:latin typeface="Arial" pitchFamily="34" charset="0"/>
              </a:defRPr>
            </a:lvl5pPr>
            <a:lvl6pPr marL="457200" algn="l" defTabSz="957263" rtl="0" fontAlgn="base">
              <a:spcBef>
                <a:spcPct val="0"/>
              </a:spcBef>
              <a:spcAft>
                <a:spcPct val="0"/>
              </a:spcAft>
              <a:defRPr sz="2900">
                <a:solidFill>
                  <a:schemeClr val="bg1"/>
                </a:solidFill>
                <a:latin typeface="Arial" pitchFamily="34" charset="0"/>
              </a:defRPr>
            </a:lvl6pPr>
            <a:lvl7pPr marL="914400" algn="l" defTabSz="957263" rtl="0" fontAlgn="base">
              <a:spcBef>
                <a:spcPct val="0"/>
              </a:spcBef>
              <a:spcAft>
                <a:spcPct val="0"/>
              </a:spcAft>
              <a:defRPr sz="2900">
                <a:solidFill>
                  <a:schemeClr val="bg1"/>
                </a:solidFill>
                <a:latin typeface="Arial" pitchFamily="34" charset="0"/>
              </a:defRPr>
            </a:lvl7pPr>
            <a:lvl8pPr marL="1371600" algn="l" defTabSz="957263" rtl="0" fontAlgn="base">
              <a:spcBef>
                <a:spcPct val="0"/>
              </a:spcBef>
              <a:spcAft>
                <a:spcPct val="0"/>
              </a:spcAft>
              <a:defRPr sz="2900">
                <a:solidFill>
                  <a:schemeClr val="bg1"/>
                </a:solidFill>
                <a:latin typeface="Arial" pitchFamily="34" charset="0"/>
              </a:defRPr>
            </a:lvl8pPr>
            <a:lvl9pPr marL="1828800" algn="l" defTabSz="957263" rtl="0" fontAlgn="base">
              <a:spcBef>
                <a:spcPct val="0"/>
              </a:spcBef>
              <a:spcAft>
                <a:spcPct val="0"/>
              </a:spcAft>
              <a:defRPr sz="2900">
                <a:solidFill>
                  <a:schemeClr val="bg1"/>
                </a:solidFill>
                <a:latin typeface="Arial" pitchFamily="34" charset="0"/>
              </a:defRPr>
            </a:lvl9pPr>
          </a:lstStyle>
          <a:p>
            <a:pPr>
              <a:defRPr/>
            </a:pPr>
            <a:r>
              <a:rPr lang="en-GB" sz="2300" b="1" kern="0" dirty="0" smtClean="0">
                <a:solidFill>
                  <a:schemeClr val="accent1"/>
                </a:solidFill>
                <a:sym typeface="Helvetica Light" charset="0"/>
              </a:rPr>
              <a:t>How can we make it as easy as possible for buyers to call down?</a:t>
            </a:r>
          </a:p>
        </p:txBody>
      </p:sp>
      <p:sp>
        <p:nvSpPr>
          <p:cNvPr id="7" name="TextBox 6"/>
          <p:cNvSpPr txBox="1"/>
          <p:nvPr/>
        </p:nvSpPr>
        <p:spPr>
          <a:xfrm>
            <a:off x="9217" y="697920"/>
            <a:ext cx="9143999" cy="2446824"/>
          </a:xfrm>
          <a:prstGeom prst="rect">
            <a:avLst/>
          </a:prstGeom>
          <a:noFill/>
        </p:spPr>
        <p:txBody>
          <a:bodyPr wrap="square" rtlCol="0">
            <a:spAutoFit/>
          </a:bodyPr>
          <a:lstStyle/>
          <a:p>
            <a:r>
              <a:rPr lang="en-GB" sz="1700" dirty="0" smtClean="0"/>
              <a:t>Given </a:t>
            </a:r>
            <a:r>
              <a:rPr lang="en-GB" sz="1700" dirty="0"/>
              <a:t>the complexity of the services, the need </a:t>
            </a:r>
            <a:r>
              <a:rPr lang="en-GB" sz="1700" dirty="0" smtClean="0"/>
              <a:t>for flexibility and bespoke specifications for customers and the </a:t>
            </a:r>
            <a:r>
              <a:rPr lang="en-GB" sz="1700" dirty="0"/>
              <a:t>importance of facilitating </a:t>
            </a:r>
            <a:r>
              <a:rPr lang="en-GB" sz="1700" dirty="0" smtClean="0"/>
              <a:t>choice </a:t>
            </a:r>
            <a:r>
              <a:rPr lang="en-GB" sz="1700" dirty="0"/>
              <a:t>it is unlikely that direct award will be an option in most </a:t>
            </a:r>
            <a:r>
              <a:rPr lang="en-GB" sz="1700" dirty="0" smtClean="0"/>
              <a:t>circumstances, though we are continuing to explore the options in more detail.</a:t>
            </a:r>
          </a:p>
          <a:p>
            <a:endParaRPr lang="en-GB" sz="1700" dirty="0"/>
          </a:p>
          <a:p>
            <a:r>
              <a:rPr lang="en-GB" sz="1700" dirty="0" smtClean="0"/>
              <a:t>We </a:t>
            </a:r>
            <a:r>
              <a:rPr lang="en-GB" sz="1700" dirty="0"/>
              <a:t>are </a:t>
            </a:r>
            <a:r>
              <a:rPr lang="en-GB" sz="1700" dirty="0" smtClean="0"/>
              <a:t>also looking at whether we can build additional steps into the process that might allow CCGs and other customers to issue their tenders to a smaller number of potential suppliers.</a:t>
            </a:r>
          </a:p>
          <a:p>
            <a:endParaRPr lang="en-GB" sz="1700" dirty="0"/>
          </a:p>
          <a:p>
            <a:r>
              <a:rPr lang="en-GB" sz="1700" dirty="0" smtClean="0"/>
              <a:t>We will also be looking to develop a range of standard procurement documentation, specifications and a standard contract that CCGs will be able to use and tailor to fit their needs.</a:t>
            </a:r>
          </a:p>
        </p:txBody>
      </p:sp>
    </p:spTree>
    <p:extLst>
      <p:ext uri="{BB962C8B-B14F-4D97-AF65-F5344CB8AC3E}">
        <p14:creationId xmlns:p14="http://schemas.microsoft.com/office/powerpoint/2010/main" val="9772075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HS CB Presentation (Screen 4x3)">
  <a:themeElements>
    <a:clrScheme name="NHS Commissioning Board">
      <a:dk1>
        <a:sysClr val="windowText" lastClr="000000"/>
      </a:dk1>
      <a:lt1>
        <a:sysClr val="window" lastClr="FFFFFF"/>
      </a:lt1>
      <a:dk2>
        <a:srgbClr val="003893"/>
      </a:dk2>
      <a:lt2>
        <a:srgbClr val="FFFFFF"/>
      </a:lt2>
      <a:accent1>
        <a:srgbClr val="00ADC6"/>
      </a:accent1>
      <a:accent2>
        <a:srgbClr val="003893"/>
      </a:accent2>
      <a:accent3>
        <a:srgbClr val="C0F7FF"/>
      </a:accent3>
      <a:accent4>
        <a:srgbClr val="B6D2FF"/>
      </a:accent4>
      <a:accent5>
        <a:srgbClr val="00AA9E"/>
      </a:accent5>
      <a:accent6>
        <a:srgbClr val="0091C9"/>
      </a:accent6>
      <a:hlink>
        <a:srgbClr val="000000"/>
      </a:hlink>
      <a:folHlink>
        <a:srgbClr val="000000"/>
      </a:folHlink>
    </a:clrScheme>
    <a:fontScheme name="NHS Commissioning Boar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spAutoFit/>
      </a:bodyPr>
      <a:lstStyle>
        <a:defPPr>
          <a:defRPr sz="2400" dirty="0">
            <a:latin typeface="Arial" pitchFamily="34" charset="0"/>
            <a:cs typeface="Arial"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22292</TotalTime>
  <Words>2250</Words>
  <Application>Microsoft Office PowerPoint</Application>
  <PresentationFormat>On-screen Show (4:3)</PresentationFormat>
  <Paragraphs>163</Paragraphs>
  <Slides>10</Slides>
  <Notes>0</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Office Theme</vt:lpstr>
      <vt:lpstr>NHS CB Presentation (Screen 4x3)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IMS3</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David Williams</cp:lastModifiedBy>
  <cp:revision>130</cp:revision>
  <cp:lastPrinted>2013-10-04T15:27:14Z</cp:lastPrinted>
  <dcterms:created xsi:type="dcterms:W3CDTF">2013-09-17T09:40:28Z</dcterms:created>
  <dcterms:modified xsi:type="dcterms:W3CDTF">2013-10-15T11:00:28Z</dcterms:modified>
</cp:coreProperties>
</file>