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119" d="100"/>
          <a:sy n="119" d="100"/>
        </p:scale>
        <p:origin x="-35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817303634983532E-2"/>
          <c:y val="3.2882418168795315E-2"/>
          <c:w val="0.77662973067447993"/>
          <c:h val="0.89777075093604264"/>
        </c:manualLayout>
      </c:layout>
      <c:lineChart>
        <c:grouping val="standard"/>
        <c:varyColors val="0"/>
        <c:ser>
          <c:idx val="0"/>
          <c:order val="0"/>
          <c:tx>
            <c:strRef>
              <c:f>Sheet1!$B$20</c:f>
              <c:strCache>
                <c:ptCount val="1"/>
                <c:pt idx="0">
                  <c:v>Consultants </c:v>
                </c:pt>
              </c:strCache>
            </c:strRef>
          </c:tx>
          <c:spPr>
            <a:ln w="28575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Sheet1!$C$20:$M$20</c:f>
              <c:numCache>
                <c:formatCode>0%</c:formatCode>
                <c:ptCount val="11"/>
                <c:pt idx="0">
                  <c:v>0</c:v>
                </c:pt>
                <c:pt idx="1">
                  <c:v>6.3999388600082252E-2</c:v>
                </c:pt>
                <c:pt idx="2">
                  <c:v>0.13673853268620162</c:v>
                </c:pt>
                <c:pt idx="3">
                  <c:v>0.19616619592455753</c:v>
                </c:pt>
                <c:pt idx="4">
                  <c:v>0.23681399226923872</c:v>
                </c:pt>
                <c:pt idx="5">
                  <c:v>0.26957409586953962</c:v>
                </c:pt>
                <c:pt idx="6">
                  <c:v>0.3200216639813982</c:v>
                </c:pt>
                <c:pt idx="7">
                  <c:v>0.39978867600529</c:v>
                </c:pt>
                <c:pt idx="8">
                  <c:v>0.44531732307810534</c:v>
                </c:pt>
                <c:pt idx="9">
                  <c:v>0.49314002589809824</c:v>
                </c:pt>
                <c:pt idx="10">
                  <c:v>0.54290451613955693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Sheet1!$B$22</c:f>
              <c:strCache>
                <c:ptCount val="1"/>
                <c:pt idx="0">
                  <c:v>NHS Pharmacists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Sheet1!$C$22:$M$22</c:f>
              <c:numCache>
                <c:formatCode>0%</c:formatCode>
                <c:ptCount val="11"/>
                <c:pt idx="0">
                  <c:v>0</c:v>
                </c:pt>
                <c:pt idx="1">
                  <c:v>5.4235263205633766E-2</c:v>
                </c:pt>
                <c:pt idx="2">
                  <c:v>0.12815988395611466</c:v>
                </c:pt>
                <c:pt idx="3">
                  <c:v>0.18023442217806895</c:v>
                </c:pt>
                <c:pt idx="4">
                  <c:v>0.18044663223376656</c:v>
                </c:pt>
                <c:pt idx="5">
                  <c:v>0.20396497163538574</c:v>
                </c:pt>
                <c:pt idx="6">
                  <c:v>0.26042519650754326</c:v>
                </c:pt>
                <c:pt idx="7">
                  <c:v>0.34355422413027425</c:v>
                </c:pt>
                <c:pt idx="8">
                  <c:v>0.3993476952254138</c:v>
                </c:pt>
                <c:pt idx="9">
                  <c:v>0.41329897363891166</c:v>
                </c:pt>
                <c:pt idx="10">
                  <c:v>0.43880811722549984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Sheet1!$B$23</c:f>
              <c:strCache>
                <c:ptCount val="1"/>
                <c:pt idx="0">
                  <c:v>Scientists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Sheet1!$C$23:$M$23</c:f>
              <c:numCache>
                <c:formatCode>0%</c:formatCode>
                <c:ptCount val="11"/>
                <c:pt idx="0">
                  <c:v>0</c:v>
                </c:pt>
                <c:pt idx="1">
                  <c:v>7.5607991631494453E-2</c:v>
                </c:pt>
                <c:pt idx="2">
                  <c:v>0.18502120935305566</c:v>
                </c:pt>
                <c:pt idx="3">
                  <c:v>0.25656991994426059</c:v>
                </c:pt>
                <c:pt idx="4">
                  <c:v>0.27837024671882449</c:v>
                </c:pt>
                <c:pt idx="5">
                  <c:v>0.26701335249167735</c:v>
                </c:pt>
                <c:pt idx="6">
                  <c:v>0.29850145790528892</c:v>
                </c:pt>
                <c:pt idx="7">
                  <c:v>0.34985809722175731</c:v>
                </c:pt>
                <c:pt idx="8">
                  <c:v>0.34695309349603831</c:v>
                </c:pt>
                <c:pt idx="9">
                  <c:v>0.32661210543084995</c:v>
                </c:pt>
                <c:pt idx="10">
                  <c:v>0.31285288510382325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Sheet1!$B$24</c:f>
              <c:strCache>
                <c:ptCount val="1"/>
                <c:pt idx="0">
                  <c:v>AHPs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Sheet1!$C$24:$M$24</c:f>
              <c:numCache>
                <c:formatCode>0%</c:formatCode>
                <c:ptCount val="11"/>
                <c:pt idx="0">
                  <c:v>0</c:v>
                </c:pt>
                <c:pt idx="1">
                  <c:v>4.8318352552226607E-2</c:v>
                </c:pt>
                <c:pt idx="2">
                  <c:v>0.10716621695526274</c:v>
                </c:pt>
                <c:pt idx="3">
                  <c:v>0.14498621926345256</c:v>
                </c:pt>
                <c:pt idx="4">
                  <c:v>0.15699549799691703</c:v>
                </c:pt>
                <c:pt idx="5">
                  <c:v>0.18511444874262972</c:v>
                </c:pt>
                <c:pt idx="6">
                  <c:v>0.23476384531946515</c:v>
                </c:pt>
                <c:pt idx="7">
                  <c:v>0.28480430317083916</c:v>
                </c:pt>
                <c:pt idx="8">
                  <c:v>0.30423927159279995</c:v>
                </c:pt>
                <c:pt idx="9">
                  <c:v>0.30707325448908995</c:v>
                </c:pt>
                <c:pt idx="10">
                  <c:v>0.31249353714719863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Sheet1!$B$26</c:f>
              <c:strCache>
                <c:ptCount val="1"/>
                <c:pt idx="0">
                  <c:v>GPs</c:v>
                </c:pt>
              </c:strCache>
            </c:strRef>
          </c:tx>
          <c:spPr>
            <a:ln w="28575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Sheet1!$C$26:$M$26</c:f>
              <c:numCache>
                <c:formatCode>0%</c:formatCode>
                <c:ptCount val="11"/>
                <c:pt idx="0">
                  <c:v>0</c:v>
                </c:pt>
                <c:pt idx="1">
                  <c:v>3.1866644943870703E-2</c:v>
                </c:pt>
                <c:pt idx="2">
                  <c:v>6.3990876428690946E-2</c:v>
                </c:pt>
                <c:pt idx="3">
                  <c:v>9.4191955136637251E-2</c:v>
                </c:pt>
                <c:pt idx="4">
                  <c:v>0.14503940113701663</c:v>
                </c:pt>
                <c:pt idx="5">
                  <c:v>0.15692233817237256</c:v>
                </c:pt>
                <c:pt idx="6">
                  <c:v>0.16764596427744949</c:v>
                </c:pt>
                <c:pt idx="7">
                  <c:v>0.23767932019105009</c:v>
                </c:pt>
                <c:pt idx="8">
                  <c:v>0.20879292751734613</c:v>
                </c:pt>
                <c:pt idx="9">
                  <c:v>0.21139787859817694</c:v>
                </c:pt>
                <c:pt idx="10">
                  <c:v>0.23034194527572516</c:v>
                </c:pt>
              </c:numCache>
            </c:numRef>
          </c:val>
          <c:smooth val="0"/>
        </c:ser>
        <c:ser>
          <c:idx val="7"/>
          <c:order val="5"/>
          <c:tx>
            <c:strRef>
              <c:f>Sheet1!$B$27</c:f>
              <c:strCache>
                <c:ptCount val="1"/>
                <c:pt idx="0">
                  <c:v>Registered midwife</c:v>
                </c:pt>
              </c:strCache>
            </c:strRef>
          </c:tx>
          <c:spPr>
            <a:ln w="28575" cap="rnd">
              <a:solidFill>
                <a:srgbClr val="B3137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Sheet1!$C$27:$M$27</c:f>
              <c:numCache>
                <c:formatCode>0%</c:formatCode>
                <c:ptCount val="11"/>
                <c:pt idx="0">
                  <c:v>0</c:v>
                </c:pt>
                <c:pt idx="1">
                  <c:v>2.5525248802064082E-2</c:v>
                </c:pt>
                <c:pt idx="2">
                  <c:v>5.6487283450055381E-2</c:v>
                </c:pt>
                <c:pt idx="3">
                  <c:v>6.6393291559159628E-2</c:v>
                </c:pt>
                <c:pt idx="4">
                  <c:v>6.4918908956874244E-2</c:v>
                </c:pt>
                <c:pt idx="5">
                  <c:v>8.4039808330261812E-2</c:v>
                </c:pt>
                <c:pt idx="6">
                  <c:v>9.0075562108367091E-2</c:v>
                </c:pt>
                <c:pt idx="7">
                  <c:v>0.12020825654257283</c:v>
                </c:pt>
                <c:pt idx="8">
                  <c:v>0.14900479174345738</c:v>
                </c:pt>
                <c:pt idx="9">
                  <c:v>0.16642093623295251</c:v>
                </c:pt>
                <c:pt idx="10">
                  <c:v>0.1819941024695908</c:v>
                </c:pt>
              </c:numCache>
            </c:numRef>
          </c:val>
          <c:smooth val="0"/>
        </c:ser>
        <c:ser>
          <c:idx val="8"/>
          <c:order val="6"/>
          <c:tx>
            <c:strRef>
              <c:f>Sheet1!$B$28</c:f>
              <c:strCache>
                <c:ptCount val="1"/>
                <c:pt idx="0">
                  <c:v>Infrastructure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Sheet1!$C$28:$M$28</c:f>
              <c:numCache>
                <c:formatCode>0%</c:formatCode>
                <c:ptCount val="11"/>
                <c:pt idx="0">
                  <c:v>0</c:v>
                </c:pt>
                <c:pt idx="1">
                  <c:v>6.258522138999445E-2</c:v>
                </c:pt>
                <c:pt idx="2">
                  <c:v>0.12701824561600761</c:v>
                </c:pt>
                <c:pt idx="3">
                  <c:v>0.17788860610121549</c:v>
                </c:pt>
                <c:pt idx="4">
                  <c:v>0.1255816136680834</c:v>
                </c:pt>
                <c:pt idx="5">
                  <c:v>0.11917089891880406</c:v>
                </c:pt>
                <c:pt idx="6">
                  <c:v>0.18447269310072123</c:v>
                </c:pt>
                <c:pt idx="7">
                  <c:v>0.28272060305920288</c:v>
                </c:pt>
                <c:pt idx="8">
                  <c:v>0.27558995375091011</c:v>
                </c:pt>
                <c:pt idx="9">
                  <c:v>0.20106636495913222</c:v>
                </c:pt>
                <c:pt idx="10">
                  <c:v>0.17834052651523113</c:v>
                </c:pt>
              </c:numCache>
            </c:numRef>
          </c:val>
          <c:smooth val="0"/>
        </c:ser>
        <c:ser>
          <c:idx val="9"/>
          <c:order val="7"/>
          <c:tx>
            <c:strRef>
              <c:f>Sheet1!$B$29</c:f>
              <c:strCache>
                <c:ptCount val="1"/>
                <c:pt idx="0">
                  <c:v>Support to clinical </c:v>
                </c:pt>
              </c:strCache>
            </c:strRef>
          </c:tx>
          <c:spPr>
            <a:ln w="28575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Sheet1!$C$29:$M$29</c:f>
              <c:numCache>
                <c:formatCode>0%</c:formatCode>
                <c:ptCount val="11"/>
                <c:pt idx="0">
                  <c:v>0</c:v>
                </c:pt>
                <c:pt idx="1">
                  <c:v>4.9209023345413661E-2</c:v>
                </c:pt>
                <c:pt idx="2">
                  <c:v>7.9095235970034095E-2</c:v>
                </c:pt>
                <c:pt idx="3">
                  <c:v>0.10950615596709889</c:v>
                </c:pt>
                <c:pt idx="4">
                  <c:v>8.6472639688474295E-2</c:v>
                </c:pt>
                <c:pt idx="5">
                  <c:v>5.565914812078443E-2</c:v>
                </c:pt>
                <c:pt idx="6">
                  <c:v>9.6412516444465135E-2</c:v>
                </c:pt>
                <c:pt idx="7">
                  <c:v>0.15802445474845395</c:v>
                </c:pt>
                <c:pt idx="8">
                  <c:v>0.1832923685933272</c:v>
                </c:pt>
                <c:pt idx="9">
                  <c:v>0.15562260805002537</c:v>
                </c:pt>
                <c:pt idx="10">
                  <c:v>0.14995594649326116</c:v>
                </c:pt>
              </c:numCache>
            </c:numRef>
          </c:val>
          <c:smooth val="0"/>
        </c:ser>
        <c:ser>
          <c:idx val="10"/>
          <c:order val="8"/>
          <c:tx>
            <c:strRef>
              <c:f>Sheet1!$B$30</c:f>
              <c:strCache>
                <c:ptCount val="1"/>
                <c:pt idx="0">
                  <c:v>Registered nurses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Sheet1!$C$30:$M$30</c:f>
              <c:numCache>
                <c:formatCode>0%</c:formatCode>
                <c:ptCount val="11"/>
                <c:pt idx="0">
                  <c:v>0</c:v>
                </c:pt>
                <c:pt idx="1">
                  <c:v>3.7463554586862235E-2</c:v>
                </c:pt>
                <c:pt idx="2">
                  <c:v>7.0587337932007443E-2</c:v>
                </c:pt>
                <c:pt idx="3">
                  <c:v>0.10042904237576722</c:v>
                </c:pt>
                <c:pt idx="4">
                  <c:v>0.10605593537172364</c:v>
                </c:pt>
                <c:pt idx="5">
                  <c:v>9.7050675378227425E-2</c:v>
                </c:pt>
                <c:pt idx="6">
                  <c:v>0.12067639338166058</c:v>
                </c:pt>
                <c:pt idx="7">
                  <c:v>0.14629839689043522</c:v>
                </c:pt>
                <c:pt idx="8">
                  <c:v>0.15289698473012669</c:v>
                </c:pt>
                <c:pt idx="9">
                  <c:v>0.14003317904779511</c:v>
                </c:pt>
                <c:pt idx="10">
                  <c:v>0.13344480180312979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153216"/>
        <c:axId val="142155136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Sheet1!$B$21</c15:sqref>
                        </c15:formulaRef>
                      </c:ext>
                    </c:extLst>
                    <c:strCache>
                      <c:ptCount val="1"/>
                      <c:pt idx="0">
                        <c:v>CCT holder supply forecast (at average 3% per growth per annum)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Sheet1!$C$19:$M$19</c15:sqref>
                        </c15:formulaRef>
                      </c:ext>
                    </c:extLst>
                    <c:strCache>
                      <c:ptCount val="11"/>
                      <c:pt idx="0">
                        <c:v>02</c:v>
                      </c:pt>
                      <c:pt idx="1">
                        <c:v>03</c:v>
                      </c:pt>
                      <c:pt idx="2">
                        <c:v>04</c:v>
                      </c:pt>
                      <c:pt idx="3">
                        <c:v>05</c:v>
                      </c:pt>
                      <c:pt idx="4">
                        <c:v>06</c:v>
                      </c:pt>
                      <c:pt idx="5">
                        <c:v>07</c:v>
                      </c:pt>
                      <c:pt idx="6">
                        <c:v>08</c:v>
                      </c:pt>
                      <c:pt idx="7">
                        <c:v>09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Sheet1!$C$21:$M$21</c15:sqref>
                        </c15:formulaRef>
                      </c:ext>
                    </c:extLst>
                    <c:numCache>
                      <c:formatCode>General</c:formatCode>
                      <c:ptCount val="11"/>
                    </c:numCache>
                  </c:numRef>
                </c:val>
                <c:smooth val="0"/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Sheet1!$B$25</c15:sqref>
                        </c15:formulaRef>
                      </c:ext>
                    </c:extLst>
                    <c:strCache>
                      <c:ptCount val="1"/>
                      <c:pt idx="0">
                        <c:v>Medical - not consultants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Sheet1!$C$19:$M$19</c15:sqref>
                        </c15:formulaRef>
                      </c:ext>
                    </c:extLst>
                    <c:strCache>
                      <c:ptCount val="11"/>
                      <c:pt idx="0">
                        <c:v>02</c:v>
                      </c:pt>
                      <c:pt idx="1">
                        <c:v>03</c:v>
                      </c:pt>
                      <c:pt idx="2">
                        <c:v>04</c:v>
                      </c:pt>
                      <c:pt idx="3">
                        <c:v>05</c:v>
                      </c:pt>
                      <c:pt idx="4">
                        <c:v>06</c:v>
                      </c:pt>
                      <c:pt idx="5">
                        <c:v>07</c:v>
                      </c:pt>
                      <c:pt idx="6">
                        <c:v>08</c:v>
                      </c:pt>
                      <c:pt idx="7">
                        <c:v>09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Sheet1!$C$25:$M$25</c15:sqref>
                        </c15:formulaRef>
                      </c:ext>
                    </c:extLst>
                    <c:numCache>
                      <c:formatCode>0%</c:formatCode>
                      <c:ptCount val="11"/>
                      <c:pt idx="0">
                        <c:v>0</c:v>
                      </c:pt>
                      <c:pt idx="1">
                        <c:v>5.5536428008515326E-2</c:v>
                      </c:pt>
                      <c:pt idx="2">
                        <c:v>0.1567011814556345</c:v>
                      </c:pt>
                      <c:pt idx="3">
                        <c:v>0.21728338945629933</c:v>
                      </c:pt>
                      <c:pt idx="4">
                        <c:v>0.27245993658777556</c:v>
                      </c:pt>
                      <c:pt idx="5">
                        <c:v>0.28963660256085499</c:v>
                      </c:pt>
                      <c:pt idx="6">
                        <c:v>0.35407991267969541</c:v>
                      </c:pt>
                      <c:pt idx="7">
                        <c:v>0.42390859503847955</c:v>
                      </c:pt>
                      <c:pt idx="8">
                        <c:v>0.42185563967998396</c:v>
                      </c:pt>
                      <c:pt idx="9">
                        <c:v>0.43505629896812636</c:v>
                      </c:pt>
                      <c:pt idx="10">
                        <c:v>0.44133443374068038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4215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155136"/>
        <c:crosses val="autoZero"/>
        <c:auto val="1"/>
        <c:lblAlgn val="ctr"/>
        <c:lblOffset val="100"/>
        <c:noMultiLvlLbl val="0"/>
      </c:catAx>
      <c:valAx>
        <c:axId val="142155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153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Sheet1!$B$20</c:f>
              <c:strCache>
                <c:ptCount val="1"/>
                <c:pt idx="0">
                  <c:v>Consultants </c:v>
                </c:pt>
              </c:strCache>
            </c:strRef>
          </c:tx>
          <c:spPr>
            <a:ln w="28575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Sheet1!$C$20:$M$20</c:f>
              <c:numCache>
                <c:formatCode>0%</c:formatCode>
                <c:ptCount val="11"/>
                <c:pt idx="0">
                  <c:v>0</c:v>
                </c:pt>
                <c:pt idx="1">
                  <c:v>6.3999388600082252E-2</c:v>
                </c:pt>
                <c:pt idx="2">
                  <c:v>0.13673853268620162</c:v>
                </c:pt>
                <c:pt idx="3">
                  <c:v>0.19616619592455753</c:v>
                </c:pt>
                <c:pt idx="4">
                  <c:v>0.23681399226923872</c:v>
                </c:pt>
                <c:pt idx="5">
                  <c:v>0.26957409586953962</c:v>
                </c:pt>
                <c:pt idx="6">
                  <c:v>0.3200216639813982</c:v>
                </c:pt>
                <c:pt idx="7">
                  <c:v>0.39978867600529</c:v>
                </c:pt>
                <c:pt idx="8">
                  <c:v>0.44531732307810534</c:v>
                </c:pt>
                <c:pt idx="9">
                  <c:v>0.49314002589809824</c:v>
                </c:pt>
                <c:pt idx="10">
                  <c:v>0.54290451613955693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Sheet1!$B$22</c:f>
              <c:strCache>
                <c:ptCount val="1"/>
                <c:pt idx="0">
                  <c:v>NHS Pharmacists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Sheet1!$C$22:$M$22</c:f>
              <c:numCache>
                <c:formatCode>0%</c:formatCode>
                <c:ptCount val="11"/>
                <c:pt idx="0">
                  <c:v>0</c:v>
                </c:pt>
                <c:pt idx="1">
                  <c:v>5.4235263205633766E-2</c:v>
                </c:pt>
                <c:pt idx="2">
                  <c:v>0.12815988395611466</c:v>
                </c:pt>
                <c:pt idx="3">
                  <c:v>0.18023442217806895</c:v>
                </c:pt>
                <c:pt idx="4">
                  <c:v>0.18044663223376656</c:v>
                </c:pt>
                <c:pt idx="5">
                  <c:v>0.20396497163538574</c:v>
                </c:pt>
                <c:pt idx="6">
                  <c:v>0.26042519650754326</c:v>
                </c:pt>
                <c:pt idx="7">
                  <c:v>0.34355422413027425</c:v>
                </c:pt>
                <c:pt idx="8">
                  <c:v>0.3993476952254138</c:v>
                </c:pt>
                <c:pt idx="9">
                  <c:v>0.41329897363891166</c:v>
                </c:pt>
                <c:pt idx="10">
                  <c:v>0.43880811722549984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Sheet1!$B$23</c:f>
              <c:strCache>
                <c:ptCount val="1"/>
                <c:pt idx="0">
                  <c:v>Scientists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Sheet1!$C$23:$M$23</c:f>
              <c:numCache>
                <c:formatCode>0%</c:formatCode>
                <c:ptCount val="11"/>
                <c:pt idx="0">
                  <c:v>0</c:v>
                </c:pt>
                <c:pt idx="1">
                  <c:v>7.5607991631494453E-2</c:v>
                </c:pt>
                <c:pt idx="2">
                  <c:v>0.18502120935305566</c:v>
                </c:pt>
                <c:pt idx="3">
                  <c:v>0.25656991994426059</c:v>
                </c:pt>
                <c:pt idx="4">
                  <c:v>0.27837024671882449</c:v>
                </c:pt>
                <c:pt idx="5">
                  <c:v>0.26701335249167735</c:v>
                </c:pt>
                <c:pt idx="6">
                  <c:v>0.29850145790528892</c:v>
                </c:pt>
                <c:pt idx="7">
                  <c:v>0.34985809722175731</c:v>
                </c:pt>
                <c:pt idx="8">
                  <c:v>0.34695309349603831</c:v>
                </c:pt>
                <c:pt idx="9">
                  <c:v>0.32661210543084995</c:v>
                </c:pt>
                <c:pt idx="10">
                  <c:v>0.31285288510382325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Sheet1!$B$24</c:f>
              <c:strCache>
                <c:ptCount val="1"/>
                <c:pt idx="0">
                  <c:v>AHPs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Sheet1!$C$24:$M$24</c:f>
              <c:numCache>
                <c:formatCode>0%</c:formatCode>
                <c:ptCount val="11"/>
                <c:pt idx="0">
                  <c:v>0</c:v>
                </c:pt>
                <c:pt idx="1">
                  <c:v>4.8318352552226607E-2</c:v>
                </c:pt>
                <c:pt idx="2">
                  <c:v>0.10716621695526274</c:v>
                </c:pt>
                <c:pt idx="3">
                  <c:v>0.14498621926345256</c:v>
                </c:pt>
                <c:pt idx="4">
                  <c:v>0.15699549799691703</c:v>
                </c:pt>
                <c:pt idx="5">
                  <c:v>0.18511444874262972</c:v>
                </c:pt>
                <c:pt idx="6">
                  <c:v>0.23476384531946515</c:v>
                </c:pt>
                <c:pt idx="7">
                  <c:v>0.28480430317083916</c:v>
                </c:pt>
                <c:pt idx="8">
                  <c:v>0.30423927159279995</c:v>
                </c:pt>
                <c:pt idx="9">
                  <c:v>0.30707325448908995</c:v>
                </c:pt>
                <c:pt idx="10">
                  <c:v>0.31249353714719863</c:v>
                </c:pt>
              </c:numCache>
            </c:numRef>
          </c:val>
          <c:smooth val="0"/>
        </c:ser>
        <c:ser>
          <c:idx val="6"/>
          <c:order val="4"/>
          <c:tx>
            <c:strRef>
              <c:f>Sheet1!$B$26</c:f>
              <c:strCache>
                <c:ptCount val="1"/>
                <c:pt idx="0">
                  <c:v>GPs</c:v>
                </c:pt>
              </c:strCache>
            </c:strRef>
          </c:tx>
          <c:spPr>
            <a:ln w="28575" cap="rnd">
              <a:solidFill>
                <a:schemeClr val="accent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Sheet1!$C$26:$M$26</c:f>
              <c:numCache>
                <c:formatCode>0%</c:formatCode>
                <c:ptCount val="11"/>
                <c:pt idx="0">
                  <c:v>0</c:v>
                </c:pt>
                <c:pt idx="1">
                  <c:v>3.1866644943870703E-2</c:v>
                </c:pt>
                <c:pt idx="2">
                  <c:v>6.3990876428690946E-2</c:v>
                </c:pt>
                <c:pt idx="3">
                  <c:v>9.4191955136637251E-2</c:v>
                </c:pt>
                <c:pt idx="4">
                  <c:v>0.14503940113701663</c:v>
                </c:pt>
                <c:pt idx="5">
                  <c:v>0.15692233817237256</c:v>
                </c:pt>
                <c:pt idx="6">
                  <c:v>0.16764596427744949</c:v>
                </c:pt>
                <c:pt idx="7">
                  <c:v>0.23767932019105009</c:v>
                </c:pt>
                <c:pt idx="8">
                  <c:v>0.20879292751734613</c:v>
                </c:pt>
                <c:pt idx="9">
                  <c:v>0.21139787859817694</c:v>
                </c:pt>
                <c:pt idx="10">
                  <c:v>0.23034194527572516</c:v>
                </c:pt>
              </c:numCache>
            </c:numRef>
          </c:val>
          <c:smooth val="0"/>
        </c:ser>
        <c:ser>
          <c:idx val="7"/>
          <c:order val="5"/>
          <c:tx>
            <c:strRef>
              <c:f>Sheet1!$B$27</c:f>
              <c:strCache>
                <c:ptCount val="1"/>
                <c:pt idx="0">
                  <c:v>Registered midwife</c:v>
                </c:pt>
              </c:strCache>
            </c:strRef>
          </c:tx>
          <c:spPr>
            <a:ln w="28575" cap="rnd">
              <a:solidFill>
                <a:srgbClr val="B3137A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Sheet1!$C$27:$M$27</c:f>
              <c:numCache>
                <c:formatCode>0%</c:formatCode>
                <c:ptCount val="11"/>
                <c:pt idx="0">
                  <c:v>0</c:v>
                </c:pt>
                <c:pt idx="1">
                  <c:v>2.5525248802064082E-2</c:v>
                </c:pt>
                <c:pt idx="2">
                  <c:v>5.6487283450055381E-2</c:v>
                </c:pt>
                <c:pt idx="3">
                  <c:v>6.6393291559159628E-2</c:v>
                </c:pt>
                <c:pt idx="4">
                  <c:v>6.4918908956874244E-2</c:v>
                </c:pt>
                <c:pt idx="5">
                  <c:v>8.4039808330261812E-2</c:v>
                </c:pt>
                <c:pt idx="6">
                  <c:v>9.0075562108367091E-2</c:v>
                </c:pt>
                <c:pt idx="7">
                  <c:v>0.12020825654257283</c:v>
                </c:pt>
                <c:pt idx="8">
                  <c:v>0.14900479174345738</c:v>
                </c:pt>
                <c:pt idx="9">
                  <c:v>0.16642093623295251</c:v>
                </c:pt>
                <c:pt idx="10">
                  <c:v>0.1819941024695908</c:v>
                </c:pt>
              </c:numCache>
            </c:numRef>
          </c:val>
          <c:smooth val="0"/>
        </c:ser>
        <c:ser>
          <c:idx val="8"/>
          <c:order val="6"/>
          <c:tx>
            <c:strRef>
              <c:f>Sheet1!$B$28</c:f>
              <c:strCache>
                <c:ptCount val="1"/>
                <c:pt idx="0">
                  <c:v>Infrastructure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Sheet1!$C$28:$M$28</c:f>
              <c:numCache>
                <c:formatCode>0%</c:formatCode>
                <c:ptCount val="11"/>
                <c:pt idx="0">
                  <c:v>0</c:v>
                </c:pt>
                <c:pt idx="1">
                  <c:v>6.258522138999445E-2</c:v>
                </c:pt>
                <c:pt idx="2">
                  <c:v>0.12701824561600761</c:v>
                </c:pt>
                <c:pt idx="3">
                  <c:v>0.17788860610121549</c:v>
                </c:pt>
                <c:pt idx="4">
                  <c:v>0.1255816136680834</c:v>
                </c:pt>
                <c:pt idx="5">
                  <c:v>0.11917089891880406</c:v>
                </c:pt>
                <c:pt idx="6">
                  <c:v>0.18447269310072123</c:v>
                </c:pt>
                <c:pt idx="7">
                  <c:v>0.28272060305920288</c:v>
                </c:pt>
                <c:pt idx="8">
                  <c:v>0.27558995375091011</c:v>
                </c:pt>
                <c:pt idx="9">
                  <c:v>0.20106636495913222</c:v>
                </c:pt>
                <c:pt idx="10">
                  <c:v>0.17834052651523113</c:v>
                </c:pt>
              </c:numCache>
            </c:numRef>
          </c:val>
          <c:smooth val="0"/>
        </c:ser>
        <c:ser>
          <c:idx val="9"/>
          <c:order val="7"/>
          <c:tx>
            <c:strRef>
              <c:f>Sheet1!$B$29</c:f>
              <c:strCache>
                <c:ptCount val="1"/>
                <c:pt idx="0">
                  <c:v>Support to clinical </c:v>
                </c:pt>
              </c:strCache>
            </c:strRef>
          </c:tx>
          <c:spPr>
            <a:ln w="28575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Sheet1!$C$29:$M$29</c:f>
              <c:numCache>
                <c:formatCode>0%</c:formatCode>
                <c:ptCount val="11"/>
                <c:pt idx="0">
                  <c:v>0</c:v>
                </c:pt>
                <c:pt idx="1">
                  <c:v>4.9209023345413661E-2</c:v>
                </c:pt>
                <c:pt idx="2">
                  <c:v>7.9095235970034095E-2</c:v>
                </c:pt>
                <c:pt idx="3">
                  <c:v>0.10950615596709889</c:v>
                </c:pt>
                <c:pt idx="4">
                  <c:v>8.6472639688474295E-2</c:v>
                </c:pt>
                <c:pt idx="5">
                  <c:v>5.565914812078443E-2</c:v>
                </c:pt>
                <c:pt idx="6">
                  <c:v>9.6412516444465135E-2</c:v>
                </c:pt>
                <c:pt idx="7">
                  <c:v>0.15802445474845395</c:v>
                </c:pt>
                <c:pt idx="8">
                  <c:v>0.1832923685933272</c:v>
                </c:pt>
                <c:pt idx="9">
                  <c:v>0.15562260805002537</c:v>
                </c:pt>
                <c:pt idx="10">
                  <c:v>0.14995594649326116</c:v>
                </c:pt>
              </c:numCache>
            </c:numRef>
          </c:val>
          <c:smooth val="0"/>
        </c:ser>
        <c:ser>
          <c:idx val="10"/>
          <c:order val="8"/>
          <c:tx>
            <c:strRef>
              <c:f>Sheet1!$B$30</c:f>
              <c:strCache>
                <c:ptCount val="1"/>
                <c:pt idx="0">
                  <c:v>Registered nurses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numRef>
              <c:f>Sheet1!$C$19:$M$19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Sheet1!$C$30:$M$30</c:f>
              <c:numCache>
                <c:formatCode>0%</c:formatCode>
                <c:ptCount val="11"/>
                <c:pt idx="0">
                  <c:v>0</c:v>
                </c:pt>
                <c:pt idx="1">
                  <c:v>3.7463554586862235E-2</c:v>
                </c:pt>
                <c:pt idx="2">
                  <c:v>7.0587337932007443E-2</c:v>
                </c:pt>
                <c:pt idx="3">
                  <c:v>0.10042904237576722</c:v>
                </c:pt>
                <c:pt idx="4">
                  <c:v>0.10605593537172364</c:v>
                </c:pt>
                <c:pt idx="5">
                  <c:v>9.7050675378227425E-2</c:v>
                </c:pt>
                <c:pt idx="6">
                  <c:v>0.12067639338166058</c:v>
                </c:pt>
                <c:pt idx="7">
                  <c:v>0.14629839689043522</c:v>
                </c:pt>
                <c:pt idx="8">
                  <c:v>0.15289698473012669</c:v>
                </c:pt>
                <c:pt idx="9">
                  <c:v>0.14003317904779511</c:v>
                </c:pt>
                <c:pt idx="10">
                  <c:v>0.13344480180312979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422016"/>
        <c:axId val="142423936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Sheet1!$B$21</c15:sqref>
                        </c15:formulaRef>
                      </c:ext>
                    </c:extLst>
                    <c:strCache>
                      <c:ptCount val="1"/>
                      <c:pt idx="0">
                        <c:v>CCT holder supply forecast (at average 3% per growth per annum)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Sheet1!$C$19:$M$19</c15:sqref>
                        </c15:formulaRef>
                      </c:ext>
                    </c:extLst>
                    <c:strCache>
                      <c:ptCount val="11"/>
                      <c:pt idx="0">
                        <c:v>02</c:v>
                      </c:pt>
                      <c:pt idx="1">
                        <c:v>03</c:v>
                      </c:pt>
                      <c:pt idx="2">
                        <c:v>04</c:v>
                      </c:pt>
                      <c:pt idx="3">
                        <c:v>05</c:v>
                      </c:pt>
                      <c:pt idx="4">
                        <c:v>06</c:v>
                      </c:pt>
                      <c:pt idx="5">
                        <c:v>07</c:v>
                      </c:pt>
                      <c:pt idx="6">
                        <c:v>08</c:v>
                      </c:pt>
                      <c:pt idx="7">
                        <c:v>09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Sheet1!$C$21:$M$21</c15:sqref>
                        </c15:formulaRef>
                      </c:ext>
                    </c:extLst>
                    <c:numCache>
                      <c:formatCode>General</c:formatCode>
                      <c:ptCount val="11"/>
                    </c:numCache>
                  </c:numRef>
                </c:val>
                <c:smooth val="0"/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Sheet1!$B$25</c15:sqref>
                        </c15:formulaRef>
                      </c:ext>
                    </c:extLst>
                    <c:strCache>
                      <c:ptCount val="1"/>
                      <c:pt idx="0">
                        <c:v>Medical - not consultants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Sheet1!$C$19:$M$19</c15:sqref>
                        </c15:formulaRef>
                      </c:ext>
                    </c:extLst>
                    <c:strCache>
                      <c:ptCount val="11"/>
                      <c:pt idx="0">
                        <c:v>02</c:v>
                      </c:pt>
                      <c:pt idx="1">
                        <c:v>03</c:v>
                      </c:pt>
                      <c:pt idx="2">
                        <c:v>04</c:v>
                      </c:pt>
                      <c:pt idx="3">
                        <c:v>05</c:v>
                      </c:pt>
                      <c:pt idx="4">
                        <c:v>06</c:v>
                      </c:pt>
                      <c:pt idx="5">
                        <c:v>07</c:v>
                      </c:pt>
                      <c:pt idx="6">
                        <c:v>08</c:v>
                      </c:pt>
                      <c:pt idx="7">
                        <c:v>09</c:v>
                      </c:pt>
                      <c:pt idx="8">
                        <c:v>10</c:v>
                      </c:pt>
                      <c:pt idx="9">
                        <c:v>11</c:v>
                      </c:pt>
                      <c:pt idx="10">
                        <c:v>12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Sheet1!$C$25:$M$25</c15:sqref>
                        </c15:formulaRef>
                      </c:ext>
                    </c:extLst>
                    <c:numCache>
                      <c:formatCode>0%</c:formatCode>
                      <c:ptCount val="11"/>
                      <c:pt idx="0">
                        <c:v>0</c:v>
                      </c:pt>
                      <c:pt idx="1">
                        <c:v>5.5536428008515326E-2</c:v>
                      </c:pt>
                      <c:pt idx="2">
                        <c:v>0.1567011814556345</c:v>
                      </c:pt>
                      <c:pt idx="3">
                        <c:v>0.21728338945629933</c:v>
                      </c:pt>
                      <c:pt idx="4">
                        <c:v>0.27245993658777556</c:v>
                      </c:pt>
                      <c:pt idx="5">
                        <c:v>0.28963660256085499</c:v>
                      </c:pt>
                      <c:pt idx="6">
                        <c:v>0.35407991267969541</c:v>
                      </c:pt>
                      <c:pt idx="7">
                        <c:v>0.42390859503847955</c:v>
                      </c:pt>
                      <c:pt idx="8">
                        <c:v>0.42185563967998396</c:v>
                      </c:pt>
                      <c:pt idx="9">
                        <c:v>0.43505629896812636</c:v>
                      </c:pt>
                      <c:pt idx="10">
                        <c:v>0.44133443374068038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42422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423936"/>
        <c:crosses val="autoZero"/>
        <c:auto val="1"/>
        <c:lblAlgn val="ctr"/>
        <c:lblOffset val="100"/>
        <c:noMultiLvlLbl val="0"/>
      </c:catAx>
      <c:valAx>
        <c:axId val="142423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422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0.04274</cdr:x>
      <cdr:y>0.0678</cdr:y>
    </cdr:from>
    <cdr:to>
      <cdr:x>0.2906</cdr:x>
      <cdr:y>0.133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360040" y="288032"/>
          <a:ext cx="208823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dirty="0" smtClean="0"/>
            <a:t>% increase in Staff in Post</a:t>
          </a:r>
          <a:endParaRPr lang="en-GB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3C0-1914-42FE-B352-32BBC208FA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9A63-3FCD-4D73-9F91-558BA03FDC3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39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895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153400" cy="1143000"/>
          </a:xfrm>
          <a:prstGeom prst="rect">
            <a:avLst/>
          </a:prstGeom>
        </p:spPr>
        <p:txBody>
          <a:bodyPr/>
          <a:lstStyle>
            <a:lvl1pPr algn="l">
              <a:defRPr sz="4800" b="1">
                <a:solidFill>
                  <a:srgbClr val="009CD5"/>
                </a:solidFill>
                <a:latin typeface="Frutiga"/>
                <a:cs typeface="Frutig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 rot="2810057">
            <a:off x="1966347" y="1759720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9600" dirty="0">
                <a:solidFill>
                  <a:prstClr val="white">
                    <a:lumMod val="85000"/>
                  </a:prst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33591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153400" cy="1143000"/>
          </a:xfrm>
          <a:prstGeom prst="rect">
            <a:avLst/>
          </a:prstGeom>
        </p:spPr>
        <p:txBody>
          <a:bodyPr/>
          <a:lstStyle>
            <a:lvl1pPr algn="l">
              <a:defRPr sz="4800" b="1">
                <a:solidFill>
                  <a:srgbClr val="009CD5"/>
                </a:solidFill>
                <a:latin typeface="Frutiga"/>
                <a:cs typeface="Frutig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 rot="2810057">
            <a:off x="1966347" y="1759720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9600" dirty="0">
                <a:solidFill>
                  <a:prstClr val="white">
                    <a:lumMod val="85000"/>
                  </a:prst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33100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153400" cy="1143000"/>
          </a:xfrm>
          <a:prstGeom prst="rect">
            <a:avLst/>
          </a:prstGeom>
        </p:spPr>
        <p:txBody>
          <a:bodyPr/>
          <a:lstStyle>
            <a:lvl1pPr algn="l">
              <a:defRPr sz="4800" b="1">
                <a:solidFill>
                  <a:srgbClr val="009CD5"/>
                </a:solidFill>
                <a:latin typeface="Frutiga"/>
                <a:cs typeface="Frutig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 rot="2810057">
            <a:off x="1966347" y="1759720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9600" dirty="0">
                <a:solidFill>
                  <a:prstClr val="white">
                    <a:lumMod val="85000"/>
                  </a:prst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139814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153400" cy="1143000"/>
          </a:xfrm>
          <a:prstGeom prst="rect">
            <a:avLst/>
          </a:prstGeom>
        </p:spPr>
        <p:txBody>
          <a:bodyPr/>
          <a:lstStyle>
            <a:lvl1pPr algn="l">
              <a:defRPr sz="4800" b="1">
                <a:solidFill>
                  <a:srgbClr val="009CD5"/>
                </a:solidFill>
                <a:latin typeface="Frutiga"/>
                <a:cs typeface="Frutig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 rot="2810057">
            <a:off x="1966347" y="1759720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9600" dirty="0">
                <a:solidFill>
                  <a:prstClr val="white">
                    <a:lumMod val="85000"/>
                  </a:prst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426864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153400" cy="1143000"/>
          </a:xfrm>
          <a:prstGeom prst="rect">
            <a:avLst/>
          </a:prstGeom>
        </p:spPr>
        <p:txBody>
          <a:bodyPr/>
          <a:lstStyle>
            <a:lvl1pPr algn="l">
              <a:defRPr sz="4800" b="1">
                <a:solidFill>
                  <a:srgbClr val="009CD5"/>
                </a:solidFill>
                <a:latin typeface="Frutiga"/>
                <a:cs typeface="Frutiga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 rot="2810057">
            <a:off x="1966347" y="1759720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sz="9600" dirty="0">
                <a:solidFill>
                  <a:prstClr val="white">
                    <a:lumMod val="85000"/>
                  </a:prst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29996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3C0-1914-42FE-B352-32BBC208FA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9A63-3FCD-4D73-9F91-558BA03FDC3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6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3C0-1914-42FE-B352-32BBC208FAE4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9A63-3FCD-4D73-9F91-558BA03FDC3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31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22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34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5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01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57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92327-3546-2F47-A00B-49131B966B5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88604-E017-CD45-B9AA-0BB04E30C63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93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df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d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3BCA32A-7F5C-824E-B7E7-6E0D6B1B354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11/18/2013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CC782E6-9909-D44D-81A3-E7CD985EF0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HEE Logo copy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6172200" y="278200"/>
            <a:ext cx="2667000" cy="560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57200" y="6031468"/>
            <a:ext cx="1864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 err="1">
                <a:solidFill>
                  <a:srgbClr val="1E427B"/>
                </a:solidFill>
                <a:latin typeface="Frutiga"/>
                <a:cs typeface="Frutiga"/>
              </a:rPr>
              <a:t>www.hee.nhs.uk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PP inner background without.jpg"/>
          <p:cNvPicPr>
            <a:picLocks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2" y="0"/>
            <a:ext cx="9195451" cy="68815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457200" y="6096000"/>
            <a:ext cx="1864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 err="1">
                <a:solidFill>
                  <a:srgbClr val="1E427B"/>
                </a:solidFill>
                <a:latin typeface="Frutiga"/>
                <a:cs typeface="Frutiga"/>
              </a:rPr>
              <a:t>www.hee.nhs.uk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HEE Logo copy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1"/>
              <a:stretch>
                <a:fillRect/>
              </a:stretch>
            </p:blipFill>
          </mc:Choice>
          <mc:Fallback>
            <p:blipFill>
              <a:blip r:embed="rId22"/>
              <a:stretch>
                <a:fillRect/>
              </a:stretch>
            </p:blipFill>
          </mc:Fallback>
        </mc:AlternateContent>
        <p:spPr>
          <a:xfrm>
            <a:off x="6339346" y="304800"/>
            <a:ext cx="2495551" cy="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153400" cy="6480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Workforce Trends 2002 - 2012</a:t>
            </a:r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5373216"/>
            <a:ext cx="8153400" cy="10801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009CD5"/>
                </a:solidFill>
                <a:latin typeface="Frutiga"/>
                <a:ea typeface="+mj-ea"/>
                <a:cs typeface="Frutiga"/>
              </a:defRPr>
            </a:lvl1pPr>
          </a:lstStyle>
          <a:p>
            <a:r>
              <a:rPr lang="en-GB" sz="1400" b="0" dirty="0" smtClean="0">
                <a:solidFill>
                  <a:schemeClr val="tx1"/>
                </a:solidFill>
              </a:rPr>
              <a:t>Phases of service and workforce growth;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Wanless – 2002-2005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NHS Financial Deficit – 2005-2007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Wanless II – 2007-2010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QIPP – 2010 onwards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b="0" dirty="0" smtClean="0">
                <a:solidFill>
                  <a:schemeClr val="tx1"/>
                </a:solidFill>
              </a:rPr>
              <a:t>Francis – 2012 onwards?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724128" y="980728"/>
            <a:ext cx="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4475754"/>
              </p:ext>
            </p:extLst>
          </p:nvPr>
        </p:nvGraphicFramePr>
        <p:xfrm>
          <a:off x="467544" y="980728"/>
          <a:ext cx="8424935" cy="4248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496" y="6536377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HSCIC – September 2012 Workforce Census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5123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153400" cy="6480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Workforce Trends 2002 - 2012</a:t>
            </a:r>
            <a:endParaRPr lang="en-GB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724128" y="980728"/>
            <a:ext cx="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1699391"/>
              </p:ext>
            </p:extLst>
          </p:nvPr>
        </p:nvGraphicFramePr>
        <p:xfrm>
          <a:off x="467544" y="980728"/>
          <a:ext cx="8424935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1279793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% increase in Staff in Post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816297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HSCIC – September 2012 Workforce Census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339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66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1_Office Theme</vt:lpstr>
      <vt:lpstr>Workforce Trends 2002 - 2012</vt:lpstr>
      <vt:lpstr>Workforce Trends 2002 - 2012</vt:lpstr>
    </vt:vector>
  </TitlesOfParts>
  <Company>NHS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Workforce Trends 2002 - 2012</dc:title>
  <dc:creator>Rsmith</dc:creator>
  <cp:lastModifiedBy>richard.green</cp:lastModifiedBy>
  <cp:revision>4</cp:revision>
  <dcterms:created xsi:type="dcterms:W3CDTF">2013-10-22T11:13:28Z</dcterms:created>
  <dcterms:modified xsi:type="dcterms:W3CDTF">2013-11-18T13:48:26Z</dcterms:modified>
</cp:coreProperties>
</file>