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552" r:id="rId2"/>
  </p:sldIdLst>
  <p:sldSz cx="9144000" cy="6858000" type="screen4x3"/>
  <p:notesSz cx="6858000" cy="96504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AC3"/>
    <a:srgbClr val="4D4E4F"/>
    <a:srgbClr val="CC9900"/>
    <a:srgbClr val="FFCC00"/>
    <a:srgbClr val="D91B5C"/>
    <a:srgbClr val="C32686"/>
    <a:srgbClr val="A32C91"/>
    <a:srgbClr val="8245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64" autoAdjust="0"/>
  </p:normalViewPr>
  <p:slideViewPr>
    <p:cSldViewPr>
      <p:cViewPr>
        <p:scale>
          <a:sx n="100" d="100"/>
          <a:sy n="100" d="100"/>
        </p:scale>
        <p:origin x="-126" y="3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45005" cy="45005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82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82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74825DA-4841-49AA-8482-24727EBB135F}" type="datetimeFigureOut">
              <a:rPr lang="en-US"/>
              <a:pPr>
                <a:defRPr/>
              </a:pPr>
              <a:t>10/11/2012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16000" y="723900"/>
            <a:ext cx="4826000" cy="36195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584700"/>
            <a:ext cx="5486400" cy="43418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66225"/>
            <a:ext cx="2971800" cy="482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166225"/>
            <a:ext cx="2971800" cy="482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AFF4BE1-6DF8-4709-86DD-A80864C03E6F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21155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FACE0-0821-4B88-B08D-69C9CF516709}" type="datetime1">
              <a:rPr lang="en-US"/>
              <a:pPr>
                <a:defRPr/>
              </a:pPr>
              <a:t>10/11/2012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57B7CF-E8BE-4711-BCC1-437FD354538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10269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00B15C-DB27-40EA-A922-7734307B0C8B}" type="datetime1">
              <a:rPr lang="en-US"/>
              <a:pPr>
                <a:defRPr/>
              </a:pPr>
              <a:t>10/11/2012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CF9DD6-23DC-4445-AF92-0EE7F43257C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9994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A2761-4D21-443D-9D05-DD30C9BBC3AD}" type="datetime1">
              <a:rPr lang="en-US"/>
              <a:pPr>
                <a:defRPr/>
              </a:pPr>
              <a:t>10/11/2012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91F33-630D-4835-A5EA-D4E68F66F4FF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8579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10BBAA-5B26-4FB9-8A02-C43455E1E8BF}" type="datetime1">
              <a:rPr lang="en-US"/>
              <a:pPr>
                <a:defRPr/>
              </a:pPr>
              <a:t>10/11/2012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822E1B-080C-4215-A4A9-69E5D386270F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0981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2BEE5A-39D2-49A2-92F1-3F75B81B1F1C}" type="datetime1">
              <a:rPr lang="en-US"/>
              <a:pPr>
                <a:defRPr/>
              </a:pPr>
              <a:t>10/11/2012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A54216-D84A-4C19-8E3C-082FA41F20B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2008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31C4D-E64A-4A04-AE67-5F8A19ECC4C3}" type="datetime1">
              <a:rPr lang="en-US"/>
              <a:pPr>
                <a:defRPr/>
              </a:pPr>
              <a:t>10/11/2012</a:t>
            </a:fld>
            <a:endParaRPr lang="en-GB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1599C0-A29E-4975-BB9C-3523D2A13FB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58835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5F645-1A24-47CB-8CFF-F2A3BAD50BE5}" type="datetime1">
              <a:rPr lang="en-US"/>
              <a:pPr>
                <a:defRPr/>
              </a:pPr>
              <a:t>10/11/2012</a:t>
            </a:fld>
            <a:endParaRPr lang="en-GB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FB7590-E887-4125-A2D8-AB2FAB4B072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2420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3B834D-6167-4089-ACE2-2B0AB0E31829}" type="datetime1">
              <a:rPr lang="en-US"/>
              <a:pPr>
                <a:defRPr/>
              </a:pPr>
              <a:t>10/11/2012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F7C35A-95A6-43A3-99ED-4EF9CAC98B4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1606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F5FE15-1062-47FC-A111-4D7D7ADF1022}" type="datetime1">
              <a:rPr lang="en-US"/>
              <a:pPr>
                <a:defRPr/>
              </a:pPr>
              <a:t>10/11/2012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44333-F0A0-4587-8800-56B996F5972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94923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8A4A4-EAF0-4492-8573-433484694BC8}" type="datetime1">
              <a:rPr lang="en-US"/>
              <a:pPr>
                <a:defRPr/>
              </a:pPr>
              <a:t>10/11/2012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B4F7EC-DCAB-4036-8CEA-15BCF24912A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6884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339E2-8A0B-489D-A87A-F8BEF1522E08}" type="datetime1">
              <a:rPr lang="en-US"/>
              <a:pPr>
                <a:defRPr/>
              </a:pPr>
              <a:t>10/11/2012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C31875-E817-400D-8872-AB9C390F923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4802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654076-6CD6-4D4F-A0B4-1F8D7BF53F94}" type="datetime1">
              <a:rPr lang="en-US"/>
              <a:pPr>
                <a:defRPr/>
              </a:pPr>
              <a:t>10/11/2012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76CDA48-D324-4DC9-8402-0A6517FEA31D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 bwMode="auto">
          <a:xfrm>
            <a:off x="71438" y="53975"/>
            <a:ext cx="9001125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en-GB" sz="2000" dirty="0" smtClean="0">
                <a:solidFill>
                  <a:srgbClr val="007AC3"/>
                </a:solidFill>
                <a:latin typeface="+mn-lt"/>
                <a:ea typeface="Lucida Grande"/>
                <a:cs typeface="Lucida Grande"/>
              </a:rPr>
              <a:t>What Matters to Staff in the NHS</a:t>
            </a:r>
          </a:p>
          <a:p>
            <a:pPr algn="ctr" eaLnBrk="1" hangingPunct="1">
              <a:defRPr/>
            </a:pPr>
            <a:r>
              <a:rPr lang="en-GB" sz="1400" i="1" dirty="0" smtClean="0">
                <a:solidFill>
                  <a:srgbClr val="007AC3"/>
                </a:solidFill>
                <a:latin typeface="+mn-lt"/>
                <a:ea typeface="Lucida Grande"/>
                <a:cs typeface="Lucida Grande"/>
              </a:rPr>
              <a:t>Based on input from 70+ Trusts to date</a:t>
            </a:r>
            <a:endParaRPr lang="en-GB" sz="2000" i="1" dirty="0" smtClean="0">
              <a:solidFill>
                <a:srgbClr val="007AC3"/>
              </a:solidFill>
              <a:latin typeface="+mn-lt"/>
              <a:ea typeface="Lucida Grande"/>
              <a:cs typeface="Lucida Grande"/>
            </a:endParaRPr>
          </a:p>
        </p:txBody>
      </p:sp>
      <p:sp>
        <p:nvSpPr>
          <p:cNvPr id="2051" name="TextBox 5"/>
          <p:cNvSpPr txBox="1">
            <a:spLocks noChangeArrowheads="1"/>
          </p:cNvSpPr>
          <p:nvPr/>
        </p:nvSpPr>
        <p:spPr bwMode="auto">
          <a:xfrm>
            <a:off x="0" y="6673850"/>
            <a:ext cx="112871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GB" sz="600">
                <a:latin typeface="Lucida Sans Unicode" pitchFamily="34" charset="0"/>
                <a:ea typeface="MS PGothic" pitchFamily="34" charset="-128"/>
                <a:cs typeface="Lucida Sans Unicode" pitchFamily="34" charset="0"/>
              </a:rPr>
              <a:t>© Optimise Limited 2011</a:t>
            </a:r>
          </a:p>
        </p:txBody>
      </p:sp>
      <p:grpSp>
        <p:nvGrpSpPr>
          <p:cNvPr id="2052" name="Group 3"/>
          <p:cNvGrpSpPr>
            <a:grpSpLocks/>
          </p:cNvGrpSpPr>
          <p:nvPr/>
        </p:nvGrpSpPr>
        <p:grpSpPr bwMode="auto">
          <a:xfrm>
            <a:off x="301625" y="625475"/>
            <a:ext cx="8501063" cy="6313488"/>
            <a:chOff x="301625" y="544513"/>
            <a:chExt cx="8501063" cy="6313487"/>
          </a:xfrm>
        </p:grpSpPr>
        <p:cxnSp>
          <p:nvCxnSpPr>
            <p:cNvPr id="117" name="Straight Connector 116"/>
            <p:cNvCxnSpPr/>
            <p:nvPr/>
          </p:nvCxnSpPr>
          <p:spPr bwMode="auto">
            <a:xfrm>
              <a:off x="2087563" y="3652838"/>
              <a:ext cx="4929187" cy="1588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 bwMode="auto">
            <a:xfrm rot="5400000">
              <a:off x="3086894" y="3652045"/>
              <a:ext cx="2930525" cy="1587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/>
            <p:cNvCxnSpPr/>
            <p:nvPr/>
          </p:nvCxnSpPr>
          <p:spPr bwMode="auto">
            <a:xfrm rot="10800000">
              <a:off x="3016250" y="2401888"/>
              <a:ext cx="3143250" cy="2428875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 bwMode="auto">
            <a:xfrm flipV="1">
              <a:off x="2944813" y="2401888"/>
              <a:ext cx="3143250" cy="2428875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Oval 120"/>
            <p:cNvSpPr/>
            <p:nvPr/>
          </p:nvSpPr>
          <p:spPr bwMode="auto">
            <a:xfrm>
              <a:off x="1158875" y="1330326"/>
              <a:ext cx="6858000" cy="4643436"/>
            </a:xfrm>
            <a:prstGeom prst="ellipse">
              <a:avLst/>
            </a:prstGeom>
            <a:noFill/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22" name="Oval 121"/>
            <p:cNvSpPr/>
            <p:nvPr/>
          </p:nvSpPr>
          <p:spPr bwMode="auto">
            <a:xfrm>
              <a:off x="301625" y="2830513"/>
              <a:ext cx="1785938" cy="1643062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003">
              <a:schemeClr val="l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23" name="Oval 122"/>
            <p:cNvSpPr/>
            <p:nvPr/>
          </p:nvSpPr>
          <p:spPr bwMode="auto">
            <a:xfrm>
              <a:off x="1444625" y="1044575"/>
              <a:ext cx="1785938" cy="1643062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003">
              <a:schemeClr val="l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24" name="Oval 123"/>
            <p:cNvSpPr/>
            <p:nvPr/>
          </p:nvSpPr>
          <p:spPr bwMode="auto">
            <a:xfrm>
              <a:off x="5838032" y="1044575"/>
              <a:ext cx="1785938" cy="1643062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003">
              <a:schemeClr val="l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25" name="Oval 124"/>
            <p:cNvSpPr/>
            <p:nvPr/>
          </p:nvSpPr>
          <p:spPr bwMode="auto">
            <a:xfrm>
              <a:off x="1444625" y="4616450"/>
              <a:ext cx="1785938" cy="1643062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003">
              <a:schemeClr val="l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26" name="Oval 125"/>
            <p:cNvSpPr/>
            <p:nvPr/>
          </p:nvSpPr>
          <p:spPr bwMode="auto">
            <a:xfrm>
              <a:off x="5838032" y="4616450"/>
              <a:ext cx="1785938" cy="1643062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003">
              <a:schemeClr val="l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27" name="Oval 126"/>
            <p:cNvSpPr/>
            <p:nvPr/>
          </p:nvSpPr>
          <p:spPr bwMode="auto">
            <a:xfrm>
              <a:off x="7016750" y="2830513"/>
              <a:ext cx="1785938" cy="1643062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003">
              <a:schemeClr val="l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28" name="TextBox 6"/>
            <p:cNvSpPr txBox="1">
              <a:spLocks noChangeArrowheads="1"/>
            </p:cNvSpPr>
            <p:nvPr/>
          </p:nvSpPr>
          <p:spPr bwMode="auto">
            <a:xfrm>
              <a:off x="7137400" y="3024188"/>
              <a:ext cx="1601788" cy="14620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ctr" eaLnBrk="1" hangingPunct="1">
                <a:defRPr/>
              </a:pPr>
              <a:r>
                <a:rPr lang="en-GB" sz="1100" dirty="0" smtClean="0">
                  <a:solidFill>
                    <a:srgbClr val="007AC3"/>
                  </a:solidFill>
                  <a:latin typeface="+mn-lt"/>
                </a:rPr>
                <a:t>Valuing  Our Staff</a:t>
              </a:r>
            </a:p>
            <a:p>
              <a:pPr algn="ctr" eaLnBrk="1" hangingPunct="1">
                <a:defRPr/>
              </a:pPr>
              <a:endParaRPr lang="en-GB" sz="600" dirty="0" smtClean="0">
                <a:solidFill>
                  <a:srgbClr val="FF0000"/>
                </a:solidFill>
                <a:latin typeface="+mn-lt"/>
              </a:endParaRPr>
            </a:p>
            <a:p>
              <a:pPr algn="ctr" eaLnBrk="1" fontAlgn="b" hangingPunct="1">
                <a:defRPr/>
              </a:pPr>
              <a:r>
                <a:rPr lang="en-GB" sz="800" dirty="0" smtClean="0">
                  <a:latin typeface="+mn-lt"/>
                </a:rPr>
                <a:t>Regular positive feedback</a:t>
              </a:r>
            </a:p>
            <a:p>
              <a:pPr algn="ctr" eaLnBrk="1" fontAlgn="b" hangingPunct="1">
                <a:defRPr/>
              </a:pPr>
              <a:r>
                <a:rPr lang="en-GB" sz="800" dirty="0" smtClean="0">
                  <a:latin typeface="+mn-lt"/>
                </a:rPr>
                <a:t>Time to focus on the right things</a:t>
              </a:r>
            </a:p>
            <a:p>
              <a:pPr algn="ctr" eaLnBrk="1" fontAlgn="b" hangingPunct="1">
                <a:defRPr/>
              </a:pPr>
              <a:r>
                <a:rPr lang="en-GB" sz="800" dirty="0" smtClean="0">
                  <a:latin typeface="+mn-lt"/>
                </a:rPr>
                <a:t>Listening to our ideas</a:t>
              </a:r>
            </a:p>
            <a:p>
              <a:pPr algn="ctr" eaLnBrk="1" fontAlgn="b" hangingPunct="1">
                <a:defRPr/>
              </a:pPr>
              <a:r>
                <a:rPr lang="en-GB" sz="800" dirty="0" smtClean="0">
                  <a:latin typeface="+mn-lt"/>
                </a:rPr>
                <a:t>Consequences for poor behaviour</a:t>
              </a:r>
            </a:p>
            <a:p>
              <a:pPr algn="ctr" eaLnBrk="1" fontAlgn="b" hangingPunct="1">
                <a:defRPr/>
              </a:pPr>
              <a:r>
                <a:rPr lang="en-GB" sz="800" dirty="0" smtClean="0">
                  <a:latin typeface="+mn-lt"/>
                </a:rPr>
                <a:t>Recognising our contribution</a:t>
              </a:r>
            </a:p>
            <a:p>
              <a:pPr algn="ctr" eaLnBrk="1" fontAlgn="b" hangingPunct="1">
                <a:defRPr/>
              </a:pPr>
              <a:r>
                <a:rPr lang="en-GB" sz="800" dirty="0" smtClean="0">
                  <a:latin typeface="+mn-lt"/>
                </a:rPr>
                <a:t>Opportunities to learn and grow</a:t>
              </a:r>
            </a:p>
            <a:p>
              <a:pPr algn="ctr" eaLnBrk="1" fontAlgn="b" hangingPunct="1">
                <a:defRPr/>
              </a:pPr>
              <a:r>
                <a:rPr lang="en-GB" sz="800" dirty="0" smtClean="0">
                  <a:latin typeface="+mn-lt"/>
                </a:rPr>
                <a:t>Meaningful appraisals</a:t>
              </a:r>
            </a:p>
            <a:p>
              <a:pPr algn="ctr" eaLnBrk="1" fontAlgn="b" hangingPunct="1">
                <a:defRPr/>
              </a:pPr>
              <a:r>
                <a:rPr lang="en-GB" sz="800" dirty="0" smtClean="0">
                  <a:latin typeface="+mn-lt"/>
                </a:rPr>
                <a:t>Look out for each other</a:t>
              </a:r>
            </a:p>
            <a:p>
              <a:pPr algn="ctr" eaLnBrk="1" hangingPunct="1">
                <a:defRPr/>
              </a:pPr>
              <a:endParaRPr lang="en-GB" sz="800" dirty="0" smtClean="0">
                <a:latin typeface="+mn-lt"/>
              </a:endParaRPr>
            </a:p>
          </p:txBody>
        </p:sp>
        <p:sp>
          <p:nvSpPr>
            <p:cNvPr id="129" name="TextBox 10"/>
            <p:cNvSpPr txBox="1">
              <a:spLocks noChangeArrowheads="1"/>
            </p:cNvSpPr>
            <p:nvPr/>
          </p:nvSpPr>
          <p:spPr bwMode="auto">
            <a:xfrm>
              <a:off x="5824538" y="4870450"/>
              <a:ext cx="1808162" cy="1339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ctr" eaLnBrk="1" hangingPunct="1">
                <a:defRPr/>
              </a:pPr>
              <a:r>
                <a:rPr lang="en-GB" sz="1100" dirty="0" smtClean="0">
                  <a:solidFill>
                    <a:srgbClr val="007AC3"/>
                  </a:solidFill>
                  <a:latin typeface="+mn-lt"/>
                </a:rPr>
                <a:t>Communication</a:t>
              </a:r>
            </a:p>
            <a:p>
              <a:pPr algn="ctr" eaLnBrk="1" hangingPunct="1">
                <a:defRPr/>
              </a:pPr>
              <a:endParaRPr lang="en-GB" sz="600" dirty="0" smtClean="0">
                <a:solidFill>
                  <a:srgbClr val="FF0000"/>
                </a:solidFill>
                <a:latin typeface="+mn-lt"/>
              </a:endParaRPr>
            </a:p>
            <a:p>
              <a:pPr algn="ctr" eaLnBrk="1" hangingPunct="1">
                <a:defRPr/>
              </a:pPr>
              <a:r>
                <a:rPr lang="en-GB" sz="800" dirty="0" smtClean="0">
                  <a:latin typeface="+mn-lt"/>
                </a:rPr>
                <a:t>Two-way communication</a:t>
              </a:r>
            </a:p>
            <a:p>
              <a:pPr algn="ctr" eaLnBrk="1" hangingPunct="1">
                <a:defRPr/>
              </a:pPr>
              <a:r>
                <a:rPr lang="en-GB" sz="800" dirty="0" smtClean="0">
                  <a:latin typeface="+mn-lt"/>
                </a:rPr>
                <a:t>Open and transparent</a:t>
              </a:r>
            </a:p>
            <a:p>
              <a:pPr algn="ctr" eaLnBrk="1" hangingPunct="1">
                <a:defRPr/>
              </a:pPr>
              <a:r>
                <a:rPr lang="en-GB" sz="800" dirty="0" smtClean="0">
                  <a:latin typeface="+mn-lt"/>
                </a:rPr>
                <a:t>Dynamic and interesting</a:t>
              </a:r>
            </a:p>
            <a:p>
              <a:pPr algn="ctr" eaLnBrk="1" hangingPunct="1">
                <a:defRPr/>
              </a:pPr>
              <a:r>
                <a:rPr lang="en-GB" sz="800" dirty="0" smtClean="0">
                  <a:latin typeface="+mn-lt"/>
                </a:rPr>
                <a:t>Sharing stories and celebrating success</a:t>
              </a:r>
            </a:p>
            <a:p>
              <a:pPr algn="ctr" eaLnBrk="1" hangingPunct="1">
                <a:defRPr/>
              </a:pPr>
              <a:r>
                <a:rPr lang="en-GB" sz="800" dirty="0" smtClean="0">
                  <a:latin typeface="+mn-lt"/>
                </a:rPr>
                <a:t>Managers keeping us up-to-date</a:t>
              </a:r>
            </a:p>
            <a:p>
              <a:pPr algn="ctr" eaLnBrk="1" hangingPunct="1">
                <a:defRPr/>
              </a:pPr>
              <a:r>
                <a:rPr lang="en-GB" sz="800" dirty="0" smtClean="0">
                  <a:latin typeface="+mn-lt"/>
                </a:rPr>
                <a:t>Regular team briefings</a:t>
              </a:r>
            </a:p>
            <a:p>
              <a:pPr algn="ctr" eaLnBrk="1" hangingPunct="1">
                <a:defRPr/>
              </a:pPr>
              <a:r>
                <a:rPr lang="en-GB" sz="800" dirty="0" smtClean="0">
                  <a:latin typeface="+mn-lt"/>
                </a:rPr>
                <a:t>Keep it simple</a:t>
              </a:r>
            </a:p>
            <a:p>
              <a:pPr algn="ctr" eaLnBrk="1" hangingPunct="1">
                <a:defRPr/>
              </a:pPr>
              <a:endParaRPr lang="en-GB" sz="800" dirty="0">
                <a:latin typeface="+mn-lt"/>
              </a:endParaRPr>
            </a:p>
          </p:txBody>
        </p:sp>
        <p:sp>
          <p:nvSpPr>
            <p:cNvPr id="130" name="TextBox 11"/>
            <p:cNvSpPr txBox="1">
              <a:spLocks noChangeArrowheads="1"/>
            </p:cNvSpPr>
            <p:nvPr/>
          </p:nvSpPr>
          <p:spPr bwMode="auto">
            <a:xfrm>
              <a:off x="388938" y="3024188"/>
              <a:ext cx="1603375" cy="13382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ctr" eaLnBrk="1" hangingPunct="1">
                <a:defRPr/>
              </a:pPr>
              <a:r>
                <a:rPr lang="en-GB" sz="1100" dirty="0" smtClean="0">
                  <a:solidFill>
                    <a:srgbClr val="007AC3"/>
                  </a:solidFill>
                  <a:latin typeface="+mn-lt"/>
                </a:rPr>
                <a:t>A Positive Culture</a:t>
              </a:r>
            </a:p>
            <a:p>
              <a:pPr algn="ctr" eaLnBrk="1" hangingPunct="1">
                <a:defRPr/>
              </a:pPr>
              <a:endParaRPr lang="en-GB" sz="600" dirty="0" smtClean="0">
                <a:solidFill>
                  <a:srgbClr val="FF0000"/>
                </a:solidFill>
                <a:latin typeface="+mn-lt"/>
              </a:endParaRPr>
            </a:p>
            <a:p>
              <a:pPr algn="ctr" eaLnBrk="1" fontAlgn="b" hangingPunct="1">
                <a:defRPr/>
              </a:pPr>
              <a:r>
                <a:rPr lang="en-GB" sz="800" dirty="0" smtClean="0">
                  <a:latin typeface="+mn-lt"/>
                </a:rPr>
                <a:t>‘Learning’ not ‘blaming’</a:t>
              </a:r>
            </a:p>
            <a:p>
              <a:pPr algn="ctr" eaLnBrk="1" fontAlgn="b" hangingPunct="1">
                <a:defRPr/>
              </a:pPr>
              <a:r>
                <a:rPr lang="en-GB" sz="800" dirty="0" smtClean="0">
                  <a:latin typeface="+mn-lt"/>
                </a:rPr>
                <a:t>Pride in our Trust</a:t>
              </a:r>
            </a:p>
            <a:p>
              <a:pPr algn="ctr" eaLnBrk="1" fontAlgn="b" hangingPunct="1">
                <a:defRPr/>
              </a:pPr>
              <a:r>
                <a:rPr lang="en-GB" sz="800" dirty="0" smtClean="0">
                  <a:latin typeface="+mn-lt"/>
                </a:rPr>
                <a:t>Sharing of ideas, stories, learning</a:t>
              </a:r>
            </a:p>
            <a:p>
              <a:pPr algn="ctr" eaLnBrk="1" fontAlgn="b" hangingPunct="1">
                <a:defRPr/>
              </a:pPr>
              <a:r>
                <a:rPr lang="en-GB" sz="800" dirty="0">
                  <a:latin typeface="+mn-lt"/>
                </a:rPr>
                <a:t>Trust in our leadership</a:t>
              </a:r>
            </a:p>
            <a:p>
              <a:pPr algn="ctr" eaLnBrk="1" fontAlgn="b" hangingPunct="1">
                <a:defRPr/>
              </a:pPr>
              <a:r>
                <a:rPr lang="en-GB" sz="800" dirty="0" smtClean="0">
                  <a:latin typeface="+mn-lt"/>
                </a:rPr>
                <a:t>Attachment </a:t>
              </a:r>
              <a:r>
                <a:rPr lang="en-GB" sz="800" dirty="0">
                  <a:latin typeface="+mn-lt"/>
                </a:rPr>
                <a:t>to team and Trust</a:t>
              </a:r>
              <a:endParaRPr lang="en-GB" sz="800" dirty="0" smtClean="0">
                <a:latin typeface="+mn-lt"/>
              </a:endParaRPr>
            </a:p>
            <a:p>
              <a:pPr algn="ctr" eaLnBrk="1" fontAlgn="b" hangingPunct="1">
                <a:defRPr/>
              </a:pPr>
              <a:r>
                <a:rPr lang="en-GB" sz="800" dirty="0" smtClean="0">
                  <a:latin typeface="+mn-lt"/>
                </a:rPr>
                <a:t>Permission to make good changes</a:t>
              </a:r>
            </a:p>
            <a:p>
              <a:pPr algn="ctr" eaLnBrk="1" fontAlgn="b" hangingPunct="1">
                <a:defRPr/>
              </a:pPr>
              <a:r>
                <a:rPr lang="en-GB" sz="800" dirty="0" smtClean="0">
                  <a:latin typeface="+mn-lt"/>
                </a:rPr>
                <a:t>Living our values</a:t>
              </a:r>
            </a:p>
            <a:p>
              <a:pPr algn="ctr" eaLnBrk="1" fontAlgn="b" hangingPunct="1">
                <a:defRPr/>
              </a:pPr>
              <a:endParaRPr lang="en-GB" sz="800" dirty="0" smtClean="0">
                <a:latin typeface="+mn-lt"/>
              </a:endParaRPr>
            </a:p>
          </p:txBody>
        </p:sp>
        <p:sp>
          <p:nvSpPr>
            <p:cNvPr id="131" name="TextBox 12"/>
            <p:cNvSpPr txBox="1">
              <a:spLocks noChangeArrowheads="1"/>
            </p:cNvSpPr>
            <p:nvPr/>
          </p:nvSpPr>
          <p:spPr bwMode="auto">
            <a:xfrm>
              <a:off x="1560513" y="4870450"/>
              <a:ext cx="1535112" cy="1585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ctr" eaLnBrk="1" hangingPunct="1">
                <a:defRPr/>
              </a:pPr>
              <a:r>
                <a:rPr lang="en-GB" sz="1100" dirty="0" smtClean="0">
                  <a:solidFill>
                    <a:srgbClr val="007AC3"/>
                  </a:solidFill>
                  <a:latin typeface="+mn-lt"/>
                </a:rPr>
                <a:t>Getting the Basics Right</a:t>
              </a:r>
            </a:p>
            <a:p>
              <a:pPr algn="ctr" eaLnBrk="1" hangingPunct="1">
                <a:defRPr/>
              </a:pPr>
              <a:endParaRPr lang="en-GB" sz="600" dirty="0" smtClean="0">
                <a:solidFill>
                  <a:srgbClr val="FF0000"/>
                </a:solidFill>
                <a:latin typeface="+mn-lt"/>
              </a:endParaRPr>
            </a:p>
            <a:p>
              <a:pPr algn="ctr" eaLnBrk="1" fontAlgn="b" hangingPunct="1">
                <a:defRPr/>
              </a:pPr>
              <a:r>
                <a:rPr lang="en-GB" sz="800" dirty="0">
                  <a:latin typeface="+mn-lt"/>
                </a:rPr>
                <a:t>Zero tolerance on bullying</a:t>
              </a:r>
            </a:p>
            <a:p>
              <a:pPr algn="ctr" eaLnBrk="1" fontAlgn="b" hangingPunct="1">
                <a:defRPr/>
              </a:pPr>
              <a:r>
                <a:rPr lang="en-GB" sz="800" dirty="0" smtClean="0">
                  <a:latin typeface="+mn-lt"/>
                </a:rPr>
                <a:t>Good infection control</a:t>
              </a:r>
            </a:p>
            <a:p>
              <a:pPr algn="ctr" eaLnBrk="1" fontAlgn="b" hangingPunct="1">
                <a:defRPr/>
              </a:pPr>
              <a:r>
                <a:rPr lang="en-GB" sz="800" dirty="0" smtClean="0">
                  <a:latin typeface="+mn-lt"/>
                </a:rPr>
                <a:t>Reporting of all incidents</a:t>
              </a:r>
            </a:p>
            <a:p>
              <a:pPr algn="ctr" eaLnBrk="1" fontAlgn="b" hangingPunct="1">
                <a:defRPr/>
              </a:pPr>
              <a:r>
                <a:rPr lang="en-GB" sz="800" dirty="0" smtClean="0">
                  <a:latin typeface="+mn-lt"/>
                </a:rPr>
                <a:t>Clean </a:t>
              </a:r>
              <a:r>
                <a:rPr lang="en-GB" sz="800" dirty="0">
                  <a:latin typeface="+mn-lt"/>
                </a:rPr>
                <a:t>and safe environment</a:t>
              </a:r>
            </a:p>
            <a:p>
              <a:pPr algn="ctr" eaLnBrk="1" fontAlgn="b" hangingPunct="1">
                <a:defRPr/>
              </a:pPr>
              <a:r>
                <a:rPr lang="en-GB" sz="800" dirty="0" smtClean="0">
                  <a:latin typeface="+mn-lt"/>
                </a:rPr>
                <a:t>Access </a:t>
              </a:r>
              <a:r>
                <a:rPr lang="en-GB" sz="800" dirty="0">
                  <a:latin typeface="+mn-lt"/>
                </a:rPr>
                <a:t>to patient/staff facilities</a:t>
              </a:r>
            </a:p>
            <a:p>
              <a:pPr algn="ctr" eaLnBrk="1" fontAlgn="b" hangingPunct="1">
                <a:defRPr/>
              </a:pPr>
              <a:r>
                <a:rPr lang="en-GB" sz="800" dirty="0" smtClean="0">
                  <a:latin typeface="+mn-lt"/>
                </a:rPr>
                <a:t>Right staffing levels and skill mix</a:t>
              </a:r>
            </a:p>
            <a:p>
              <a:pPr algn="ctr" eaLnBrk="1" fontAlgn="b" hangingPunct="1">
                <a:defRPr/>
              </a:pPr>
              <a:r>
                <a:rPr lang="en-GB" sz="800" dirty="0" smtClean="0">
                  <a:latin typeface="+mn-lt"/>
                </a:rPr>
                <a:t>Equipment fit for the job</a:t>
              </a:r>
            </a:p>
            <a:p>
              <a:pPr algn="ctr" eaLnBrk="1" fontAlgn="b" hangingPunct="1">
                <a:defRPr/>
              </a:pPr>
              <a:endParaRPr lang="en-GB" sz="800" dirty="0" smtClean="0">
                <a:latin typeface="+mn-lt"/>
              </a:endParaRPr>
            </a:p>
            <a:p>
              <a:pPr algn="ctr" eaLnBrk="1" fontAlgn="b" hangingPunct="1">
                <a:defRPr/>
              </a:pPr>
              <a:endParaRPr lang="en-GB" sz="800" dirty="0" smtClean="0">
                <a:latin typeface="+mn-lt"/>
              </a:endParaRPr>
            </a:p>
            <a:p>
              <a:pPr algn="ctr" eaLnBrk="1" fontAlgn="b" hangingPunct="1">
                <a:defRPr/>
              </a:pPr>
              <a:endParaRPr lang="en-GB" sz="800" dirty="0" smtClean="0">
                <a:solidFill>
                  <a:srgbClr val="FF0000"/>
                </a:solidFill>
                <a:latin typeface="+mn-lt"/>
              </a:endParaRPr>
            </a:p>
          </p:txBody>
        </p:sp>
        <p:sp>
          <p:nvSpPr>
            <p:cNvPr id="132" name="TextBox 15"/>
            <p:cNvSpPr txBox="1">
              <a:spLocks noChangeArrowheads="1"/>
            </p:cNvSpPr>
            <p:nvPr/>
          </p:nvSpPr>
          <p:spPr bwMode="auto">
            <a:xfrm>
              <a:off x="1592263" y="1262063"/>
              <a:ext cx="1509712" cy="14620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ctr" eaLnBrk="1" hangingPunct="1">
                <a:defRPr/>
              </a:pPr>
              <a:r>
                <a:rPr lang="en-GB" sz="1100" dirty="0" smtClean="0">
                  <a:solidFill>
                    <a:srgbClr val="007AC3"/>
                  </a:solidFill>
                  <a:latin typeface="+mn-lt"/>
                </a:rPr>
                <a:t>Engaging Leadership</a:t>
              </a:r>
            </a:p>
            <a:p>
              <a:pPr algn="ctr" eaLnBrk="1" hangingPunct="1">
                <a:defRPr/>
              </a:pPr>
              <a:endParaRPr lang="en-GB" sz="600" dirty="0" smtClean="0">
                <a:solidFill>
                  <a:srgbClr val="FF0000"/>
                </a:solidFill>
                <a:latin typeface="+mn-lt"/>
              </a:endParaRPr>
            </a:p>
            <a:p>
              <a:pPr algn="ctr" eaLnBrk="1" fontAlgn="b" hangingPunct="1">
                <a:defRPr/>
              </a:pPr>
              <a:r>
                <a:rPr lang="en-GB" sz="800" dirty="0" smtClean="0">
                  <a:latin typeface="+mn-lt"/>
                </a:rPr>
                <a:t>Engaging and supportive</a:t>
              </a:r>
            </a:p>
            <a:p>
              <a:pPr algn="ctr" eaLnBrk="1" fontAlgn="b" hangingPunct="1">
                <a:defRPr/>
              </a:pPr>
              <a:r>
                <a:rPr lang="en-GB" sz="800" dirty="0" smtClean="0">
                  <a:latin typeface="+mn-lt"/>
                </a:rPr>
                <a:t>Managers who enable us</a:t>
              </a:r>
            </a:p>
            <a:p>
              <a:pPr algn="ctr" eaLnBrk="1" fontAlgn="b" hangingPunct="1">
                <a:defRPr/>
              </a:pPr>
              <a:r>
                <a:rPr lang="en-GB" sz="800" dirty="0" smtClean="0">
                  <a:latin typeface="+mn-lt"/>
                </a:rPr>
                <a:t>Unblocking the way</a:t>
              </a:r>
            </a:p>
            <a:p>
              <a:pPr algn="ctr" eaLnBrk="1" fontAlgn="b" hangingPunct="1">
                <a:defRPr/>
              </a:pPr>
              <a:r>
                <a:rPr lang="en-GB" sz="800" dirty="0" smtClean="0">
                  <a:latin typeface="+mn-lt"/>
                </a:rPr>
                <a:t>Visible, accessible, hands on</a:t>
              </a:r>
            </a:p>
            <a:p>
              <a:pPr algn="ctr" eaLnBrk="1" hangingPunct="1">
                <a:defRPr/>
              </a:pPr>
              <a:r>
                <a:rPr lang="en-GB" sz="800" dirty="0" smtClean="0">
                  <a:latin typeface="+mn-lt"/>
                </a:rPr>
                <a:t>Listening to and involving staff</a:t>
              </a:r>
            </a:p>
            <a:p>
              <a:pPr algn="ctr" eaLnBrk="1" hangingPunct="1">
                <a:defRPr/>
              </a:pPr>
              <a:r>
                <a:rPr lang="en-GB" sz="800" dirty="0" smtClean="0">
                  <a:latin typeface="+mn-lt"/>
                </a:rPr>
                <a:t>Less ‘tell’ more ‘ask’</a:t>
              </a:r>
            </a:p>
            <a:p>
              <a:pPr algn="ctr" eaLnBrk="1" hangingPunct="1">
                <a:defRPr/>
              </a:pPr>
              <a:r>
                <a:rPr lang="en-GB" sz="800" dirty="0" smtClean="0">
                  <a:latin typeface="+mn-lt"/>
                </a:rPr>
                <a:t>Say ‘How can I help?’</a:t>
              </a:r>
            </a:p>
            <a:p>
              <a:pPr algn="ctr" eaLnBrk="1" hangingPunct="1">
                <a:defRPr/>
              </a:pPr>
              <a:endParaRPr lang="en-GB" sz="800" dirty="0" smtClean="0">
                <a:latin typeface="+mn-lt"/>
              </a:endParaRPr>
            </a:p>
            <a:p>
              <a:pPr algn="ctr" eaLnBrk="1" hangingPunct="1">
                <a:defRPr/>
              </a:pPr>
              <a:endParaRPr lang="en-GB" sz="800" dirty="0" smtClean="0">
                <a:latin typeface="+mn-lt"/>
              </a:endParaRPr>
            </a:p>
          </p:txBody>
        </p:sp>
        <p:sp>
          <p:nvSpPr>
            <p:cNvPr id="133" name="TextBox 16"/>
            <p:cNvSpPr txBox="1">
              <a:spLocks noChangeArrowheads="1"/>
            </p:cNvSpPr>
            <p:nvPr/>
          </p:nvSpPr>
          <p:spPr bwMode="auto">
            <a:xfrm>
              <a:off x="5842000" y="1262063"/>
              <a:ext cx="1801813" cy="1092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ctr" eaLnBrk="1" hangingPunct="1">
                <a:defRPr/>
              </a:pPr>
              <a:r>
                <a:rPr lang="en-GB" sz="1100" dirty="0" smtClean="0">
                  <a:solidFill>
                    <a:srgbClr val="007AC3"/>
                  </a:solidFill>
                  <a:latin typeface="+mn-lt"/>
                </a:rPr>
                <a:t>Patient Experience</a:t>
              </a:r>
            </a:p>
            <a:p>
              <a:pPr algn="ctr" eaLnBrk="1" hangingPunct="1">
                <a:defRPr/>
              </a:pPr>
              <a:endParaRPr lang="en-GB" sz="600" dirty="0" smtClean="0">
                <a:solidFill>
                  <a:srgbClr val="FF0000"/>
                </a:solidFill>
                <a:latin typeface="+mn-lt"/>
              </a:endParaRPr>
            </a:p>
            <a:p>
              <a:pPr algn="ctr" eaLnBrk="1" fontAlgn="b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00" dirty="0" smtClean="0">
                  <a:solidFill>
                    <a:srgbClr val="000000"/>
                  </a:solidFill>
                  <a:latin typeface="+mn-lt"/>
                </a:rPr>
                <a:t>Putting the patient first</a:t>
              </a:r>
              <a:endParaRPr lang="en-GB" sz="1100" dirty="0" smtClean="0">
                <a:latin typeface="+mn-lt"/>
              </a:endParaRPr>
            </a:p>
            <a:p>
              <a:pPr algn="ctr" eaLnBrk="1" fontAlgn="b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00" dirty="0" smtClean="0">
                  <a:solidFill>
                    <a:srgbClr val="000000"/>
                  </a:solidFill>
                  <a:latin typeface="+mn-lt"/>
                </a:rPr>
                <a:t>A great first impression</a:t>
              </a:r>
              <a:endParaRPr lang="en-GB" sz="1100" dirty="0" smtClean="0">
                <a:latin typeface="+mn-lt"/>
              </a:endParaRPr>
            </a:p>
            <a:p>
              <a:pPr algn="ctr" eaLnBrk="1" fontAlgn="b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00" dirty="0" smtClean="0">
                  <a:solidFill>
                    <a:srgbClr val="000000"/>
                  </a:solidFill>
                  <a:latin typeface="+mn-lt"/>
                </a:rPr>
                <a:t>Seamless care between teams</a:t>
              </a:r>
              <a:endParaRPr lang="en-GB" sz="1100" dirty="0" smtClean="0">
                <a:latin typeface="+mn-lt"/>
              </a:endParaRPr>
            </a:p>
            <a:p>
              <a:pPr algn="ctr" eaLnBrk="1" fontAlgn="b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00" dirty="0" smtClean="0">
                  <a:solidFill>
                    <a:srgbClr val="000000"/>
                  </a:solidFill>
                  <a:latin typeface="+mn-lt"/>
                </a:rPr>
                <a:t>Avoiding delays to the patient journey</a:t>
              </a:r>
              <a:endParaRPr lang="en-GB" sz="1100" dirty="0" smtClean="0">
                <a:latin typeface="+mn-lt"/>
              </a:endParaRPr>
            </a:p>
            <a:p>
              <a:pPr algn="ctr" eaLnBrk="1" fontAlgn="b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00" dirty="0" smtClean="0">
                  <a:solidFill>
                    <a:srgbClr val="000000"/>
                  </a:solidFill>
                  <a:latin typeface="+mn-lt"/>
                </a:rPr>
                <a:t>Consistent, best practice pathways</a:t>
              </a:r>
              <a:endParaRPr lang="en-GB" sz="1100" dirty="0" smtClean="0">
                <a:latin typeface="+mn-lt"/>
              </a:endParaRPr>
            </a:p>
            <a:p>
              <a:pPr algn="ctr" eaLnBrk="1" fontAlgn="b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00" dirty="0" smtClean="0">
                  <a:solidFill>
                    <a:srgbClr val="000000"/>
                  </a:solidFill>
                  <a:latin typeface="+mn-lt"/>
                </a:rPr>
                <a:t>Living up to our promises</a:t>
              </a:r>
              <a:endParaRPr lang="en-GB" sz="800" dirty="0" smtClean="0">
                <a:latin typeface="+mn-lt"/>
              </a:endParaRPr>
            </a:p>
          </p:txBody>
        </p:sp>
        <p:sp>
          <p:nvSpPr>
            <p:cNvPr id="134" name="Oval 133"/>
            <p:cNvSpPr/>
            <p:nvPr/>
          </p:nvSpPr>
          <p:spPr bwMode="auto">
            <a:xfrm>
              <a:off x="3659188" y="5116513"/>
              <a:ext cx="1785938" cy="1643062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003">
              <a:schemeClr val="l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5" name="Oval 134"/>
            <p:cNvSpPr/>
            <p:nvPr/>
          </p:nvSpPr>
          <p:spPr bwMode="auto">
            <a:xfrm>
              <a:off x="3659188" y="2830513"/>
              <a:ext cx="1785938" cy="1643062"/>
            </a:xfrm>
            <a:prstGeom prst="ellipse">
              <a:avLst/>
            </a:prstGeom>
            <a:ln>
              <a:solidFill>
                <a:srgbClr val="007AC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003">
              <a:schemeClr val="l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6" name="Oval 135"/>
            <p:cNvSpPr/>
            <p:nvPr/>
          </p:nvSpPr>
          <p:spPr bwMode="auto">
            <a:xfrm>
              <a:off x="3659188" y="544513"/>
              <a:ext cx="1785938" cy="1643062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003">
              <a:schemeClr val="l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7" name="TextBox 13"/>
            <p:cNvSpPr txBox="1">
              <a:spLocks noChangeArrowheads="1"/>
            </p:cNvSpPr>
            <p:nvPr/>
          </p:nvSpPr>
          <p:spPr bwMode="auto">
            <a:xfrm>
              <a:off x="3671888" y="5314950"/>
              <a:ext cx="1758950" cy="13382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ctr" eaLnBrk="1" hangingPunct="1">
                <a:defRPr/>
              </a:pPr>
              <a:r>
                <a:rPr lang="en-GB" sz="1100" dirty="0" smtClean="0">
                  <a:solidFill>
                    <a:srgbClr val="007AC3"/>
                  </a:solidFill>
                  <a:latin typeface="+mn-lt"/>
                </a:rPr>
                <a:t>Working Smarter</a:t>
              </a:r>
            </a:p>
            <a:p>
              <a:pPr algn="ctr" eaLnBrk="1" hangingPunct="1">
                <a:defRPr/>
              </a:pPr>
              <a:endParaRPr lang="en-GB" sz="600" dirty="0" smtClean="0">
                <a:solidFill>
                  <a:srgbClr val="FF0000"/>
                </a:solidFill>
                <a:latin typeface="+mn-lt"/>
              </a:endParaRPr>
            </a:p>
            <a:p>
              <a:pPr algn="ctr" eaLnBrk="1" fontAlgn="b" hangingPunct="1">
                <a:defRPr/>
              </a:pPr>
              <a:r>
                <a:rPr lang="en-GB" sz="800" dirty="0" smtClean="0">
                  <a:latin typeface="+mn-lt"/>
                </a:rPr>
                <a:t>Clinical/management collaboration</a:t>
              </a:r>
            </a:p>
            <a:p>
              <a:pPr algn="ctr" eaLnBrk="1" fontAlgn="b" hangingPunct="1">
                <a:defRPr/>
              </a:pPr>
              <a:r>
                <a:rPr lang="en-GB" sz="800" dirty="0">
                  <a:latin typeface="+mn-lt"/>
                </a:rPr>
                <a:t>Focus on outcomes not fire-fighting</a:t>
              </a:r>
            </a:p>
            <a:p>
              <a:pPr algn="ctr" eaLnBrk="1" fontAlgn="b" hangingPunct="1">
                <a:defRPr/>
              </a:pPr>
              <a:r>
                <a:rPr lang="en-GB" sz="800" dirty="0" smtClean="0">
                  <a:latin typeface="+mn-lt"/>
                </a:rPr>
                <a:t>Working together across boundaries</a:t>
              </a:r>
            </a:p>
            <a:p>
              <a:pPr algn="ctr" eaLnBrk="1" fontAlgn="b" hangingPunct="1">
                <a:defRPr/>
              </a:pPr>
              <a:r>
                <a:rPr lang="en-GB" sz="800" dirty="0" smtClean="0">
                  <a:latin typeface="+mn-lt"/>
                </a:rPr>
                <a:t>Minimising bureaucracy</a:t>
              </a:r>
            </a:p>
            <a:p>
              <a:pPr algn="ctr" eaLnBrk="1" fontAlgn="b" hangingPunct="1">
                <a:defRPr/>
              </a:pPr>
              <a:r>
                <a:rPr lang="en-GB" sz="800" dirty="0" smtClean="0">
                  <a:latin typeface="+mn-lt"/>
                </a:rPr>
                <a:t>Support services that enable frontline</a:t>
              </a:r>
            </a:p>
            <a:p>
              <a:pPr algn="ctr" eaLnBrk="1" fontAlgn="b" hangingPunct="1">
                <a:defRPr/>
              </a:pPr>
              <a:r>
                <a:rPr lang="en-GB" sz="800" dirty="0" smtClean="0">
                  <a:latin typeface="+mn-lt"/>
                </a:rPr>
                <a:t>Do what we say we will do</a:t>
              </a:r>
            </a:p>
            <a:p>
              <a:pPr algn="ctr" eaLnBrk="1" fontAlgn="b" hangingPunct="1">
                <a:defRPr/>
              </a:pPr>
              <a:r>
                <a:rPr lang="en-GB" sz="800" dirty="0" smtClean="0">
                  <a:latin typeface="+mn-lt"/>
                </a:rPr>
                <a:t> Remove non-value add activity</a:t>
              </a:r>
            </a:p>
            <a:p>
              <a:pPr algn="ctr" eaLnBrk="1" fontAlgn="b" hangingPunct="1">
                <a:defRPr/>
              </a:pPr>
              <a:endParaRPr lang="en-GB" sz="800" dirty="0" smtClean="0">
                <a:latin typeface="+mn-lt"/>
              </a:endParaRPr>
            </a:p>
          </p:txBody>
        </p:sp>
        <p:sp>
          <p:nvSpPr>
            <p:cNvPr id="138" name="TextBox 14"/>
            <p:cNvSpPr txBox="1">
              <a:spLocks noChangeArrowheads="1"/>
            </p:cNvSpPr>
            <p:nvPr/>
          </p:nvSpPr>
          <p:spPr bwMode="auto">
            <a:xfrm>
              <a:off x="3767138" y="3078163"/>
              <a:ext cx="1568450" cy="14620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ctr" eaLnBrk="1" hangingPunct="1">
                <a:defRPr/>
              </a:pPr>
              <a:r>
                <a:rPr lang="en-GB" sz="1100" dirty="0" smtClean="0">
                  <a:solidFill>
                    <a:srgbClr val="007AC3"/>
                  </a:solidFill>
                  <a:latin typeface="+mn-lt"/>
                </a:rPr>
                <a:t>Safe, High Quality Care</a:t>
              </a:r>
            </a:p>
            <a:p>
              <a:pPr algn="ctr" eaLnBrk="1" hangingPunct="1">
                <a:defRPr/>
              </a:pPr>
              <a:endParaRPr lang="en-GB" sz="600" dirty="0" smtClean="0">
                <a:solidFill>
                  <a:srgbClr val="FF0000"/>
                </a:solidFill>
                <a:latin typeface="+mn-lt"/>
              </a:endParaRPr>
            </a:p>
            <a:p>
              <a:pPr algn="ctr" fontAlgn="b">
                <a:defRPr/>
              </a:pPr>
              <a:r>
                <a:rPr lang="en-GB" sz="800" dirty="0" smtClean="0">
                  <a:latin typeface="+mn-lt"/>
                </a:rPr>
                <a:t>Safety is our top priority</a:t>
              </a:r>
            </a:p>
            <a:p>
              <a:pPr algn="ctr" fontAlgn="b">
                <a:defRPr/>
              </a:pPr>
              <a:r>
                <a:rPr lang="en-GB" sz="800" dirty="0" smtClean="0">
                  <a:latin typeface="+mn-lt"/>
                </a:rPr>
                <a:t>Accountability and responsibility</a:t>
              </a:r>
            </a:p>
            <a:p>
              <a:pPr algn="ctr" eaLnBrk="1" fontAlgn="b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00" dirty="0" smtClean="0">
                  <a:solidFill>
                    <a:srgbClr val="000000"/>
                  </a:solidFill>
                  <a:latin typeface="+mn-lt"/>
                </a:rPr>
                <a:t>Listening to our patients</a:t>
              </a:r>
              <a:endParaRPr lang="en-GB" sz="1100" dirty="0" smtClean="0">
                <a:latin typeface="+mn-lt"/>
              </a:endParaRPr>
            </a:p>
            <a:p>
              <a:pPr algn="ctr" eaLnBrk="1" fontAlgn="b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00" dirty="0" smtClean="0">
                  <a:solidFill>
                    <a:srgbClr val="000000"/>
                  </a:solidFill>
                  <a:latin typeface="+mn-lt"/>
                </a:rPr>
                <a:t>Responsive, 24/7 services</a:t>
              </a:r>
              <a:endParaRPr lang="en-GB" sz="1100" dirty="0" smtClean="0">
                <a:latin typeface="+mn-lt"/>
              </a:endParaRPr>
            </a:p>
            <a:p>
              <a:pPr algn="ctr" eaLnBrk="1" fontAlgn="b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00" dirty="0" smtClean="0">
                  <a:solidFill>
                    <a:srgbClr val="000000"/>
                  </a:solidFill>
                  <a:latin typeface="+mn-lt"/>
                </a:rPr>
                <a:t>Effective clinical governance</a:t>
              </a:r>
              <a:endParaRPr lang="en-GB" sz="1100" dirty="0" smtClean="0">
                <a:latin typeface="+mn-lt"/>
              </a:endParaRPr>
            </a:p>
            <a:p>
              <a:pPr algn="ctr" eaLnBrk="1" fontAlgn="b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00" dirty="0" smtClean="0">
                  <a:solidFill>
                    <a:srgbClr val="000000"/>
                  </a:solidFill>
                  <a:latin typeface="+mn-lt"/>
                </a:rPr>
                <a:t>Sharing, learning, improving</a:t>
              </a:r>
              <a:endParaRPr lang="en-GB" sz="1100" dirty="0" smtClean="0">
                <a:latin typeface="+mn-lt"/>
              </a:endParaRPr>
            </a:p>
            <a:p>
              <a:pPr algn="ctr" fontAlgn="b">
                <a:defRPr/>
              </a:pPr>
              <a:r>
                <a:rPr lang="en-GB" sz="800" dirty="0" smtClean="0">
                  <a:solidFill>
                    <a:srgbClr val="000000"/>
                  </a:solidFill>
                  <a:latin typeface="+mn-lt"/>
                </a:rPr>
                <a:t>Open communication</a:t>
              </a:r>
            </a:p>
            <a:p>
              <a:pPr algn="ctr" fontAlgn="b">
                <a:defRPr/>
              </a:pPr>
              <a:endParaRPr lang="en-GB" sz="800" dirty="0" smtClean="0">
                <a:solidFill>
                  <a:srgbClr val="000000"/>
                </a:solidFill>
                <a:latin typeface="+mn-lt"/>
              </a:endParaRPr>
            </a:p>
            <a:p>
              <a:pPr algn="ctr" eaLnBrk="1" hangingPunct="1">
                <a:defRPr/>
              </a:pPr>
              <a:endParaRPr lang="en-GB" sz="800" dirty="0" smtClean="0">
                <a:latin typeface="+mn-lt"/>
              </a:endParaRPr>
            </a:p>
          </p:txBody>
        </p:sp>
        <p:sp>
          <p:nvSpPr>
            <p:cNvPr id="139" name="TextBox 55"/>
            <p:cNvSpPr txBox="1">
              <a:spLocks noChangeArrowheads="1"/>
            </p:cNvSpPr>
            <p:nvPr/>
          </p:nvSpPr>
          <p:spPr bwMode="auto">
            <a:xfrm>
              <a:off x="3787775" y="728663"/>
              <a:ext cx="1527175" cy="1431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ctr" eaLnBrk="1" hangingPunct="1">
                <a:defRPr/>
              </a:pPr>
              <a:r>
                <a:rPr lang="en-GB" sz="1100" dirty="0" smtClean="0">
                  <a:solidFill>
                    <a:srgbClr val="007AC3"/>
                  </a:solidFill>
                  <a:latin typeface="+mn-lt"/>
                </a:rPr>
                <a:t>The Big Picture</a:t>
              </a:r>
            </a:p>
            <a:p>
              <a:pPr algn="ctr" eaLnBrk="1" hangingPunct="1">
                <a:defRPr/>
              </a:pPr>
              <a:endParaRPr lang="en-GB" sz="600" dirty="0" smtClean="0">
                <a:solidFill>
                  <a:srgbClr val="FF0000"/>
                </a:solidFill>
                <a:latin typeface="+mn-lt"/>
              </a:endParaRPr>
            </a:p>
            <a:p>
              <a:pPr algn="ctr" eaLnBrk="1" fontAlgn="b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00" dirty="0" smtClean="0">
                  <a:solidFill>
                    <a:srgbClr val="000000"/>
                  </a:solidFill>
                  <a:latin typeface="+mn-lt"/>
                </a:rPr>
                <a:t>Clear priorities</a:t>
              </a:r>
              <a:endParaRPr lang="en-GB" sz="800" dirty="0" smtClean="0">
                <a:latin typeface="+mn-lt"/>
              </a:endParaRPr>
            </a:p>
            <a:p>
              <a:pPr algn="ctr" eaLnBrk="1" fontAlgn="b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00" dirty="0" smtClean="0">
                  <a:solidFill>
                    <a:srgbClr val="000000"/>
                  </a:solidFill>
                  <a:latin typeface="+mn-lt"/>
                </a:rPr>
                <a:t>Shared vision and values</a:t>
              </a:r>
              <a:endParaRPr lang="en-GB" sz="800" dirty="0" smtClean="0">
                <a:latin typeface="+mn-lt"/>
              </a:endParaRPr>
            </a:p>
            <a:p>
              <a:pPr algn="ctr" eaLnBrk="1" fontAlgn="b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00" dirty="0" smtClean="0">
                  <a:solidFill>
                    <a:srgbClr val="000000"/>
                  </a:solidFill>
                  <a:latin typeface="+mn-lt"/>
                </a:rPr>
                <a:t>Positive image and reputation</a:t>
              </a:r>
            </a:p>
            <a:p>
              <a:pPr algn="ctr" eaLnBrk="1" fontAlgn="b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00" dirty="0" smtClean="0">
                  <a:solidFill>
                    <a:srgbClr val="000000"/>
                  </a:solidFill>
                  <a:latin typeface="+mn-lt"/>
                </a:rPr>
                <a:t>Coherent, long-term planning</a:t>
              </a:r>
              <a:endParaRPr lang="en-GB" sz="800" dirty="0" smtClean="0">
                <a:latin typeface="+mn-lt"/>
              </a:endParaRPr>
            </a:p>
            <a:p>
              <a:pPr algn="ctr" eaLnBrk="1" fontAlgn="b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00" dirty="0" smtClean="0">
                  <a:solidFill>
                    <a:srgbClr val="000000"/>
                  </a:solidFill>
                  <a:latin typeface="+mn-lt"/>
                </a:rPr>
                <a:t>Well-framed ambitions</a:t>
              </a:r>
            </a:p>
            <a:p>
              <a:pPr algn="ctr" eaLnBrk="1" fontAlgn="b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800" dirty="0">
                  <a:latin typeface="+mn-lt"/>
                </a:rPr>
                <a:t>Know how we fit and contribute</a:t>
              </a:r>
            </a:p>
            <a:p>
              <a:pPr algn="ctr" eaLnBrk="1" fontAlgn="b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100" dirty="0" smtClean="0">
                <a:latin typeface="+mn-lt"/>
              </a:endParaRPr>
            </a:p>
            <a:p>
              <a:pPr algn="ctr" eaLnBrk="1" fontAlgn="b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1100" dirty="0" smtClean="0">
                <a:latin typeface="+mn-lt"/>
              </a:endParaRPr>
            </a:p>
          </p:txBody>
        </p:sp>
        <p:sp>
          <p:nvSpPr>
            <p:cNvPr id="2095" name="AutoShape 1"/>
            <p:cNvSpPr>
              <a:spLocks noChangeAspect="1" noChangeArrowheads="1"/>
            </p:cNvSpPr>
            <p:nvPr/>
          </p:nvSpPr>
          <p:spPr bwMode="auto">
            <a:xfrm>
              <a:off x="836613" y="1547813"/>
              <a:ext cx="7258050" cy="5310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053" name="TextBox 5"/>
          <p:cNvSpPr txBox="1">
            <a:spLocks noChangeArrowheads="1"/>
          </p:cNvSpPr>
          <p:nvPr/>
        </p:nvSpPr>
        <p:spPr bwMode="auto">
          <a:xfrm>
            <a:off x="0" y="6673850"/>
            <a:ext cx="12160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GB" sz="600">
                <a:solidFill>
                  <a:srgbClr val="4D4E4F"/>
                </a:solidFill>
                <a:latin typeface="Lucida Sans Unicode" pitchFamily="34" charset="0"/>
                <a:cs typeface="Lucida Sans Unicode" pitchFamily="34" charset="0"/>
              </a:rPr>
              <a:t>© Optimise Limited 2012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65901</TotalTime>
  <Words>312</Words>
  <Application>Microsoft Office PowerPoint</Application>
  <PresentationFormat>On-screen Show (4:3)</PresentationFormat>
  <Paragraphs>85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Lucida Grande</vt:lpstr>
      <vt:lpstr>Lucida Sans Unicode</vt:lpstr>
      <vt:lpstr>MS PGothic</vt:lpstr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rebeccacreamer</cp:lastModifiedBy>
  <cp:revision>1648</cp:revision>
  <cp:lastPrinted>2012-06-18T10:23:05Z</cp:lastPrinted>
  <dcterms:created xsi:type="dcterms:W3CDTF">2010-04-29T10:23:00Z</dcterms:created>
  <dcterms:modified xsi:type="dcterms:W3CDTF">2012-10-11T14:53:32Z</dcterms:modified>
</cp:coreProperties>
</file>