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>
      <p:cViewPr>
        <p:scale>
          <a:sx n="81" d="100"/>
          <a:sy n="81" d="100"/>
        </p:scale>
        <p:origin x="-6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CB40432-325A-43F4-85F0-2BF9803ABA41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89C2108-F78D-4272-8403-BA4C72C59A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8183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smtClean="0"/>
              <a:t>Context</a:t>
            </a:r>
          </a:p>
          <a:p>
            <a:pPr eaLnBrk="1" hangingPunct="1">
              <a:spcBef>
                <a:spcPct val="0"/>
              </a:spcBef>
            </a:pPr>
            <a:endParaRPr lang="en-GB" smtClean="0"/>
          </a:p>
          <a:p>
            <a:pPr eaLnBrk="1" hangingPunct="1">
              <a:spcBef>
                <a:spcPct val="0"/>
              </a:spcBef>
            </a:pPr>
            <a:r>
              <a:rPr lang="en-GB" smtClean="0"/>
              <a:t>This slide shows the relationship between CCGs &amp; CCPs.</a:t>
            </a:r>
          </a:p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885CEF-886B-432B-BE94-4CB46B8374DA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1A75F-810E-4091-B484-16E59AB891A2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6D609-D0BB-4E26-8FDB-6415B2EA3D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071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B1C96-2BF3-4A42-A7EB-AA6D51D461A2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FE0FB-0351-4552-866B-E30B3836DF3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330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2DBD3-4941-4341-999D-5A670AEE2024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06CEA-09AF-441A-ACDB-065549D384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817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7BBEA-FA91-4532-A701-04D05199875A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6C1EA-6A51-4E22-B418-B0E528E3FC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54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87481-6FB2-4D6A-BF87-F0772362F7FF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3BF2C-995A-4394-9C3A-A9EC06B2878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252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3EB32-5C23-4D6D-AD60-8332A0B85635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27363-F065-40F7-941A-54CCC2BB9F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420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21C57-0B30-494A-9CA7-A6602B2299EA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96D3E-F52D-4E51-8FE0-561FDB4B9A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439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9D8F2-E739-4FF4-9EBD-4777542FD0BC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8F808-D2D5-4CE4-BCD7-F72B4A45DF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35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CDE5E-7A6E-43AE-8A33-022E7EA3A33A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2E556-19D8-4695-93CE-9E1881CFC3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662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68272-22BE-49D4-B253-492353951A5A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1C7C0-E6B1-4AA5-B119-2055AAE452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05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2BE16-2515-414C-8AC5-2457AF0C4479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29CEB-F7D0-40F8-9523-CA4ABD3479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260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1BCC95-9989-4C18-9DA8-22AE6A9A57F8}" type="datetimeFigureOut">
              <a:rPr lang="en-US"/>
              <a:pPr>
                <a:defRPr/>
              </a:pPr>
              <a:t>9/25/2012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582745-8618-479A-8A83-E88262C338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3500438" y="214313"/>
            <a:ext cx="2143125" cy="500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/>
              <a:t>PCT Cluster Board (2011-13)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/>
          </a:p>
        </p:txBody>
      </p:sp>
      <p:sp>
        <p:nvSpPr>
          <p:cNvPr id="12" name="Rounded Rectangle 11"/>
          <p:cNvSpPr/>
          <p:nvPr/>
        </p:nvSpPr>
        <p:spPr>
          <a:xfrm>
            <a:off x="2643188" y="928688"/>
            <a:ext cx="3368675" cy="1071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4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/>
              <a:t>Clinical Commissioning </a:t>
            </a:r>
            <a:r>
              <a:rPr lang="en-GB" sz="1400" b="1" dirty="0"/>
              <a:t>Governing Body</a:t>
            </a:r>
            <a:endParaRPr lang="en-GB" sz="14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/>
              <a:t>Dorset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429000" y="2786063"/>
            <a:ext cx="22145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Clinical Commissioning Programmes</a:t>
            </a:r>
            <a:endParaRPr lang="en-US" sz="14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643063" y="3286125"/>
            <a:ext cx="1143000" cy="50006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chemeClr val="tx1"/>
                </a:solidFill>
              </a:rPr>
              <a:t>Maternity, Reproductive &amp; Family Health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2786063" y="3286125"/>
            <a:ext cx="1143000" cy="50006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chemeClr val="tx1"/>
                </a:solidFill>
              </a:rPr>
              <a:t>General Medical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3929063" y="3286125"/>
            <a:ext cx="1143000" cy="50006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chemeClr val="tx1"/>
                </a:solidFill>
              </a:rPr>
              <a:t>Cardiovascular Disease, Stroke &amp; Diabetes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1071563" y="3786188"/>
            <a:ext cx="1143000" cy="5000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chemeClr val="tx1"/>
                </a:solidFill>
              </a:rPr>
              <a:t>Musculoskeletal &amp; Trauma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2214563" y="3786188"/>
            <a:ext cx="1143000" cy="5000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chemeClr val="tx1"/>
                </a:solidFill>
              </a:rPr>
              <a:t>Mental Health and Learning Disabilities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3357563" y="3786188"/>
            <a:ext cx="1143000" cy="500062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chemeClr val="tx1"/>
                </a:solidFill>
              </a:rPr>
              <a:t>Cancer and End of Life</a:t>
            </a:r>
          </a:p>
        </p:txBody>
      </p:sp>
      <p:cxnSp>
        <p:nvCxnSpPr>
          <p:cNvPr id="41" name="Straight Connector 40"/>
          <p:cNvCxnSpPr/>
          <p:nvPr/>
        </p:nvCxnSpPr>
        <p:spPr>
          <a:xfrm rot="5400000">
            <a:off x="1108075" y="2749550"/>
            <a:ext cx="3571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1285875" y="2928938"/>
            <a:ext cx="2071688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5400000">
            <a:off x="7680325" y="2749550"/>
            <a:ext cx="3571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10800000">
            <a:off x="5816600" y="3073400"/>
            <a:ext cx="20716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ounded Rectangle 49"/>
          <p:cNvSpPr/>
          <p:nvPr/>
        </p:nvSpPr>
        <p:spPr>
          <a:xfrm>
            <a:off x="285750" y="5357813"/>
            <a:ext cx="2571750" cy="857250"/>
          </a:xfrm>
          <a:prstGeom prst="roundRect">
            <a:avLst/>
          </a:prstGeom>
          <a:solidFill>
            <a:srgbClr val="FFC000">
              <a:alpha val="40000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Clinical Delivery Programmes</a:t>
            </a:r>
            <a:endParaRPr lang="en-GB" sz="1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3" name="Up-Down Arrow 42"/>
          <p:cNvSpPr/>
          <p:nvPr/>
        </p:nvSpPr>
        <p:spPr>
          <a:xfrm>
            <a:off x="3549650" y="1989138"/>
            <a:ext cx="2000250" cy="863600"/>
          </a:xfrm>
          <a:prstGeom prst="upDownArrow">
            <a:avLst>
              <a:gd name="adj1" fmla="val 50000"/>
              <a:gd name="adj2" fmla="val 22136"/>
            </a:avLst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>
                <a:solidFill>
                  <a:schemeClr val="accent1">
                    <a:lumMod val="50000"/>
                  </a:schemeClr>
                </a:solidFill>
              </a:rPr>
              <a:t>Clinical Commissioning Committee</a:t>
            </a:r>
            <a:endParaRPr lang="en-US" sz="1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3091" name="Group 47"/>
          <p:cNvGrpSpPr>
            <a:grpSpLocks/>
          </p:cNvGrpSpPr>
          <p:nvPr/>
        </p:nvGrpSpPr>
        <p:grpSpPr bwMode="auto">
          <a:xfrm rot="10800000">
            <a:off x="214313" y="642938"/>
            <a:ext cx="2357437" cy="1714500"/>
            <a:chOff x="5737467" y="1357298"/>
            <a:chExt cx="3098365" cy="1785950"/>
          </a:xfrm>
        </p:grpSpPr>
        <p:sp>
          <p:nvSpPr>
            <p:cNvPr id="47" name="Up Arrow 46"/>
            <p:cNvSpPr/>
            <p:nvPr/>
          </p:nvSpPr>
          <p:spPr>
            <a:xfrm rot="16200000">
              <a:off x="7036947" y="701091"/>
              <a:ext cx="499405" cy="3098365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49" name="Rounded Rectangle 48"/>
            <p:cNvSpPr/>
            <p:nvPr/>
          </p:nvSpPr>
          <p:spPr>
            <a:xfrm rot="10800000">
              <a:off x="6125545" y="1357298"/>
              <a:ext cx="1143370" cy="49940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200" dirty="0"/>
                <a:t>West Dorset</a:t>
              </a:r>
            </a:p>
          </p:txBody>
        </p:sp>
        <p:sp>
          <p:nvSpPr>
            <p:cNvPr id="54" name="Rounded Rectangle 53"/>
            <p:cNvSpPr/>
            <p:nvPr/>
          </p:nvSpPr>
          <p:spPr>
            <a:xfrm rot="10800000">
              <a:off x="6206916" y="2000571"/>
              <a:ext cx="1143370" cy="49940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200" dirty="0"/>
                <a:t>East Dorset</a:t>
              </a:r>
            </a:p>
          </p:txBody>
        </p:sp>
        <p:sp>
          <p:nvSpPr>
            <p:cNvPr id="55" name="Rounded Rectangle 54"/>
            <p:cNvSpPr/>
            <p:nvPr/>
          </p:nvSpPr>
          <p:spPr>
            <a:xfrm rot="10800000">
              <a:off x="6206916" y="2643843"/>
              <a:ext cx="1143370" cy="49940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200" dirty="0"/>
                <a:t>North Dorset</a:t>
              </a:r>
            </a:p>
          </p:txBody>
        </p:sp>
        <p:sp>
          <p:nvSpPr>
            <p:cNvPr id="56" name="Rounded Rectangle 55"/>
            <p:cNvSpPr/>
            <p:nvPr/>
          </p:nvSpPr>
          <p:spPr>
            <a:xfrm rot="10800000">
              <a:off x="7521374" y="1357298"/>
              <a:ext cx="1285248" cy="49940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200" dirty="0"/>
                <a:t>Weymouth &amp; Portland</a:t>
              </a:r>
            </a:p>
          </p:txBody>
        </p:sp>
        <p:sp>
          <p:nvSpPr>
            <p:cNvPr id="57" name="Rounded Rectangle 56"/>
            <p:cNvSpPr/>
            <p:nvPr/>
          </p:nvSpPr>
          <p:spPr>
            <a:xfrm rot="10800000">
              <a:off x="7692462" y="2000571"/>
              <a:ext cx="1143370" cy="49940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200" dirty="0"/>
                <a:t>Purbeck</a:t>
              </a:r>
            </a:p>
          </p:txBody>
        </p:sp>
        <p:sp>
          <p:nvSpPr>
            <p:cNvPr id="58" name="Rounded Rectangle 57"/>
            <p:cNvSpPr/>
            <p:nvPr/>
          </p:nvSpPr>
          <p:spPr>
            <a:xfrm rot="10800000">
              <a:off x="7521374" y="2643843"/>
              <a:ext cx="1285248" cy="49940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" dirty="0"/>
                <a:t>Christchurch</a:t>
              </a:r>
            </a:p>
          </p:txBody>
        </p:sp>
      </p:grpSp>
      <p:sp>
        <p:nvSpPr>
          <p:cNvPr id="59" name="Up Arrow 58"/>
          <p:cNvSpPr/>
          <p:nvPr/>
        </p:nvSpPr>
        <p:spPr bwMode="auto">
          <a:xfrm rot="16200000">
            <a:off x="7439819" y="346869"/>
            <a:ext cx="479425" cy="235743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3093" name="Group 48"/>
          <p:cNvGrpSpPr>
            <a:grpSpLocks/>
          </p:cNvGrpSpPr>
          <p:nvPr/>
        </p:nvGrpSpPr>
        <p:grpSpPr bwMode="auto">
          <a:xfrm rot="10800000">
            <a:off x="6794500" y="642938"/>
            <a:ext cx="2133600" cy="1808162"/>
            <a:chOff x="6206912" y="1357298"/>
            <a:chExt cx="2628917" cy="1785950"/>
          </a:xfrm>
        </p:grpSpPr>
        <p:sp>
          <p:nvSpPr>
            <p:cNvPr id="61" name="Rounded Rectangle 60"/>
            <p:cNvSpPr/>
            <p:nvPr/>
          </p:nvSpPr>
          <p:spPr>
            <a:xfrm rot="10800000">
              <a:off x="6212780" y="1352594"/>
              <a:ext cx="1144284" cy="49862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400" dirty="0"/>
                <a:t> </a:t>
              </a:r>
              <a:r>
                <a:rPr lang="en-GB" sz="1200" dirty="0"/>
                <a:t>Poole North </a:t>
              </a:r>
            </a:p>
          </p:txBody>
        </p:sp>
        <p:sp>
          <p:nvSpPr>
            <p:cNvPr id="62" name="Rounded Rectangle 61"/>
            <p:cNvSpPr/>
            <p:nvPr/>
          </p:nvSpPr>
          <p:spPr>
            <a:xfrm rot="10800000">
              <a:off x="6212780" y="2000177"/>
              <a:ext cx="1144284" cy="500191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200" dirty="0"/>
                <a:t>Poole Central</a:t>
              </a:r>
            </a:p>
          </p:txBody>
        </p:sp>
        <p:sp>
          <p:nvSpPr>
            <p:cNvPr id="63" name="Rounded Rectangle 62"/>
            <p:cNvSpPr/>
            <p:nvPr/>
          </p:nvSpPr>
          <p:spPr>
            <a:xfrm rot="10800000">
              <a:off x="6212780" y="2639921"/>
              <a:ext cx="1144284" cy="49862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900" dirty="0"/>
                <a:t>Bournemouth Central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 rot="10800000">
              <a:off x="7644600" y="1352594"/>
              <a:ext cx="1142327" cy="49862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" dirty="0"/>
                <a:t>Bournemouth East</a:t>
              </a:r>
            </a:p>
          </p:txBody>
        </p:sp>
        <p:sp>
          <p:nvSpPr>
            <p:cNvPr id="65" name="Rounded Rectangle 64"/>
            <p:cNvSpPr/>
            <p:nvPr/>
          </p:nvSpPr>
          <p:spPr>
            <a:xfrm rot="10800000">
              <a:off x="7482250" y="2000177"/>
              <a:ext cx="1359447" cy="500191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900" dirty="0"/>
                <a:t>North Bournemouth</a:t>
              </a:r>
            </a:p>
          </p:txBody>
        </p:sp>
        <p:sp>
          <p:nvSpPr>
            <p:cNvPr id="66" name="Rounded Rectangle 65"/>
            <p:cNvSpPr/>
            <p:nvPr/>
          </p:nvSpPr>
          <p:spPr>
            <a:xfrm rot="10800000">
              <a:off x="7644600" y="2639921"/>
              <a:ext cx="1142327" cy="49862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200" dirty="0"/>
                <a:t>Poole </a:t>
              </a:r>
              <a:r>
                <a:rPr lang="en-GB" sz="1000" dirty="0"/>
                <a:t>Bay</a:t>
              </a:r>
              <a:endParaRPr lang="en-GB" sz="1000" dirty="0"/>
            </a:p>
          </p:txBody>
        </p:sp>
      </p:grpSp>
      <p:sp>
        <p:nvSpPr>
          <p:cNvPr id="67" name="Rounded Rectangle 66"/>
          <p:cNvSpPr/>
          <p:nvPr/>
        </p:nvSpPr>
        <p:spPr>
          <a:xfrm>
            <a:off x="2857500" y="5357813"/>
            <a:ext cx="2571750" cy="857250"/>
          </a:xfrm>
          <a:prstGeom prst="roundRect">
            <a:avLst/>
          </a:prstGeom>
          <a:solidFill>
            <a:srgbClr val="FFC000">
              <a:alpha val="40000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Service </a:t>
            </a: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R</a:t>
            </a: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eview Projects</a:t>
            </a:r>
            <a:endParaRPr lang="en-GB" sz="1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6643688" y="4071938"/>
            <a:ext cx="2214562" cy="857250"/>
          </a:xfrm>
          <a:prstGeom prst="roundRect">
            <a:avLst/>
          </a:prstGeom>
          <a:solidFill>
            <a:srgbClr val="E4E923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Provider/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Contract Management </a:t>
            </a:r>
          </a:p>
        </p:txBody>
      </p:sp>
      <p:sp>
        <p:nvSpPr>
          <p:cNvPr id="69" name="Up-Down Arrow 68"/>
          <p:cNvSpPr/>
          <p:nvPr/>
        </p:nvSpPr>
        <p:spPr>
          <a:xfrm>
            <a:off x="1785938" y="4357688"/>
            <a:ext cx="2143125" cy="928687"/>
          </a:xfrm>
          <a:prstGeom prst="upDownArrow">
            <a:avLst>
              <a:gd name="adj1" fmla="val 50000"/>
              <a:gd name="adj2" fmla="val 22136"/>
            </a:avLst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097" name="TextBox 70"/>
          <p:cNvSpPr txBox="1">
            <a:spLocks noChangeArrowheads="1"/>
          </p:cNvSpPr>
          <p:nvPr/>
        </p:nvSpPr>
        <p:spPr bwMode="auto">
          <a:xfrm>
            <a:off x="2357438" y="4572000"/>
            <a:ext cx="1054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1200" b="1" i="1">
                <a:latin typeface="Calibri" pitchFamily="34" charset="0"/>
              </a:rPr>
              <a:t>Project </a:t>
            </a:r>
          </a:p>
          <a:p>
            <a:pPr algn="ctr" eaLnBrk="1" hangingPunct="1"/>
            <a:r>
              <a:rPr lang="en-GB" sz="1200" b="1" i="1">
                <a:latin typeface="Calibri" pitchFamily="34" charset="0"/>
              </a:rPr>
              <a:t>Management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6643688" y="5072063"/>
            <a:ext cx="1143000" cy="785812"/>
          </a:xfrm>
          <a:prstGeom prst="roundRect">
            <a:avLst/>
          </a:prstGeom>
          <a:solidFill>
            <a:srgbClr val="E4E923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Acute/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Spec/ Tertiary 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7786688" y="5072063"/>
            <a:ext cx="1143000" cy="785812"/>
          </a:xfrm>
          <a:prstGeom prst="roundRect">
            <a:avLst/>
          </a:prstGeom>
          <a:solidFill>
            <a:srgbClr val="E4E923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Primary Care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6643688" y="5857875"/>
            <a:ext cx="1143000" cy="785813"/>
          </a:xfrm>
          <a:prstGeom prst="roundRect">
            <a:avLst/>
          </a:prstGeom>
          <a:solidFill>
            <a:srgbClr val="E4E923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Comm/MH</a:t>
            </a:r>
          </a:p>
        </p:txBody>
      </p:sp>
      <p:sp>
        <p:nvSpPr>
          <p:cNvPr id="83" name="Rounded Rectangle 82"/>
          <p:cNvSpPr/>
          <p:nvPr/>
        </p:nvSpPr>
        <p:spPr>
          <a:xfrm>
            <a:off x="7786688" y="5857875"/>
            <a:ext cx="1143000" cy="785813"/>
          </a:xfrm>
          <a:prstGeom prst="roundRect">
            <a:avLst/>
          </a:prstGeom>
          <a:solidFill>
            <a:srgbClr val="E4E923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Third Sector/ LA</a:t>
            </a:r>
          </a:p>
        </p:txBody>
      </p:sp>
      <p:sp>
        <p:nvSpPr>
          <p:cNvPr id="51" name="Right Brace 50"/>
          <p:cNvSpPr/>
          <p:nvPr/>
        </p:nvSpPr>
        <p:spPr>
          <a:xfrm>
            <a:off x="5214938" y="3143250"/>
            <a:ext cx="1285875" cy="32146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2" name="Rounded Rectangle 51"/>
          <p:cNvSpPr/>
          <p:nvPr/>
        </p:nvSpPr>
        <p:spPr bwMode="auto">
          <a:xfrm>
            <a:off x="260350" y="2451100"/>
            <a:ext cx="844550" cy="4889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 </a:t>
            </a:r>
            <a:r>
              <a:rPr lang="en-GB" sz="1200" dirty="0"/>
              <a:t>Mid Dorset</a:t>
            </a:r>
          </a:p>
        </p:txBody>
      </p:sp>
      <p:sp>
        <p:nvSpPr>
          <p:cNvPr id="3104" name="Rectangle 52"/>
          <p:cNvSpPr>
            <a:spLocks noChangeArrowheads="1"/>
          </p:cNvSpPr>
          <p:nvPr/>
        </p:nvSpPr>
        <p:spPr bwMode="auto">
          <a:xfrm>
            <a:off x="1417638" y="2300288"/>
            <a:ext cx="669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GB" sz="1400">
                <a:solidFill>
                  <a:srgbClr val="FFFFFF"/>
                </a:solidFill>
              </a:rPr>
              <a:t> </a:t>
            </a:r>
            <a:r>
              <a:rPr lang="en-GB" sz="1200">
                <a:solidFill>
                  <a:srgbClr val="FFFFFF"/>
                </a:solidFill>
              </a:rPr>
              <a:t>Poole </a:t>
            </a:r>
            <a:endParaRPr lang="en-GB">
              <a:latin typeface="Calibri" pitchFamily="34" charset="0"/>
            </a:endParaRPr>
          </a:p>
        </p:txBody>
      </p:sp>
      <p:sp>
        <p:nvSpPr>
          <p:cNvPr id="60" name="Footer Placeholder 5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Courtesy of NHS Dorset, NHS Bournemouth and Poole </a:t>
            </a:r>
            <a:r>
              <a:rPr lang="en-GB" dirty="0" smtClean="0"/>
              <a:t>Cluster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119</Words>
  <Application>Microsoft Office PowerPoint</Application>
  <PresentationFormat>On-screen Show (4:3)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NHS Dorset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rachael.rowe</dc:creator>
  <cp:lastModifiedBy>rebeccacreamer</cp:lastModifiedBy>
  <cp:revision>4</cp:revision>
  <dcterms:created xsi:type="dcterms:W3CDTF">2012-07-25T08:01:45Z</dcterms:created>
  <dcterms:modified xsi:type="dcterms:W3CDTF">2012-09-25T09:23:23Z</dcterms:modified>
</cp:coreProperties>
</file>